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5" r:id="rId1"/>
  </p:sldMasterIdLst>
  <p:notesMasterIdLst>
    <p:notesMasterId r:id="rId31"/>
  </p:notesMasterIdLst>
  <p:sldIdLst>
    <p:sldId id="336" r:id="rId2"/>
    <p:sldId id="337" r:id="rId3"/>
    <p:sldId id="260" r:id="rId4"/>
    <p:sldId id="262" r:id="rId5"/>
    <p:sldId id="308" r:id="rId6"/>
    <p:sldId id="309" r:id="rId7"/>
    <p:sldId id="310" r:id="rId8"/>
    <p:sldId id="311" r:id="rId9"/>
    <p:sldId id="312" r:id="rId10"/>
    <p:sldId id="314" r:id="rId11"/>
    <p:sldId id="313" r:id="rId12"/>
    <p:sldId id="316" r:id="rId13"/>
    <p:sldId id="317" r:id="rId14"/>
    <p:sldId id="318" r:id="rId15"/>
    <p:sldId id="319" r:id="rId16"/>
    <p:sldId id="315" r:id="rId17"/>
    <p:sldId id="320" r:id="rId18"/>
    <p:sldId id="322" r:id="rId19"/>
    <p:sldId id="321" r:id="rId20"/>
    <p:sldId id="323" r:id="rId21"/>
    <p:sldId id="324" r:id="rId22"/>
    <p:sldId id="326" r:id="rId23"/>
    <p:sldId id="325" r:id="rId24"/>
    <p:sldId id="328" r:id="rId25"/>
    <p:sldId id="327" r:id="rId26"/>
    <p:sldId id="329" r:id="rId27"/>
    <p:sldId id="330" r:id="rId28"/>
    <p:sldId id="333" r:id="rId29"/>
    <p:sldId id="33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6E5572"/>
    <a:srgbClr val="58C74D"/>
    <a:srgbClr val="55BABC"/>
    <a:srgbClr val="98618A"/>
    <a:srgbClr val="D9BF53"/>
    <a:srgbClr val="C0392B"/>
    <a:srgbClr val="16A085"/>
    <a:srgbClr val="6157A7"/>
    <a:srgbClr val="F39C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183" autoAdjust="0"/>
    <p:restoredTop sz="92475" autoAdjust="0"/>
  </p:normalViewPr>
  <p:slideViewPr>
    <p:cSldViewPr snapToGrid="0">
      <p:cViewPr varScale="1">
        <p:scale>
          <a:sx n="77" d="100"/>
          <a:sy n="77" d="100"/>
        </p:scale>
        <p:origin x="75" y="417"/>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7D0DF6-3E5E-4EFA-AFA5-47198CCCDC5A}" type="doc">
      <dgm:prSet loTypeId="urn:microsoft.com/office/officeart/2005/8/layout/list1" loCatId="list" qsTypeId="urn:microsoft.com/office/officeart/2005/8/quickstyle/3d2" qsCatId="3D" csTypeId="urn:microsoft.com/office/officeart/2005/8/colors/colorful2" csCatId="colorful" phldr="1"/>
      <dgm:spPr/>
      <dgm:t>
        <a:bodyPr/>
        <a:lstStyle/>
        <a:p>
          <a:endParaRPr lang="en-US"/>
        </a:p>
      </dgm:t>
    </dgm:pt>
    <dgm:pt modelId="{415F91B7-4D87-4A47-969E-8A3E17065119}">
      <dgm:prSet phldrT="[Text]" custT="1"/>
      <dgm:spPr/>
      <dgm:t>
        <a:bodyPr/>
        <a:lstStyle/>
        <a:p>
          <a:pPr algn="r" rtl="1"/>
          <a:r>
            <a:rPr lang="fa-IR" sz="1800">
              <a:solidFill>
                <a:schemeClr val="tx1"/>
              </a:solidFill>
              <a:cs typeface="B Homa" panose="00000400000000000000" pitchFamily="2" charset="-78"/>
            </a:rPr>
            <a:t>مقدمه</a:t>
          </a:r>
          <a:endParaRPr lang="en-US" sz="1800" dirty="0">
            <a:solidFill>
              <a:schemeClr val="tx1"/>
            </a:solidFill>
            <a:cs typeface="B Homa" panose="00000400000000000000" pitchFamily="2" charset="-78"/>
          </a:endParaRPr>
        </a:p>
      </dgm:t>
    </dgm:pt>
    <dgm:pt modelId="{321819BA-FBBF-4BBD-9412-5E66B69562FF}" type="parTrans" cxnId="{96DC18DE-E4FE-47B2-90D3-A91613A445F1}">
      <dgm:prSet/>
      <dgm:spPr/>
      <dgm:t>
        <a:bodyPr/>
        <a:lstStyle/>
        <a:p>
          <a:endParaRPr lang="en-US">
            <a:solidFill>
              <a:schemeClr val="tx1"/>
            </a:solidFill>
          </a:endParaRPr>
        </a:p>
      </dgm:t>
    </dgm:pt>
    <dgm:pt modelId="{66F6F507-9087-4E7E-A6ED-B9392EBAD4C2}" type="sibTrans" cxnId="{96DC18DE-E4FE-47B2-90D3-A91613A445F1}">
      <dgm:prSet/>
      <dgm:spPr/>
      <dgm:t>
        <a:bodyPr/>
        <a:lstStyle/>
        <a:p>
          <a:endParaRPr lang="en-US">
            <a:solidFill>
              <a:schemeClr val="tx1"/>
            </a:solidFill>
          </a:endParaRPr>
        </a:p>
      </dgm:t>
    </dgm:pt>
    <dgm:pt modelId="{B57058E5-2D14-44C8-86D6-24DCA61BECE9}">
      <dgm:prSet phldrT="[Text]" custT="1"/>
      <dgm:spPr/>
      <dgm:t>
        <a:bodyPr/>
        <a:lstStyle/>
        <a:p>
          <a:pPr algn="r" rtl="1"/>
          <a:r>
            <a:rPr lang="fa-IR" sz="1800">
              <a:solidFill>
                <a:schemeClr val="tx1"/>
              </a:solidFill>
              <a:cs typeface="B Homa" panose="00000400000000000000" pitchFamily="2" charset="-78"/>
            </a:rPr>
            <a:t>ملاحاظات فنی</a:t>
          </a:r>
          <a:endParaRPr lang="en-US" sz="1800" dirty="0">
            <a:solidFill>
              <a:schemeClr val="tx1"/>
            </a:solidFill>
            <a:cs typeface="B Homa" panose="00000400000000000000" pitchFamily="2" charset="-78"/>
          </a:endParaRPr>
        </a:p>
      </dgm:t>
    </dgm:pt>
    <dgm:pt modelId="{ADCC08A4-B8BF-4CEE-90F6-C266AB44A759}" type="parTrans" cxnId="{E9B44376-8C2B-44D5-A6AE-482E6F618180}">
      <dgm:prSet/>
      <dgm:spPr/>
      <dgm:t>
        <a:bodyPr/>
        <a:lstStyle/>
        <a:p>
          <a:endParaRPr lang="en-US">
            <a:solidFill>
              <a:schemeClr val="tx1"/>
            </a:solidFill>
          </a:endParaRPr>
        </a:p>
      </dgm:t>
    </dgm:pt>
    <dgm:pt modelId="{776542B2-0354-49B6-9B31-9C8531AAC445}" type="sibTrans" cxnId="{E9B44376-8C2B-44D5-A6AE-482E6F618180}">
      <dgm:prSet/>
      <dgm:spPr/>
      <dgm:t>
        <a:bodyPr/>
        <a:lstStyle/>
        <a:p>
          <a:endParaRPr lang="en-US">
            <a:solidFill>
              <a:schemeClr val="tx1"/>
            </a:solidFill>
          </a:endParaRPr>
        </a:p>
      </dgm:t>
    </dgm:pt>
    <dgm:pt modelId="{7FE2BBDA-9083-4FBB-9EDE-19205E44B8AC}">
      <dgm:prSet phldrT="[Text]" custT="1"/>
      <dgm:spPr/>
      <dgm:t>
        <a:bodyPr/>
        <a:lstStyle/>
        <a:p>
          <a:pPr algn="r" rtl="1"/>
          <a:r>
            <a:rPr lang="fa-IR" sz="1800">
              <a:solidFill>
                <a:schemeClr val="tx1"/>
              </a:solidFill>
              <a:cs typeface="B Homa" panose="00000400000000000000" pitchFamily="2" charset="-78"/>
            </a:rPr>
            <a:t>پیاده سازی بهبود مستمر خدمت</a:t>
          </a:r>
          <a:endParaRPr lang="en-US" sz="1800" dirty="0">
            <a:solidFill>
              <a:schemeClr val="tx1"/>
            </a:solidFill>
            <a:cs typeface="B Homa" panose="00000400000000000000" pitchFamily="2" charset="-78"/>
          </a:endParaRPr>
        </a:p>
      </dgm:t>
    </dgm:pt>
    <dgm:pt modelId="{968663E1-47B0-4EEE-8AAB-CCA3FA6AD842}" type="parTrans" cxnId="{45DD6884-8B61-4B1F-B92C-71A3CEE97B9E}">
      <dgm:prSet/>
      <dgm:spPr/>
      <dgm:t>
        <a:bodyPr/>
        <a:lstStyle/>
        <a:p>
          <a:endParaRPr lang="en-US">
            <a:solidFill>
              <a:schemeClr val="tx1"/>
            </a:solidFill>
          </a:endParaRPr>
        </a:p>
      </dgm:t>
    </dgm:pt>
    <dgm:pt modelId="{8539D937-9256-41D5-A159-E4DB13560987}" type="sibTrans" cxnId="{45DD6884-8B61-4B1F-B92C-71A3CEE97B9E}">
      <dgm:prSet/>
      <dgm:spPr/>
      <dgm:t>
        <a:bodyPr/>
        <a:lstStyle/>
        <a:p>
          <a:endParaRPr lang="en-US">
            <a:solidFill>
              <a:schemeClr val="tx1"/>
            </a:solidFill>
          </a:endParaRPr>
        </a:p>
      </dgm:t>
    </dgm:pt>
    <dgm:pt modelId="{1D17BD63-0CA0-4754-B236-10909EFEE22D}">
      <dgm:prSet phldrT="[Text]" custT="1"/>
      <dgm:spPr/>
      <dgm:t>
        <a:bodyPr/>
        <a:lstStyle/>
        <a:p>
          <a:pPr algn="r" rtl="1"/>
          <a:r>
            <a:rPr lang="fa-IR" sz="1800">
              <a:solidFill>
                <a:schemeClr val="tx1"/>
              </a:solidFill>
              <a:cs typeface="B Homa" panose="00000400000000000000" pitchFamily="2" charset="-78"/>
            </a:rPr>
            <a:t>مدیریت خدمت به عنوان الگوی برتر</a:t>
          </a:r>
          <a:endParaRPr lang="en-US" sz="1800" dirty="0">
            <a:solidFill>
              <a:schemeClr val="tx1"/>
            </a:solidFill>
            <a:cs typeface="B Homa" panose="00000400000000000000" pitchFamily="2" charset="-78"/>
          </a:endParaRPr>
        </a:p>
      </dgm:t>
    </dgm:pt>
    <dgm:pt modelId="{8F90CDDE-9D14-4983-BCF4-9D38194A5AAB}" type="parTrans" cxnId="{9FE1BC77-7D47-44CF-BEBD-0784C81583A7}">
      <dgm:prSet/>
      <dgm:spPr/>
      <dgm:t>
        <a:bodyPr/>
        <a:lstStyle/>
        <a:p>
          <a:endParaRPr lang="en-US">
            <a:solidFill>
              <a:schemeClr val="tx1"/>
            </a:solidFill>
          </a:endParaRPr>
        </a:p>
      </dgm:t>
    </dgm:pt>
    <dgm:pt modelId="{3D1648DB-116D-4BAE-AF25-000D0049D7F7}" type="sibTrans" cxnId="{9FE1BC77-7D47-44CF-BEBD-0784C81583A7}">
      <dgm:prSet/>
      <dgm:spPr/>
      <dgm:t>
        <a:bodyPr/>
        <a:lstStyle/>
        <a:p>
          <a:endParaRPr lang="en-US">
            <a:solidFill>
              <a:schemeClr val="tx1"/>
            </a:solidFill>
          </a:endParaRPr>
        </a:p>
      </dgm:t>
    </dgm:pt>
    <dgm:pt modelId="{1A64F9B6-329D-4A40-A087-03FB75C6CF48}">
      <dgm:prSet phldrT="[Text]" custT="1"/>
      <dgm:spPr/>
      <dgm:t>
        <a:bodyPr/>
        <a:lstStyle/>
        <a:p>
          <a:pPr algn="r" rtl="1"/>
          <a:r>
            <a:rPr lang="fa-IR" sz="1800">
              <a:solidFill>
                <a:schemeClr val="tx1"/>
              </a:solidFill>
              <a:cs typeface="B Homa" panose="00000400000000000000" pitchFamily="2" charset="-78"/>
            </a:rPr>
            <a:t>اصول بهبود مستمر خدمت</a:t>
          </a:r>
          <a:endParaRPr lang="en-US" sz="1800" dirty="0">
            <a:solidFill>
              <a:schemeClr val="tx1"/>
            </a:solidFill>
            <a:cs typeface="B Homa" panose="00000400000000000000" pitchFamily="2" charset="-78"/>
          </a:endParaRPr>
        </a:p>
      </dgm:t>
    </dgm:pt>
    <dgm:pt modelId="{5DE37936-4DD5-4A70-BB71-082775338749}" type="parTrans" cxnId="{37EA9DEC-9FE5-4CD3-9B26-C2AC6CE66CF2}">
      <dgm:prSet/>
      <dgm:spPr/>
      <dgm:t>
        <a:bodyPr/>
        <a:lstStyle/>
        <a:p>
          <a:endParaRPr lang="en-US">
            <a:solidFill>
              <a:schemeClr val="tx1"/>
            </a:solidFill>
          </a:endParaRPr>
        </a:p>
      </dgm:t>
    </dgm:pt>
    <dgm:pt modelId="{10C75C17-9E6F-4426-834A-1BBC2D109A79}" type="sibTrans" cxnId="{37EA9DEC-9FE5-4CD3-9B26-C2AC6CE66CF2}">
      <dgm:prSet/>
      <dgm:spPr/>
      <dgm:t>
        <a:bodyPr/>
        <a:lstStyle/>
        <a:p>
          <a:endParaRPr lang="en-US">
            <a:solidFill>
              <a:schemeClr val="tx1"/>
            </a:solidFill>
          </a:endParaRPr>
        </a:p>
      </dgm:t>
    </dgm:pt>
    <dgm:pt modelId="{FD97D452-244C-4873-AFE5-DD6473E49DF1}">
      <dgm:prSet phldrT="[Text]" custT="1"/>
      <dgm:spPr/>
      <dgm:t>
        <a:bodyPr/>
        <a:lstStyle/>
        <a:p>
          <a:pPr algn="r" rtl="1"/>
          <a:r>
            <a:rPr lang="fa-IR" sz="1800">
              <a:solidFill>
                <a:schemeClr val="tx1"/>
              </a:solidFill>
              <a:cs typeface="B Homa" panose="00000400000000000000" pitchFamily="2" charset="-78"/>
            </a:rPr>
            <a:t>فرآيند بهبود مستمر خدمت</a:t>
          </a:r>
          <a:endParaRPr lang="en-US" sz="1800" dirty="0">
            <a:solidFill>
              <a:schemeClr val="tx1"/>
            </a:solidFill>
            <a:cs typeface="B Homa" panose="00000400000000000000" pitchFamily="2" charset="-78"/>
          </a:endParaRPr>
        </a:p>
      </dgm:t>
    </dgm:pt>
    <dgm:pt modelId="{EA6D6472-9CB0-4566-B901-61B708FF97DF}" type="parTrans" cxnId="{C6DD623F-405D-4CBF-97FE-C2F07DB2F781}">
      <dgm:prSet/>
      <dgm:spPr/>
      <dgm:t>
        <a:bodyPr/>
        <a:lstStyle/>
        <a:p>
          <a:endParaRPr lang="en-US">
            <a:solidFill>
              <a:schemeClr val="tx1"/>
            </a:solidFill>
          </a:endParaRPr>
        </a:p>
      </dgm:t>
    </dgm:pt>
    <dgm:pt modelId="{AE0F3327-B280-4B18-8296-D918BB43242C}" type="sibTrans" cxnId="{C6DD623F-405D-4CBF-97FE-C2F07DB2F781}">
      <dgm:prSet/>
      <dgm:spPr/>
      <dgm:t>
        <a:bodyPr/>
        <a:lstStyle/>
        <a:p>
          <a:endParaRPr lang="en-US">
            <a:solidFill>
              <a:schemeClr val="tx1"/>
            </a:solidFill>
          </a:endParaRPr>
        </a:p>
      </dgm:t>
    </dgm:pt>
    <dgm:pt modelId="{C0EF466B-AB33-4DB2-8E8E-EA070B66B7F1}">
      <dgm:prSet phldrT="[Text]" custT="1"/>
      <dgm:spPr/>
      <dgm:t>
        <a:bodyPr/>
        <a:lstStyle/>
        <a:p>
          <a:pPr algn="r" rtl="1"/>
          <a:r>
            <a:rPr lang="fa-IR" sz="1800">
              <a:solidFill>
                <a:schemeClr val="tx1"/>
              </a:solidFill>
              <a:cs typeface="B Homa" panose="00000400000000000000" pitchFamily="2" charset="-78"/>
            </a:rPr>
            <a:t>روش ها و تکنیک های بهبود مستمر خدمت</a:t>
          </a:r>
          <a:endParaRPr lang="en-US" sz="1800" dirty="0">
            <a:solidFill>
              <a:schemeClr val="tx1"/>
            </a:solidFill>
            <a:cs typeface="B Homa" panose="00000400000000000000" pitchFamily="2" charset="-78"/>
          </a:endParaRPr>
        </a:p>
      </dgm:t>
    </dgm:pt>
    <dgm:pt modelId="{E5566C9B-FD5B-46B4-BFDE-00A2704A4F4D}" type="parTrans" cxnId="{ED935EED-C64F-4F57-BF13-18A73C0AD2C6}">
      <dgm:prSet/>
      <dgm:spPr/>
      <dgm:t>
        <a:bodyPr/>
        <a:lstStyle/>
        <a:p>
          <a:endParaRPr lang="en-US">
            <a:solidFill>
              <a:schemeClr val="tx1"/>
            </a:solidFill>
          </a:endParaRPr>
        </a:p>
      </dgm:t>
    </dgm:pt>
    <dgm:pt modelId="{E9A316D3-B47D-4071-B36D-E6C0A4AF56C6}" type="sibTrans" cxnId="{ED935EED-C64F-4F57-BF13-18A73C0AD2C6}">
      <dgm:prSet/>
      <dgm:spPr/>
      <dgm:t>
        <a:bodyPr/>
        <a:lstStyle/>
        <a:p>
          <a:endParaRPr lang="en-US">
            <a:solidFill>
              <a:schemeClr val="tx1"/>
            </a:solidFill>
          </a:endParaRPr>
        </a:p>
      </dgm:t>
    </dgm:pt>
    <dgm:pt modelId="{3DCCD8FB-9E2E-4F28-A4C0-D893DF54CE4D}">
      <dgm:prSet phldrT="[Text]" custT="1"/>
      <dgm:spPr/>
      <dgm:t>
        <a:bodyPr/>
        <a:lstStyle/>
        <a:p>
          <a:pPr algn="r" rtl="1"/>
          <a:r>
            <a:rPr lang="fa-IR" sz="1800">
              <a:solidFill>
                <a:schemeClr val="tx1"/>
              </a:solidFill>
              <a:cs typeface="B Homa" panose="00000400000000000000" pitchFamily="2" charset="-78"/>
            </a:rPr>
            <a:t>سازماندهی بهبود مستمر خدمت</a:t>
          </a:r>
          <a:endParaRPr lang="en-US" sz="1800" dirty="0">
            <a:solidFill>
              <a:schemeClr val="tx1"/>
            </a:solidFill>
            <a:cs typeface="B Homa" panose="00000400000000000000" pitchFamily="2" charset="-78"/>
          </a:endParaRPr>
        </a:p>
      </dgm:t>
    </dgm:pt>
    <dgm:pt modelId="{A372E690-BB08-4017-BF30-AD96C1DC940A}" type="parTrans" cxnId="{6AB228E8-D89F-4321-941B-7068FFBE6BAA}">
      <dgm:prSet/>
      <dgm:spPr/>
      <dgm:t>
        <a:bodyPr/>
        <a:lstStyle/>
        <a:p>
          <a:endParaRPr lang="en-US">
            <a:solidFill>
              <a:schemeClr val="tx1"/>
            </a:solidFill>
          </a:endParaRPr>
        </a:p>
      </dgm:t>
    </dgm:pt>
    <dgm:pt modelId="{D0654A57-27A5-4DB2-A510-984C70D2844F}" type="sibTrans" cxnId="{6AB228E8-D89F-4321-941B-7068FFBE6BAA}">
      <dgm:prSet/>
      <dgm:spPr/>
      <dgm:t>
        <a:bodyPr/>
        <a:lstStyle/>
        <a:p>
          <a:endParaRPr lang="en-US">
            <a:solidFill>
              <a:schemeClr val="tx1"/>
            </a:solidFill>
          </a:endParaRPr>
        </a:p>
      </dgm:t>
    </dgm:pt>
    <dgm:pt modelId="{1FECCAB4-8999-4729-B85A-F6EBA468FE9A}">
      <dgm:prSet phldrT="[Text]" custT="1"/>
      <dgm:spPr/>
      <dgm:t>
        <a:bodyPr/>
        <a:lstStyle/>
        <a:p>
          <a:pPr algn="r" rtl="1"/>
          <a:r>
            <a:rPr lang="fa-IR" sz="1800">
              <a:solidFill>
                <a:schemeClr val="tx1"/>
              </a:solidFill>
              <a:cs typeface="B Homa" panose="00000400000000000000" pitchFamily="2" charset="-78"/>
            </a:rPr>
            <a:t>چالش ها، ریسک ها و عوامل بحرانی بهبود مستمر خدمت</a:t>
          </a:r>
          <a:endParaRPr lang="en-US" sz="1800" dirty="0">
            <a:solidFill>
              <a:schemeClr val="tx1"/>
            </a:solidFill>
            <a:cs typeface="B Homa" panose="00000400000000000000" pitchFamily="2" charset="-78"/>
          </a:endParaRPr>
        </a:p>
      </dgm:t>
    </dgm:pt>
    <dgm:pt modelId="{D54D22D4-391E-4FF4-B4E8-4557635636C7}" type="parTrans" cxnId="{5345334F-536D-4EFE-B4CB-F1EF0253A75E}">
      <dgm:prSet/>
      <dgm:spPr/>
      <dgm:t>
        <a:bodyPr/>
        <a:lstStyle/>
        <a:p>
          <a:endParaRPr lang="en-US">
            <a:solidFill>
              <a:schemeClr val="tx1"/>
            </a:solidFill>
          </a:endParaRPr>
        </a:p>
      </dgm:t>
    </dgm:pt>
    <dgm:pt modelId="{3D156667-E600-4299-A3CC-8E8DD9C347E2}" type="sibTrans" cxnId="{5345334F-536D-4EFE-B4CB-F1EF0253A75E}">
      <dgm:prSet/>
      <dgm:spPr/>
      <dgm:t>
        <a:bodyPr/>
        <a:lstStyle/>
        <a:p>
          <a:endParaRPr lang="en-US">
            <a:solidFill>
              <a:schemeClr val="tx1"/>
            </a:solidFill>
          </a:endParaRPr>
        </a:p>
      </dgm:t>
    </dgm:pt>
    <dgm:pt modelId="{74C1E5F7-2FAB-494C-A5AB-8D4A134634FD}" type="pres">
      <dgm:prSet presAssocID="{4F7D0DF6-3E5E-4EFA-AFA5-47198CCCDC5A}" presName="linear" presStyleCnt="0">
        <dgm:presLayoutVars>
          <dgm:dir/>
          <dgm:animLvl val="lvl"/>
          <dgm:resizeHandles val="exact"/>
        </dgm:presLayoutVars>
      </dgm:prSet>
      <dgm:spPr/>
    </dgm:pt>
    <dgm:pt modelId="{F5B60F66-0D9A-4C98-A973-B4AAA0D634FE}" type="pres">
      <dgm:prSet presAssocID="{415F91B7-4D87-4A47-969E-8A3E17065119}" presName="parentLin" presStyleCnt="0"/>
      <dgm:spPr/>
    </dgm:pt>
    <dgm:pt modelId="{7A5FE3C2-CDF1-4B58-A2A8-AEFA00230848}" type="pres">
      <dgm:prSet presAssocID="{415F91B7-4D87-4A47-969E-8A3E17065119}" presName="parentLeftMargin" presStyleLbl="node1" presStyleIdx="0" presStyleCnt="9"/>
      <dgm:spPr/>
    </dgm:pt>
    <dgm:pt modelId="{373FDC67-AC35-4BA4-B23E-E20AC078BA26}" type="pres">
      <dgm:prSet presAssocID="{415F91B7-4D87-4A47-969E-8A3E17065119}" presName="parentText" presStyleLbl="node1" presStyleIdx="0" presStyleCnt="9">
        <dgm:presLayoutVars>
          <dgm:chMax val="0"/>
          <dgm:bulletEnabled val="1"/>
        </dgm:presLayoutVars>
      </dgm:prSet>
      <dgm:spPr/>
    </dgm:pt>
    <dgm:pt modelId="{7B31ACD4-A887-4C99-9407-50CDEA201E92}" type="pres">
      <dgm:prSet presAssocID="{415F91B7-4D87-4A47-969E-8A3E17065119}" presName="negativeSpace" presStyleCnt="0"/>
      <dgm:spPr/>
    </dgm:pt>
    <dgm:pt modelId="{76354D8F-4B7A-4B33-B0E2-6C06ADA668BE}" type="pres">
      <dgm:prSet presAssocID="{415F91B7-4D87-4A47-969E-8A3E17065119}" presName="childText" presStyleLbl="conFgAcc1" presStyleIdx="0" presStyleCnt="9">
        <dgm:presLayoutVars>
          <dgm:bulletEnabled val="1"/>
        </dgm:presLayoutVars>
      </dgm:prSet>
      <dgm:spPr/>
    </dgm:pt>
    <dgm:pt modelId="{C421E36C-0C04-4865-8A98-E30A360388F4}" type="pres">
      <dgm:prSet presAssocID="{66F6F507-9087-4E7E-A6ED-B9392EBAD4C2}" presName="spaceBetweenRectangles" presStyleCnt="0"/>
      <dgm:spPr/>
    </dgm:pt>
    <dgm:pt modelId="{033AD790-05A1-4DC5-B22B-E5B02A4C1083}" type="pres">
      <dgm:prSet presAssocID="{1D17BD63-0CA0-4754-B236-10909EFEE22D}" presName="parentLin" presStyleCnt="0"/>
      <dgm:spPr/>
    </dgm:pt>
    <dgm:pt modelId="{540CCE4F-5FC4-42CE-B140-C32ABFF88DD4}" type="pres">
      <dgm:prSet presAssocID="{1D17BD63-0CA0-4754-B236-10909EFEE22D}" presName="parentLeftMargin" presStyleLbl="node1" presStyleIdx="0" presStyleCnt="9"/>
      <dgm:spPr/>
    </dgm:pt>
    <dgm:pt modelId="{C22B0315-968E-4118-BF9E-16F4D78C2F6E}" type="pres">
      <dgm:prSet presAssocID="{1D17BD63-0CA0-4754-B236-10909EFEE22D}" presName="parentText" presStyleLbl="node1" presStyleIdx="1" presStyleCnt="9">
        <dgm:presLayoutVars>
          <dgm:chMax val="0"/>
          <dgm:bulletEnabled val="1"/>
        </dgm:presLayoutVars>
      </dgm:prSet>
      <dgm:spPr/>
    </dgm:pt>
    <dgm:pt modelId="{DF56A0BC-0F5D-4032-8A18-5E1795D9F40C}" type="pres">
      <dgm:prSet presAssocID="{1D17BD63-0CA0-4754-B236-10909EFEE22D}" presName="negativeSpace" presStyleCnt="0"/>
      <dgm:spPr/>
    </dgm:pt>
    <dgm:pt modelId="{4FD5FC1E-F4C8-4038-A0F9-F6AE65AE64E5}" type="pres">
      <dgm:prSet presAssocID="{1D17BD63-0CA0-4754-B236-10909EFEE22D}" presName="childText" presStyleLbl="conFgAcc1" presStyleIdx="1" presStyleCnt="9">
        <dgm:presLayoutVars>
          <dgm:bulletEnabled val="1"/>
        </dgm:presLayoutVars>
      </dgm:prSet>
      <dgm:spPr/>
    </dgm:pt>
    <dgm:pt modelId="{0D7F6EE9-2672-4455-8A0F-17D518D7A04F}" type="pres">
      <dgm:prSet presAssocID="{3D1648DB-116D-4BAE-AF25-000D0049D7F7}" presName="spaceBetweenRectangles" presStyleCnt="0"/>
      <dgm:spPr/>
    </dgm:pt>
    <dgm:pt modelId="{4FCB617C-A126-40D7-8822-E908592B3BE6}" type="pres">
      <dgm:prSet presAssocID="{1A64F9B6-329D-4A40-A087-03FB75C6CF48}" presName="parentLin" presStyleCnt="0"/>
      <dgm:spPr/>
    </dgm:pt>
    <dgm:pt modelId="{B71D61A4-C155-435D-80CD-F827A1C096BE}" type="pres">
      <dgm:prSet presAssocID="{1A64F9B6-329D-4A40-A087-03FB75C6CF48}" presName="parentLeftMargin" presStyleLbl="node1" presStyleIdx="1" presStyleCnt="9"/>
      <dgm:spPr/>
    </dgm:pt>
    <dgm:pt modelId="{5D3E72F7-C974-4A5C-BCEE-68CA3C44A491}" type="pres">
      <dgm:prSet presAssocID="{1A64F9B6-329D-4A40-A087-03FB75C6CF48}" presName="parentText" presStyleLbl="node1" presStyleIdx="2" presStyleCnt="9">
        <dgm:presLayoutVars>
          <dgm:chMax val="0"/>
          <dgm:bulletEnabled val="1"/>
        </dgm:presLayoutVars>
      </dgm:prSet>
      <dgm:spPr/>
    </dgm:pt>
    <dgm:pt modelId="{708D0B0C-E0AF-4539-959F-6AB365F934C5}" type="pres">
      <dgm:prSet presAssocID="{1A64F9B6-329D-4A40-A087-03FB75C6CF48}" presName="negativeSpace" presStyleCnt="0"/>
      <dgm:spPr/>
    </dgm:pt>
    <dgm:pt modelId="{ABB65579-D00C-4A79-813E-FFFDD65FC0B6}" type="pres">
      <dgm:prSet presAssocID="{1A64F9B6-329D-4A40-A087-03FB75C6CF48}" presName="childText" presStyleLbl="conFgAcc1" presStyleIdx="2" presStyleCnt="9">
        <dgm:presLayoutVars>
          <dgm:bulletEnabled val="1"/>
        </dgm:presLayoutVars>
      </dgm:prSet>
      <dgm:spPr/>
    </dgm:pt>
    <dgm:pt modelId="{4E485A2D-FF08-4762-ACF3-F0F9D47C8739}" type="pres">
      <dgm:prSet presAssocID="{10C75C17-9E6F-4426-834A-1BBC2D109A79}" presName="spaceBetweenRectangles" presStyleCnt="0"/>
      <dgm:spPr/>
    </dgm:pt>
    <dgm:pt modelId="{1272F94C-77CE-4D92-93BC-0A24F10451F5}" type="pres">
      <dgm:prSet presAssocID="{FD97D452-244C-4873-AFE5-DD6473E49DF1}" presName="parentLin" presStyleCnt="0"/>
      <dgm:spPr/>
    </dgm:pt>
    <dgm:pt modelId="{C697BBD1-6BFF-4EEA-8BFE-BE1FDFED6E19}" type="pres">
      <dgm:prSet presAssocID="{FD97D452-244C-4873-AFE5-DD6473E49DF1}" presName="parentLeftMargin" presStyleLbl="node1" presStyleIdx="2" presStyleCnt="9"/>
      <dgm:spPr/>
    </dgm:pt>
    <dgm:pt modelId="{0D2B99CB-15CE-40D9-9687-DAE4CC8529A3}" type="pres">
      <dgm:prSet presAssocID="{FD97D452-244C-4873-AFE5-DD6473E49DF1}" presName="parentText" presStyleLbl="node1" presStyleIdx="3" presStyleCnt="9">
        <dgm:presLayoutVars>
          <dgm:chMax val="0"/>
          <dgm:bulletEnabled val="1"/>
        </dgm:presLayoutVars>
      </dgm:prSet>
      <dgm:spPr/>
    </dgm:pt>
    <dgm:pt modelId="{1A4F45F0-D191-487E-BA0F-9A993067DF48}" type="pres">
      <dgm:prSet presAssocID="{FD97D452-244C-4873-AFE5-DD6473E49DF1}" presName="negativeSpace" presStyleCnt="0"/>
      <dgm:spPr/>
    </dgm:pt>
    <dgm:pt modelId="{C8A3716C-8356-4CE7-9134-B3B892860422}" type="pres">
      <dgm:prSet presAssocID="{FD97D452-244C-4873-AFE5-DD6473E49DF1}" presName="childText" presStyleLbl="conFgAcc1" presStyleIdx="3" presStyleCnt="9">
        <dgm:presLayoutVars>
          <dgm:bulletEnabled val="1"/>
        </dgm:presLayoutVars>
      </dgm:prSet>
      <dgm:spPr/>
    </dgm:pt>
    <dgm:pt modelId="{23B236B9-D835-4BEE-9B45-A0EA61C37107}" type="pres">
      <dgm:prSet presAssocID="{AE0F3327-B280-4B18-8296-D918BB43242C}" presName="spaceBetweenRectangles" presStyleCnt="0"/>
      <dgm:spPr/>
    </dgm:pt>
    <dgm:pt modelId="{2D1DFFF2-9338-4FC6-92BA-38274944C63E}" type="pres">
      <dgm:prSet presAssocID="{C0EF466B-AB33-4DB2-8E8E-EA070B66B7F1}" presName="parentLin" presStyleCnt="0"/>
      <dgm:spPr/>
    </dgm:pt>
    <dgm:pt modelId="{E4479F99-D51D-4AE0-AB4A-4DF72B92F786}" type="pres">
      <dgm:prSet presAssocID="{C0EF466B-AB33-4DB2-8E8E-EA070B66B7F1}" presName="parentLeftMargin" presStyleLbl="node1" presStyleIdx="3" presStyleCnt="9"/>
      <dgm:spPr/>
    </dgm:pt>
    <dgm:pt modelId="{CFD18BA8-45D1-4EAD-A113-6A879F87F20C}" type="pres">
      <dgm:prSet presAssocID="{C0EF466B-AB33-4DB2-8E8E-EA070B66B7F1}" presName="parentText" presStyleLbl="node1" presStyleIdx="4" presStyleCnt="9">
        <dgm:presLayoutVars>
          <dgm:chMax val="0"/>
          <dgm:bulletEnabled val="1"/>
        </dgm:presLayoutVars>
      </dgm:prSet>
      <dgm:spPr/>
    </dgm:pt>
    <dgm:pt modelId="{31128326-3106-41D2-9178-06FE7FEC2C1D}" type="pres">
      <dgm:prSet presAssocID="{C0EF466B-AB33-4DB2-8E8E-EA070B66B7F1}" presName="negativeSpace" presStyleCnt="0"/>
      <dgm:spPr/>
    </dgm:pt>
    <dgm:pt modelId="{090D0774-5530-4871-98C3-240EDE822ABB}" type="pres">
      <dgm:prSet presAssocID="{C0EF466B-AB33-4DB2-8E8E-EA070B66B7F1}" presName="childText" presStyleLbl="conFgAcc1" presStyleIdx="4" presStyleCnt="9">
        <dgm:presLayoutVars>
          <dgm:bulletEnabled val="1"/>
        </dgm:presLayoutVars>
      </dgm:prSet>
      <dgm:spPr/>
    </dgm:pt>
    <dgm:pt modelId="{8BDA0C58-FC94-4F21-963E-751186A63FF6}" type="pres">
      <dgm:prSet presAssocID="{E9A316D3-B47D-4071-B36D-E6C0A4AF56C6}" presName="spaceBetweenRectangles" presStyleCnt="0"/>
      <dgm:spPr/>
    </dgm:pt>
    <dgm:pt modelId="{E82017D6-AC48-491C-81CC-AD619F480487}" type="pres">
      <dgm:prSet presAssocID="{3DCCD8FB-9E2E-4F28-A4C0-D893DF54CE4D}" presName="parentLin" presStyleCnt="0"/>
      <dgm:spPr/>
    </dgm:pt>
    <dgm:pt modelId="{13B55429-0394-4BCE-A50C-44807F486B3D}" type="pres">
      <dgm:prSet presAssocID="{3DCCD8FB-9E2E-4F28-A4C0-D893DF54CE4D}" presName="parentLeftMargin" presStyleLbl="node1" presStyleIdx="4" presStyleCnt="9"/>
      <dgm:spPr/>
    </dgm:pt>
    <dgm:pt modelId="{2E690699-D93D-4A56-A481-0003FF0E3FB5}" type="pres">
      <dgm:prSet presAssocID="{3DCCD8FB-9E2E-4F28-A4C0-D893DF54CE4D}" presName="parentText" presStyleLbl="node1" presStyleIdx="5" presStyleCnt="9">
        <dgm:presLayoutVars>
          <dgm:chMax val="0"/>
          <dgm:bulletEnabled val="1"/>
        </dgm:presLayoutVars>
      </dgm:prSet>
      <dgm:spPr/>
    </dgm:pt>
    <dgm:pt modelId="{A241787E-75F1-4408-8B83-7FF53AB60BCD}" type="pres">
      <dgm:prSet presAssocID="{3DCCD8FB-9E2E-4F28-A4C0-D893DF54CE4D}" presName="negativeSpace" presStyleCnt="0"/>
      <dgm:spPr/>
    </dgm:pt>
    <dgm:pt modelId="{4EEF4558-42D1-4A33-B662-AA807DD572DB}" type="pres">
      <dgm:prSet presAssocID="{3DCCD8FB-9E2E-4F28-A4C0-D893DF54CE4D}" presName="childText" presStyleLbl="conFgAcc1" presStyleIdx="5" presStyleCnt="9">
        <dgm:presLayoutVars>
          <dgm:bulletEnabled val="1"/>
        </dgm:presLayoutVars>
      </dgm:prSet>
      <dgm:spPr/>
    </dgm:pt>
    <dgm:pt modelId="{72049E56-B0FD-4AB5-9A26-441CA7D9AB48}" type="pres">
      <dgm:prSet presAssocID="{D0654A57-27A5-4DB2-A510-984C70D2844F}" presName="spaceBetweenRectangles" presStyleCnt="0"/>
      <dgm:spPr/>
    </dgm:pt>
    <dgm:pt modelId="{1F77D23B-82C0-4366-A12E-3581D03DD7FD}" type="pres">
      <dgm:prSet presAssocID="{B57058E5-2D14-44C8-86D6-24DCA61BECE9}" presName="parentLin" presStyleCnt="0"/>
      <dgm:spPr/>
    </dgm:pt>
    <dgm:pt modelId="{CE1FAEB7-38E7-4E25-AD1C-A694BB44B08C}" type="pres">
      <dgm:prSet presAssocID="{B57058E5-2D14-44C8-86D6-24DCA61BECE9}" presName="parentLeftMargin" presStyleLbl="node1" presStyleIdx="5" presStyleCnt="9"/>
      <dgm:spPr/>
    </dgm:pt>
    <dgm:pt modelId="{532CEFA5-C77C-4C38-9AC4-2D012F7911C1}" type="pres">
      <dgm:prSet presAssocID="{B57058E5-2D14-44C8-86D6-24DCA61BECE9}" presName="parentText" presStyleLbl="node1" presStyleIdx="6" presStyleCnt="9">
        <dgm:presLayoutVars>
          <dgm:chMax val="0"/>
          <dgm:bulletEnabled val="1"/>
        </dgm:presLayoutVars>
      </dgm:prSet>
      <dgm:spPr/>
    </dgm:pt>
    <dgm:pt modelId="{D308EEBB-56B5-4057-BFD4-B29D9DCBE43C}" type="pres">
      <dgm:prSet presAssocID="{B57058E5-2D14-44C8-86D6-24DCA61BECE9}" presName="negativeSpace" presStyleCnt="0"/>
      <dgm:spPr/>
    </dgm:pt>
    <dgm:pt modelId="{B8B2ACB6-D234-4D7F-A5F3-C3AF4C7B7807}" type="pres">
      <dgm:prSet presAssocID="{B57058E5-2D14-44C8-86D6-24DCA61BECE9}" presName="childText" presStyleLbl="conFgAcc1" presStyleIdx="6" presStyleCnt="9">
        <dgm:presLayoutVars>
          <dgm:bulletEnabled val="1"/>
        </dgm:presLayoutVars>
      </dgm:prSet>
      <dgm:spPr/>
    </dgm:pt>
    <dgm:pt modelId="{856F21A9-972E-461D-AD74-9D22D0DDCE8B}" type="pres">
      <dgm:prSet presAssocID="{776542B2-0354-49B6-9B31-9C8531AAC445}" presName="spaceBetweenRectangles" presStyleCnt="0"/>
      <dgm:spPr/>
    </dgm:pt>
    <dgm:pt modelId="{659B32C4-E55E-4A57-80D1-17AE0A20FD6F}" type="pres">
      <dgm:prSet presAssocID="{7FE2BBDA-9083-4FBB-9EDE-19205E44B8AC}" presName="parentLin" presStyleCnt="0"/>
      <dgm:spPr/>
    </dgm:pt>
    <dgm:pt modelId="{CE6DB390-364F-4E0A-B169-8EA30B20CC27}" type="pres">
      <dgm:prSet presAssocID="{7FE2BBDA-9083-4FBB-9EDE-19205E44B8AC}" presName="parentLeftMargin" presStyleLbl="node1" presStyleIdx="6" presStyleCnt="9"/>
      <dgm:spPr/>
    </dgm:pt>
    <dgm:pt modelId="{36E1E807-58D4-4168-836C-E5AD102C7DE0}" type="pres">
      <dgm:prSet presAssocID="{7FE2BBDA-9083-4FBB-9EDE-19205E44B8AC}" presName="parentText" presStyleLbl="node1" presStyleIdx="7" presStyleCnt="9">
        <dgm:presLayoutVars>
          <dgm:chMax val="0"/>
          <dgm:bulletEnabled val="1"/>
        </dgm:presLayoutVars>
      </dgm:prSet>
      <dgm:spPr/>
    </dgm:pt>
    <dgm:pt modelId="{65A2ED09-D97B-40FE-9BA3-35C644EA9D0E}" type="pres">
      <dgm:prSet presAssocID="{7FE2BBDA-9083-4FBB-9EDE-19205E44B8AC}" presName="negativeSpace" presStyleCnt="0"/>
      <dgm:spPr/>
    </dgm:pt>
    <dgm:pt modelId="{B3E0523C-214F-4CFA-9F55-CC6D7555F1CE}" type="pres">
      <dgm:prSet presAssocID="{7FE2BBDA-9083-4FBB-9EDE-19205E44B8AC}" presName="childText" presStyleLbl="conFgAcc1" presStyleIdx="7" presStyleCnt="9">
        <dgm:presLayoutVars>
          <dgm:bulletEnabled val="1"/>
        </dgm:presLayoutVars>
      </dgm:prSet>
      <dgm:spPr/>
    </dgm:pt>
    <dgm:pt modelId="{49771FDA-C07E-4977-AE0D-08D0D688E3BA}" type="pres">
      <dgm:prSet presAssocID="{8539D937-9256-41D5-A159-E4DB13560987}" presName="spaceBetweenRectangles" presStyleCnt="0"/>
      <dgm:spPr/>
    </dgm:pt>
    <dgm:pt modelId="{6E8B90C3-1895-4891-8BED-7BCEFFD91F23}" type="pres">
      <dgm:prSet presAssocID="{1FECCAB4-8999-4729-B85A-F6EBA468FE9A}" presName="parentLin" presStyleCnt="0"/>
      <dgm:spPr/>
    </dgm:pt>
    <dgm:pt modelId="{6B3D07E5-8782-4D5C-9C41-43B09A85EBB1}" type="pres">
      <dgm:prSet presAssocID="{1FECCAB4-8999-4729-B85A-F6EBA468FE9A}" presName="parentLeftMargin" presStyleLbl="node1" presStyleIdx="7" presStyleCnt="9"/>
      <dgm:spPr/>
    </dgm:pt>
    <dgm:pt modelId="{26151ECF-924F-49DC-BDBD-95EE95130A9E}" type="pres">
      <dgm:prSet presAssocID="{1FECCAB4-8999-4729-B85A-F6EBA468FE9A}" presName="parentText" presStyleLbl="node1" presStyleIdx="8" presStyleCnt="9">
        <dgm:presLayoutVars>
          <dgm:chMax val="0"/>
          <dgm:bulletEnabled val="1"/>
        </dgm:presLayoutVars>
      </dgm:prSet>
      <dgm:spPr/>
    </dgm:pt>
    <dgm:pt modelId="{639434DF-55B6-4853-85B8-D2B98304B6F8}" type="pres">
      <dgm:prSet presAssocID="{1FECCAB4-8999-4729-B85A-F6EBA468FE9A}" presName="negativeSpace" presStyleCnt="0"/>
      <dgm:spPr/>
    </dgm:pt>
    <dgm:pt modelId="{701C3C2C-4D1C-45D3-AF42-F6A4C6B9A178}" type="pres">
      <dgm:prSet presAssocID="{1FECCAB4-8999-4729-B85A-F6EBA468FE9A}" presName="childText" presStyleLbl="conFgAcc1" presStyleIdx="8" presStyleCnt="9">
        <dgm:presLayoutVars>
          <dgm:bulletEnabled val="1"/>
        </dgm:presLayoutVars>
      </dgm:prSet>
      <dgm:spPr/>
    </dgm:pt>
  </dgm:ptLst>
  <dgm:cxnLst>
    <dgm:cxn modelId="{B0D02D06-85C9-4B3C-8F37-F2F8D6E90F0B}" type="presOf" srcId="{415F91B7-4D87-4A47-969E-8A3E17065119}" destId="{373FDC67-AC35-4BA4-B23E-E20AC078BA26}" srcOrd="1" destOrd="0" presId="urn:microsoft.com/office/officeart/2005/8/layout/list1"/>
    <dgm:cxn modelId="{29F3A006-DD2D-48C1-A6C3-B34678F20F64}" type="presOf" srcId="{1A64F9B6-329D-4A40-A087-03FB75C6CF48}" destId="{B71D61A4-C155-435D-80CD-F827A1C096BE}" srcOrd="0" destOrd="0" presId="urn:microsoft.com/office/officeart/2005/8/layout/list1"/>
    <dgm:cxn modelId="{9484AF25-E73D-45AD-A47F-D7C879E32F8C}" type="presOf" srcId="{1FECCAB4-8999-4729-B85A-F6EBA468FE9A}" destId="{6B3D07E5-8782-4D5C-9C41-43B09A85EBB1}" srcOrd="0" destOrd="0" presId="urn:microsoft.com/office/officeart/2005/8/layout/list1"/>
    <dgm:cxn modelId="{3D716E33-6EC0-4421-90BB-255F46DCE1D0}" type="presOf" srcId="{C0EF466B-AB33-4DB2-8E8E-EA070B66B7F1}" destId="{CFD18BA8-45D1-4EAD-A113-6A879F87F20C}" srcOrd="1" destOrd="0" presId="urn:microsoft.com/office/officeart/2005/8/layout/list1"/>
    <dgm:cxn modelId="{1E7A2F38-1CAF-457F-B11A-85B4F9704DA6}" type="presOf" srcId="{1FECCAB4-8999-4729-B85A-F6EBA468FE9A}" destId="{26151ECF-924F-49DC-BDBD-95EE95130A9E}" srcOrd="1" destOrd="0" presId="urn:microsoft.com/office/officeart/2005/8/layout/list1"/>
    <dgm:cxn modelId="{5630A238-9CF9-4B95-AE1A-80903A719AC4}" type="presOf" srcId="{3DCCD8FB-9E2E-4F28-A4C0-D893DF54CE4D}" destId="{2E690699-D93D-4A56-A481-0003FF0E3FB5}" srcOrd="1" destOrd="0" presId="urn:microsoft.com/office/officeart/2005/8/layout/list1"/>
    <dgm:cxn modelId="{C6DD623F-405D-4CBF-97FE-C2F07DB2F781}" srcId="{4F7D0DF6-3E5E-4EFA-AFA5-47198CCCDC5A}" destId="{FD97D452-244C-4873-AFE5-DD6473E49DF1}" srcOrd="3" destOrd="0" parTransId="{EA6D6472-9CB0-4566-B901-61B708FF97DF}" sibTransId="{AE0F3327-B280-4B18-8296-D918BB43242C}"/>
    <dgm:cxn modelId="{E6156361-8C61-400C-B634-4FDF766C763A}" type="presOf" srcId="{C0EF466B-AB33-4DB2-8E8E-EA070B66B7F1}" destId="{E4479F99-D51D-4AE0-AB4A-4DF72B92F786}" srcOrd="0" destOrd="0" presId="urn:microsoft.com/office/officeart/2005/8/layout/list1"/>
    <dgm:cxn modelId="{5345334F-536D-4EFE-B4CB-F1EF0253A75E}" srcId="{4F7D0DF6-3E5E-4EFA-AFA5-47198CCCDC5A}" destId="{1FECCAB4-8999-4729-B85A-F6EBA468FE9A}" srcOrd="8" destOrd="0" parTransId="{D54D22D4-391E-4FF4-B4E8-4557635636C7}" sibTransId="{3D156667-E600-4299-A3CC-8E8DD9C347E2}"/>
    <dgm:cxn modelId="{6EBF5871-1A16-498C-B8A7-01FD1DFAD7C5}" type="presOf" srcId="{4F7D0DF6-3E5E-4EFA-AFA5-47198CCCDC5A}" destId="{74C1E5F7-2FAB-494C-A5AB-8D4A134634FD}" srcOrd="0" destOrd="0" presId="urn:microsoft.com/office/officeart/2005/8/layout/list1"/>
    <dgm:cxn modelId="{0B243A73-632E-4A63-975D-DDC5CA7C48A7}" type="presOf" srcId="{3DCCD8FB-9E2E-4F28-A4C0-D893DF54CE4D}" destId="{13B55429-0394-4BCE-A50C-44807F486B3D}" srcOrd="0" destOrd="0" presId="urn:microsoft.com/office/officeart/2005/8/layout/list1"/>
    <dgm:cxn modelId="{AAC29675-3F81-4CD4-B197-0289E04C2AA8}" type="presOf" srcId="{B57058E5-2D14-44C8-86D6-24DCA61BECE9}" destId="{CE1FAEB7-38E7-4E25-AD1C-A694BB44B08C}" srcOrd="0" destOrd="0" presId="urn:microsoft.com/office/officeart/2005/8/layout/list1"/>
    <dgm:cxn modelId="{E9B44376-8C2B-44D5-A6AE-482E6F618180}" srcId="{4F7D0DF6-3E5E-4EFA-AFA5-47198CCCDC5A}" destId="{B57058E5-2D14-44C8-86D6-24DCA61BECE9}" srcOrd="6" destOrd="0" parTransId="{ADCC08A4-B8BF-4CEE-90F6-C266AB44A759}" sibTransId="{776542B2-0354-49B6-9B31-9C8531AAC445}"/>
    <dgm:cxn modelId="{9FE1BC77-7D47-44CF-BEBD-0784C81583A7}" srcId="{4F7D0DF6-3E5E-4EFA-AFA5-47198CCCDC5A}" destId="{1D17BD63-0CA0-4754-B236-10909EFEE22D}" srcOrd="1" destOrd="0" parTransId="{8F90CDDE-9D14-4983-BCF4-9D38194A5AAB}" sibTransId="{3D1648DB-116D-4BAE-AF25-000D0049D7F7}"/>
    <dgm:cxn modelId="{45DD6884-8B61-4B1F-B92C-71A3CEE97B9E}" srcId="{4F7D0DF6-3E5E-4EFA-AFA5-47198CCCDC5A}" destId="{7FE2BBDA-9083-4FBB-9EDE-19205E44B8AC}" srcOrd="7" destOrd="0" parTransId="{968663E1-47B0-4EEE-8AAB-CCA3FA6AD842}" sibTransId="{8539D937-9256-41D5-A159-E4DB13560987}"/>
    <dgm:cxn modelId="{571C9A85-28CD-40B5-832D-73CA98C3A1D7}" type="presOf" srcId="{7FE2BBDA-9083-4FBB-9EDE-19205E44B8AC}" destId="{CE6DB390-364F-4E0A-B169-8EA30B20CC27}" srcOrd="0" destOrd="0" presId="urn:microsoft.com/office/officeart/2005/8/layout/list1"/>
    <dgm:cxn modelId="{315CFF93-5D69-4A9C-BA84-B923DB889514}" type="presOf" srcId="{1D17BD63-0CA0-4754-B236-10909EFEE22D}" destId="{C22B0315-968E-4118-BF9E-16F4D78C2F6E}" srcOrd="1" destOrd="0" presId="urn:microsoft.com/office/officeart/2005/8/layout/list1"/>
    <dgm:cxn modelId="{B7BD16BB-A380-4531-97B1-1886A5BF2287}" type="presOf" srcId="{B57058E5-2D14-44C8-86D6-24DCA61BECE9}" destId="{532CEFA5-C77C-4C38-9AC4-2D012F7911C1}" srcOrd="1" destOrd="0" presId="urn:microsoft.com/office/officeart/2005/8/layout/list1"/>
    <dgm:cxn modelId="{6B24F9D6-287C-4556-90C2-012BEEEEC281}" type="presOf" srcId="{FD97D452-244C-4873-AFE5-DD6473E49DF1}" destId="{C697BBD1-6BFF-4EEA-8BFE-BE1FDFED6E19}" srcOrd="0" destOrd="0" presId="urn:microsoft.com/office/officeart/2005/8/layout/list1"/>
    <dgm:cxn modelId="{1E620ADB-34F6-42A2-9C0E-1E60DE134276}" type="presOf" srcId="{FD97D452-244C-4873-AFE5-DD6473E49DF1}" destId="{0D2B99CB-15CE-40D9-9687-DAE4CC8529A3}" srcOrd="1" destOrd="0" presId="urn:microsoft.com/office/officeart/2005/8/layout/list1"/>
    <dgm:cxn modelId="{EB55F7DB-8633-4906-9A82-B8AF9CFCE29C}" type="presOf" srcId="{7FE2BBDA-9083-4FBB-9EDE-19205E44B8AC}" destId="{36E1E807-58D4-4168-836C-E5AD102C7DE0}" srcOrd="1" destOrd="0" presId="urn:microsoft.com/office/officeart/2005/8/layout/list1"/>
    <dgm:cxn modelId="{96DC18DE-E4FE-47B2-90D3-A91613A445F1}" srcId="{4F7D0DF6-3E5E-4EFA-AFA5-47198CCCDC5A}" destId="{415F91B7-4D87-4A47-969E-8A3E17065119}" srcOrd="0" destOrd="0" parTransId="{321819BA-FBBF-4BBD-9412-5E66B69562FF}" sibTransId="{66F6F507-9087-4E7E-A6ED-B9392EBAD4C2}"/>
    <dgm:cxn modelId="{6AB228E8-D89F-4321-941B-7068FFBE6BAA}" srcId="{4F7D0DF6-3E5E-4EFA-AFA5-47198CCCDC5A}" destId="{3DCCD8FB-9E2E-4F28-A4C0-D893DF54CE4D}" srcOrd="5" destOrd="0" parTransId="{A372E690-BB08-4017-BF30-AD96C1DC940A}" sibTransId="{D0654A57-27A5-4DB2-A510-984C70D2844F}"/>
    <dgm:cxn modelId="{37EA9DEC-9FE5-4CD3-9B26-C2AC6CE66CF2}" srcId="{4F7D0DF6-3E5E-4EFA-AFA5-47198CCCDC5A}" destId="{1A64F9B6-329D-4A40-A087-03FB75C6CF48}" srcOrd="2" destOrd="0" parTransId="{5DE37936-4DD5-4A70-BB71-082775338749}" sibTransId="{10C75C17-9E6F-4426-834A-1BBC2D109A79}"/>
    <dgm:cxn modelId="{ED935EED-C64F-4F57-BF13-18A73C0AD2C6}" srcId="{4F7D0DF6-3E5E-4EFA-AFA5-47198CCCDC5A}" destId="{C0EF466B-AB33-4DB2-8E8E-EA070B66B7F1}" srcOrd="4" destOrd="0" parTransId="{E5566C9B-FD5B-46B4-BFDE-00A2704A4F4D}" sibTransId="{E9A316D3-B47D-4071-B36D-E6C0A4AF56C6}"/>
    <dgm:cxn modelId="{753E2DF1-B087-4979-8924-E898D6AA8421}" type="presOf" srcId="{415F91B7-4D87-4A47-969E-8A3E17065119}" destId="{7A5FE3C2-CDF1-4B58-A2A8-AEFA00230848}" srcOrd="0" destOrd="0" presId="urn:microsoft.com/office/officeart/2005/8/layout/list1"/>
    <dgm:cxn modelId="{5A9B47F2-336D-453B-94FD-D90F572BBAE9}" type="presOf" srcId="{1D17BD63-0CA0-4754-B236-10909EFEE22D}" destId="{540CCE4F-5FC4-42CE-B140-C32ABFF88DD4}" srcOrd="0" destOrd="0" presId="urn:microsoft.com/office/officeart/2005/8/layout/list1"/>
    <dgm:cxn modelId="{9A6872F8-F8EA-48D6-9588-E57A40721669}" type="presOf" srcId="{1A64F9B6-329D-4A40-A087-03FB75C6CF48}" destId="{5D3E72F7-C974-4A5C-BCEE-68CA3C44A491}" srcOrd="1" destOrd="0" presId="urn:microsoft.com/office/officeart/2005/8/layout/list1"/>
    <dgm:cxn modelId="{3110DDAB-0A40-4735-AC04-7DA1C0326B6B}" type="presParOf" srcId="{74C1E5F7-2FAB-494C-A5AB-8D4A134634FD}" destId="{F5B60F66-0D9A-4C98-A973-B4AAA0D634FE}" srcOrd="0" destOrd="0" presId="urn:microsoft.com/office/officeart/2005/8/layout/list1"/>
    <dgm:cxn modelId="{EB156DAC-78F8-4D6F-A0CD-109B3AEF27B7}" type="presParOf" srcId="{F5B60F66-0D9A-4C98-A973-B4AAA0D634FE}" destId="{7A5FE3C2-CDF1-4B58-A2A8-AEFA00230848}" srcOrd="0" destOrd="0" presId="urn:microsoft.com/office/officeart/2005/8/layout/list1"/>
    <dgm:cxn modelId="{81E2F146-7A0A-472A-AA7E-CBC617C04292}" type="presParOf" srcId="{F5B60F66-0D9A-4C98-A973-B4AAA0D634FE}" destId="{373FDC67-AC35-4BA4-B23E-E20AC078BA26}" srcOrd="1" destOrd="0" presId="urn:microsoft.com/office/officeart/2005/8/layout/list1"/>
    <dgm:cxn modelId="{B79B4253-DC58-46C9-9A7A-472C4C8FC736}" type="presParOf" srcId="{74C1E5F7-2FAB-494C-A5AB-8D4A134634FD}" destId="{7B31ACD4-A887-4C99-9407-50CDEA201E92}" srcOrd="1" destOrd="0" presId="urn:microsoft.com/office/officeart/2005/8/layout/list1"/>
    <dgm:cxn modelId="{77269299-F582-42F1-8856-ED1B829D1F66}" type="presParOf" srcId="{74C1E5F7-2FAB-494C-A5AB-8D4A134634FD}" destId="{76354D8F-4B7A-4B33-B0E2-6C06ADA668BE}" srcOrd="2" destOrd="0" presId="urn:microsoft.com/office/officeart/2005/8/layout/list1"/>
    <dgm:cxn modelId="{65CA418E-ABFC-49B8-8EDE-80445C05DE7D}" type="presParOf" srcId="{74C1E5F7-2FAB-494C-A5AB-8D4A134634FD}" destId="{C421E36C-0C04-4865-8A98-E30A360388F4}" srcOrd="3" destOrd="0" presId="urn:microsoft.com/office/officeart/2005/8/layout/list1"/>
    <dgm:cxn modelId="{4A206E42-B269-4450-884F-14FC7C45F16E}" type="presParOf" srcId="{74C1E5F7-2FAB-494C-A5AB-8D4A134634FD}" destId="{033AD790-05A1-4DC5-B22B-E5B02A4C1083}" srcOrd="4" destOrd="0" presId="urn:microsoft.com/office/officeart/2005/8/layout/list1"/>
    <dgm:cxn modelId="{0CE144CE-4453-4ED8-8978-5CBA7565ABEE}" type="presParOf" srcId="{033AD790-05A1-4DC5-B22B-E5B02A4C1083}" destId="{540CCE4F-5FC4-42CE-B140-C32ABFF88DD4}" srcOrd="0" destOrd="0" presId="urn:microsoft.com/office/officeart/2005/8/layout/list1"/>
    <dgm:cxn modelId="{74FF55F1-A40E-4263-9B09-5078939812FE}" type="presParOf" srcId="{033AD790-05A1-4DC5-B22B-E5B02A4C1083}" destId="{C22B0315-968E-4118-BF9E-16F4D78C2F6E}" srcOrd="1" destOrd="0" presId="urn:microsoft.com/office/officeart/2005/8/layout/list1"/>
    <dgm:cxn modelId="{DCCF7468-0449-49EE-8D8C-D1E3A569D24B}" type="presParOf" srcId="{74C1E5F7-2FAB-494C-A5AB-8D4A134634FD}" destId="{DF56A0BC-0F5D-4032-8A18-5E1795D9F40C}" srcOrd="5" destOrd="0" presId="urn:microsoft.com/office/officeart/2005/8/layout/list1"/>
    <dgm:cxn modelId="{7DEFE48F-41DE-431B-B1B4-806A883E857F}" type="presParOf" srcId="{74C1E5F7-2FAB-494C-A5AB-8D4A134634FD}" destId="{4FD5FC1E-F4C8-4038-A0F9-F6AE65AE64E5}" srcOrd="6" destOrd="0" presId="urn:microsoft.com/office/officeart/2005/8/layout/list1"/>
    <dgm:cxn modelId="{364316CE-A7F8-4454-849B-3236CE7A645E}" type="presParOf" srcId="{74C1E5F7-2FAB-494C-A5AB-8D4A134634FD}" destId="{0D7F6EE9-2672-4455-8A0F-17D518D7A04F}" srcOrd="7" destOrd="0" presId="urn:microsoft.com/office/officeart/2005/8/layout/list1"/>
    <dgm:cxn modelId="{D488DE11-30B5-4F7B-B4E8-41F280198BE8}" type="presParOf" srcId="{74C1E5F7-2FAB-494C-A5AB-8D4A134634FD}" destId="{4FCB617C-A126-40D7-8822-E908592B3BE6}" srcOrd="8" destOrd="0" presId="urn:microsoft.com/office/officeart/2005/8/layout/list1"/>
    <dgm:cxn modelId="{74EA3BC4-DA26-4BC2-A522-3E41A1CF0840}" type="presParOf" srcId="{4FCB617C-A126-40D7-8822-E908592B3BE6}" destId="{B71D61A4-C155-435D-80CD-F827A1C096BE}" srcOrd="0" destOrd="0" presId="urn:microsoft.com/office/officeart/2005/8/layout/list1"/>
    <dgm:cxn modelId="{C83D1E7B-10E5-400C-9BFC-4E86E04B858F}" type="presParOf" srcId="{4FCB617C-A126-40D7-8822-E908592B3BE6}" destId="{5D3E72F7-C974-4A5C-BCEE-68CA3C44A491}" srcOrd="1" destOrd="0" presId="urn:microsoft.com/office/officeart/2005/8/layout/list1"/>
    <dgm:cxn modelId="{A5A5872C-E641-4423-948D-7D7E64E94CBC}" type="presParOf" srcId="{74C1E5F7-2FAB-494C-A5AB-8D4A134634FD}" destId="{708D0B0C-E0AF-4539-959F-6AB365F934C5}" srcOrd="9" destOrd="0" presId="urn:microsoft.com/office/officeart/2005/8/layout/list1"/>
    <dgm:cxn modelId="{BFF62473-C83E-45E3-99EB-71EAA9C55604}" type="presParOf" srcId="{74C1E5F7-2FAB-494C-A5AB-8D4A134634FD}" destId="{ABB65579-D00C-4A79-813E-FFFDD65FC0B6}" srcOrd="10" destOrd="0" presId="urn:microsoft.com/office/officeart/2005/8/layout/list1"/>
    <dgm:cxn modelId="{890041C5-DD40-4174-9192-19BC8C1CA951}" type="presParOf" srcId="{74C1E5F7-2FAB-494C-A5AB-8D4A134634FD}" destId="{4E485A2D-FF08-4762-ACF3-F0F9D47C8739}" srcOrd="11" destOrd="0" presId="urn:microsoft.com/office/officeart/2005/8/layout/list1"/>
    <dgm:cxn modelId="{F562074F-7AE8-4237-B1FF-1E37B28E6D3D}" type="presParOf" srcId="{74C1E5F7-2FAB-494C-A5AB-8D4A134634FD}" destId="{1272F94C-77CE-4D92-93BC-0A24F10451F5}" srcOrd="12" destOrd="0" presId="urn:microsoft.com/office/officeart/2005/8/layout/list1"/>
    <dgm:cxn modelId="{40E3CDAC-68AD-4359-BFB9-ABF4F6FFADE5}" type="presParOf" srcId="{1272F94C-77CE-4D92-93BC-0A24F10451F5}" destId="{C697BBD1-6BFF-4EEA-8BFE-BE1FDFED6E19}" srcOrd="0" destOrd="0" presId="urn:microsoft.com/office/officeart/2005/8/layout/list1"/>
    <dgm:cxn modelId="{53C66AD3-9B70-4706-95D2-E800FAF93A51}" type="presParOf" srcId="{1272F94C-77CE-4D92-93BC-0A24F10451F5}" destId="{0D2B99CB-15CE-40D9-9687-DAE4CC8529A3}" srcOrd="1" destOrd="0" presId="urn:microsoft.com/office/officeart/2005/8/layout/list1"/>
    <dgm:cxn modelId="{66F90F85-9BE7-432C-B87D-BAB8B5B806AE}" type="presParOf" srcId="{74C1E5F7-2FAB-494C-A5AB-8D4A134634FD}" destId="{1A4F45F0-D191-487E-BA0F-9A993067DF48}" srcOrd="13" destOrd="0" presId="urn:microsoft.com/office/officeart/2005/8/layout/list1"/>
    <dgm:cxn modelId="{9C41D062-7F18-4986-B8F0-8643E440F4E5}" type="presParOf" srcId="{74C1E5F7-2FAB-494C-A5AB-8D4A134634FD}" destId="{C8A3716C-8356-4CE7-9134-B3B892860422}" srcOrd="14" destOrd="0" presId="urn:microsoft.com/office/officeart/2005/8/layout/list1"/>
    <dgm:cxn modelId="{C3F7E6C2-7066-4920-AA3A-3FC5C83C9612}" type="presParOf" srcId="{74C1E5F7-2FAB-494C-A5AB-8D4A134634FD}" destId="{23B236B9-D835-4BEE-9B45-A0EA61C37107}" srcOrd="15" destOrd="0" presId="urn:microsoft.com/office/officeart/2005/8/layout/list1"/>
    <dgm:cxn modelId="{3D7C072B-FCC7-4D6D-AB3F-93D061592D1C}" type="presParOf" srcId="{74C1E5F7-2FAB-494C-A5AB-8D4A134634FD}" destId="{2D1DFFF2-9338-4FC6-92BA-38274944C63E}" srcOrd="16" destOrd="0" presId="urn:microsoft.com/office/officeart/2005/8/layout/list1"/>
    <dgm:cxn modelId="{1596A82C-69DE-4EC7-AA91-B868E8FD71ED}" type="presParOf" srcId="{2D1DFFF2-9338-4FC6-92BA-38274944C63E}" destId="{E4479F99-D51D-4AE0-AB4A-4DF72B92F786}" srcOrd="0" destOrd="0" presId="urn:microsoft.com/office/officeart/2005/8/layout/list1"/>
    <dgm:cxn modelId="{7C9F0002-E209-49AD-9CFD-A07CEB3A155C}" type="presParOf" srcId="{2D1DFFF2-9338-4FC6-92BA-38274944C63E}" destId="{CFD18BA8-45D1-4EAD-A113-6A879F87F20C}" srcOrd="1" destOrd="0" presId="urn:microsoft.com/office/officeart/2005/8/layout/list1"/>
    <dgm:cxn modelId="{62C7BAD4-D224-4B03-8BAA-DC63E4310266}" type="presParOf" srcId="{74C1E5F7-2FAB-494C-A5AB-8D4A134634FD}" destId="{31128326-3106-41D2-9178-06FE7FEC2C1D}" srcOrd="17" destOrd="0" presId="urn:microsoft.com/office/officeart/2005/8/layout/list1"/>
    <dgm:cxn modelId="{77660CA4-1EE9-4644-885B-98C7528BA3D4}" type="presParOf" srcId="{74C1E5F7-2FAB-494C-A5AB-8D4A134634FD}" destId="{090D0774-5530-4871-98C3-240EDE822ABB}" srcOrd="18" destOrd="0" presId="urn:microsoft.com/office/officeart/2005/8/layout/list1"/>
    <dgm:cxn modelId="{BD30E623-E93D-44F1-9ACB-51BACCB02982}" type="presParOf" srcId="{74C1E5F7-2FAB-494C-A5AB-8D4A134634FD}" destId="{8BDA0C58-FC94-4F21-963E-751186A63FF6}" srcOrd="19" destOrd="0" presId="urn:microsoft.com/office/officeart/2005/8/layout/list1"/>
    <dgm:cxn modelId="{65BEB187-3182-494D-B0F7-65F41BB64C6A}" type="presParOf" srcId="{74C1E5F7-2FAB-494C-A5AB-8D4A134634FD}" destId="{E82017D6-AC48-491C-81CC-AD619F480487}" srcOrd="20" destOrd="0" presId="urn:microsoft.com/office/officeart/2005/8/layout/list1"/>
    <dgm:cxn modelId="{3273FCB1-3CAE-4A38-964A-3604B378125C}" type="presParOf" srcId="{E82017D6-AC48-491C-81CC-AD619F480487}" destId="{13B55429-0394-4BCE-A50C-44807F486B3D}" srcOrd="0" destOrd="0" presId="urn:microsoft.com/office/officeart/2005/8/layout/list1"/>
    <dgm:cxn modelId="{DEBD3F80-92A7-4036-9B73-2E5363191C34}" type="presParOf" srcId="{E82017D6-AC48-491C-81CC-AD619F480487}" destId="{2E690699-D93D-4A56-A481-0003FF0E3FB5}" srcOrd="1" destOrd="0" presId="urn:microsoft.com/office/officeart/2005/8/layout/list1"/>
    <dgm:cxn modelId="{B2554410-162F-48D5-A20F-C13F45BF395E}" type="presParOf" srcId="{74C1E5F7-2FAB-494C-A5AB-8D4A134634FD}" destId="{A241787E-75F1-4408-8B83-7FF53AB60BCD}" srcOrd="21" destOrd="0" presId="urn:microsoft.com/office/officeart/2005/8/layout/list1"/>
    <dgm:cxn modelId="{72719CB4-6EED-45C9-BFAF-8EA934DAFD44}" type="presParOf" srcId="{74C1E5F7-2FAB-494C-A5AB-8D4A134634FD}" destId="{4EEF4558-42D1-4A33-B662-AA807DD572DB}" srcOrd="22" destOrd="0" presId="urn:microsoft.com/office/officeart/2005/8/layout/list1"/>
    <dgm:cxn modelId="{9C4EC935-AEF4-4DA7-AA21-FAF3D08AFE22}" type="presParOf" srcId="{74C1E5F7-2FAB-494C-A5AB-8D4A134634FD}" destId="{72049E56-B0FD-4AB5-9A26-441CA7D9AB48}" srcOrd="23" destOrd="0" presId="urn:microsoft.com/office/officeart/2005/8/layout/list1"/>
    <dgm:cxn modelId="{4D0BC643-90C0-4767-A6E3-566D60B4FF7D}" type="presParOf" srcId="{74C1E5F7-2FAB-494C-A5AB-8D4A134634FD}" destId="{1F77D23B-82C0-4366-A12E-3581D03DD7FD}" srcOrd="24" destOrd="0" presId="urn:microsoft.com/office/officeart/2005/8/layout/list1"/>
    <dgm:cxn modelId="{13CB6567-2B37-4641-B123-B38188CB2AD9}" type="presParOf" srcId="{1F77D23B-82C0-4366-A12E-3581D03DD7FD}" destId="{CE1FAEB7-38E7-4E25-AD1C-A694BB44B08C}" srcOrd="0" destOrd="0" presId="urn:microsoft.com/office/officeart/2005/8/layout/list1"/>
    <dgm:cxn modelId="{6A21CED3-BE37-4E0E-AD88-9C90562DBDF2}" type="presParOf" srcId="{1F77D23B-82C0-4366-A12E-3581D03DD7FD}" destId="{532CEFA5-C77C-4C38-9AC4-2D012F7911C1}" srcOrd="1" destOrd="0" presId="urn:microsoft.com/office/officeart/2005/8/layout/list1"/>
    <dgm:cxn modelId="{9BF3C41F-EB67-42E1-BBAD-6A947B455127}" type="presParOf" srcId="{74C1E5F7-2FAB-494C-A5AB-8D4A134634FD}" destId="{D308EEBB-56B5-4057-BFD4-B29D9DCBE43C}" srcOrd="25" destOrd="0" presId="urn:microsoft.com/office/officeart/2005/8/layout/list1"/>
    <dgm:cxn modelId="{F96189C0-028D-46A3-827B-3DD0C573E69C}" type="presParOf" srcId="{74C1E5F7-2FAB-494C-A5AB-8D4A134634FD}" destId="{B8B2ACB6-D234-4D7F-A5F3-C3AF4C7B7807}" srcOrd="26" destOrd="0" presId="urn:microsoft.com/office/officeart/2005/8/layout/list1"/>
    <dgm:cxn modelId="{1AF72E33-3E07-49DE-AB24-994CA9718E63}" type="presParOf" srcId="{74C1E5F7-2FAB-494C-A5AB-8D4A134634FD}" destId="{856F21A9-972E-461D-AD74-9D22D0DDCE8B}" srcOrd="27" destOrd="0" presId="urn:microsoft.com/office/officeart/2005/8/layout/list1"/>
    <dgm:cxn modelId="{5F0BED41-C86E-4395-9487-71D50023F9F4}" type="presParOf" srcId="{74C1E5F7-2FAB-494C-A5AB-8D4A134634FD}" destId="{659B32C4-E55E-4A57-80D1-17AE0A20FD6F}" srcOrd="28" destOrd="0" presId="urn:microsoft.com/office/officeart/2005/8/layout/list1"/>
    <dgm:cxn modelId="{1E8D23F9-1F35-4860-8F97-043F26C91CA9}" type="presParOf" srcId="{659B32C4-E55E-4A57-80D1-17AE0A20FD6F}" destId="{CE6DB390-364F-4E0A-B169-8EA30B20CC27}" srcOrd="0" destOrd="0" presId="urn:microsoft.com/office/officeart/2005/8/layout/list1"/>
    <dgm:cxn modelId="{FD94737C-925A-49FA-BE76-96CB319CD1FD}" type="presParOf" srcId="{659B32C4-E55E-4A57-80D1-17AE0A20FD6F}" destId="{36E1E807-58D4-4168-836C-E5AD102C7DE0}" srcOrd="1" destOrd="0" presId="urn:microsoft.com/office/officeart/2005/8/layout/list1"/>
    <dgm:cxn modelId="{67F5AA30-0C49-4707-BA8A-AB3222F3197D}" type="presParOf" srcId="{74C1E5F7-2FAB-494C-A5AB-8D4A134634FD}" destId="{65A2ED09-D97B-40FE-9BA3-35C644EA9D0E}" srcOrd="29" destOrd="0" presId="urn:microsoft.com/office/officeart/2005/8/layout/list1"/>
    <dgm:cxn modelId="{AA1B8519-1F72-4995-B29E-78E66099A9FF}" type="presParOf" srcId="{74C1E5F7-2FAB-494C-A5AB-8D4A134634FD}" destId="{B3E0523C-214F-4CFA-9F55-CC6D7555F1CE}" srcOrd="30" destOrd="0" presId="urn:microsoft.com/office/officeart/2005/8/layout/list1"/>
    <dgm:cxn modelId="{36587D05-E050-4878-B150-6388B3C60A73}" type="presParOf" srcId="{74C1E5F7-2FAB-494C-A5AB-8D4A134634FD}" destId="{49771FDA-C07E-4977-AE0D-08D0D688E3BA}" srcOrd="31" destOrd="0" presId="urn:microsoft.com/office/officeart/2005/8/layout/list1"/>
    <dgm:cxn modelId="{4842E559-6A06-4059-BDC7-80189E5AF98E}" type="presParOf" srcId="{74C1E5F7-2FAB-494C-A5AB-8D4A134634FD}" destId="{6E8B90C3-1895-4891-8BED-7BCEFFD91F23}" srcOrd="32" destOrd="0" presId="urn:microsoft.com/office/officeart/2005/8/layout/list1"/>
    <dgm:cxn modelId="{602EDBCE-F181-45DA-8C12-7DD0D354409B}" type="presParOf" srcId="{6E8B90C3-1895-4891-8BED-7BCEFFD91F23}" destId="{6B3D07E5-8782-4D5C-9C41-43B09A85EBB1}" srcOrd="0" destOrd="0" presId="urn:microsoft.com/office/officeart/2005/8/layout/list1"/>
    <dgm:cxn modelId="{C32F86A8-3884-4FF6-9D5B-05880603EEE0}" type="presParOf" srcId="{6E8B90C3-1895-4891-8BED-7BCEFFD91F23}" destId="{26151ECF-924F-49DC-BDBD-95EE95130A9E}" srcOrd="1" destOrd="0" presId="urn:microsoft.com/office/officeart/2005/8/layout/list1"/>
    <dgm:cxn modelId="{C94B7023-FC25-45DE-9B9B-E520561C654E}" type="presParOf" srcId="{74C1E5F7-2FAB-494C-A5AB-8D4A134634FD}" destId="{639434DF-55B6-4853-85B8-D2B98304B6F8}" srcOrd="33" destOrd="0" presId="urn:microsoft.com/office/officeart/2005/8/layout/list1"/>
    <dgm:cxn modelId="{32FB783C-8E78-4A2D-A860-FC9973FB8C6B}" type="presParOf" srcId="{74C1E5F7-2FAB-494C-A5AB-8D4A134634FD}" destId="{701C3C2C-4D1C-45D3-AF42-F6A4C6B9A178}" srcOrd="3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354D8F-4B7A-4B33-B0E2-6C06ADA668BE}">
      <dsp:nvSpPr>
        <dsp:cNvPr id="0" name=""/>
        <dsp:cNvSpPr/>
      </dsp:nvSpPr>
      <dsp:spPr>
        <a:xfrm>
          <a:off x="0" y="282753"/>
          <a:ext cx="8128000" cy="3276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373FDC67-AC35-4BA4-B23E-E20AC078BA26}">
      <dsp:nvSpPr>
        <dsp:cNvPr id="0" name=""/>
        <dsp:cNvSpPr/>
      </dsp:nvSpPr>
      <dsp:spPr>
        <a:xfrm>
          <a:off x="406400" y="90873"/>
          <a:ext cx="5689600" cy="3837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5053" tIns="0" rIns="215053" bIns="0" numCol="1" spcCol="1270" anchor="ctr" anchorCtr="0">
          <a:noAutofit/>
        </a:bodyPr>
        <a:lstStyle/>
        <a:p>
          <a:pPr marL="0" lvl="0" indent="0" algn="r" defTabSz="800100" rtl="1">
            <a:lnSpc>
              <a:spcPct val="90000"/>
            </a:lnSpc>
            <a:spcBef>
              <a:spcPct val="0"/>
            </a:spcBef>
            <a:spcAft>
              <a:spcPct val="35000"/>
            </a:spcAft>
            <a:buNone/>
          </a:pPr>
          <a:r>
            <a:rPr lang="fa-IR" sz="1800" kern="1200">
              <a:solidFill>
                <a:schemeClr val="tx1"/>
              </a:solidFill>
              <a:cs typeface="B Homa" panose="00000400000000000000" pitchFamily="2" charset="-78"/>
            </a:rPr>
            <a:t>مقدمه</a:t>
          </a:r>
          <a:endParaRPr lang="en-US" sz="1800" kern="1200" dirty="0">
            <a:solidFill>
              <a:schemeClr val="tx1"/>
            </a:solidFill>
            <a:cs typeface="B Homa" panose="00000400000000000000" pitchFamily="2" charset="-78"/>
          </a:endParaRPr>
        </a:p>
      </dsp:txBody>
      <dsp:txXfrm>
        <a:off x="425134" y="109607"/>
        <a:ext cx="5652132" cy="346292"/>
      </dsp:txXfrm>
    </dsp:sp>
    <dsp:sp modelId="{4FD5FC1E-F4C8-4038-A0F9-F6AE65AE64E5}">
      <dsp:nvSpPr>
        <dsp:cNvPr id="0" name=""/>
        <dsp:cNvSpPr/>
      </dsp:nvSpPr>
      <dsp:spPr>
        <a:xfrm>
          <a:off x="0" y="872433"/>
          <a:ext cx="8128000" cy="327600"/>
        </a:xfrm>
        <a:prstGeom prst="rect">
          <a:avLst/>
        </a:prstGeom>
        <a:solidFill>
          <a:schemeClr val="lt1">
            <a:alpha val="90000"/>
            <a:hueOff val="0"/>
            <a:satOff val="0"/>
            <a:lumOff val="0"/>
            <a:alphaOff val="0"/>
          </a:schemeClr>
        </a:solidFill>
        <a:ln w="6350" cap="flat" cmpd="sng" algn="ctr">
          <a:solidFill>
            <a:schemeClr val="accent2">
              <a:hueOff val="-717334"/>
              <a:satOff val="635"/>
              <a:lumOff val="1128"/>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C22B0315-968E-4118-BF9E-16F4D78C2F6E}">
      <dsp:nvSpPr>
        <dsp:cNvPr id="0" name=""/>
        <dsp:cNvSpPr/>
      </dsp:nvSpPr>
      <dsp:spPr>
        <a:xfrm>
          <a:off x="406400" y="680553"/>
          <a:ext cx="5689600" cy="383760"/>
        </a:xfrm>
        <a:prstGeom prst="roundRect">
          <a:avLst/>
        </a:prstGeom>
        <a:gradFill rotWithShape="0">
          <a:gsLst>
            <a:gs pos="0">
              <a:schemeClr val="accent2">
                <a:hueOff val="-717334"/>
                <a:satOff val="635"/>
                <a:lumOff val="1128"/>
                <a:alphaOff val="0"/>
                <a:satMod val="103000"/>
                <a:lumMod val="102000"/>
                <a:tint val="94000"/>
              </a:schemeClr>
            </a:gs>
            <a:gs pos="50000">
              <a:schemeClr val="accent2">
                <a:hueOff val="-717334"/>
                <a:satOff val="635"/>
                <a:lumOff val="1128"/>
                <a:alphaOff val="0"/>
                <a:satMod val="110000"/>
                <a:lumMod val="100000"/>
                <a:shade val="100000"/>
              </a:schemeClr>
            </a:gs>
            <a:gs pos="100000">
              <a:schemeClr val="accent2">
                <a:hueOff val="-717334"/>
                <a:satOff val="635"/>
                <a:lumOff val="112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5053" tIns="0" rIns="215053" bIns="0" numCol="1" spcCol="1270" anchor="ctr" anchorCtr="0">
          <a:noAutofit/>
        </a:bodyPr>
        <a:lstStyle/>
        <a:p>
          <a:pPr marL="0" lvl="0" indent="0" algn="r" defTabSz="800100" rtl="1">
            <a:lnSpc>
              <a:spcPct val="90000"/>
            </a:lnSpc>
            <a:spcBef>
              <a:spcPct val="0"/>
            </a:spcBef>
            <a:spcAft>
              <a:spcPct val="35000"/>
            </a:spcAft>
            <a:buNone/>
          </a:pPr>
          <a:r>
            <a:rPr lang="fa-IR" sz="1800" kern="1200">
              <a:solidFill>
                <a:schemeClr val="tx1"/>
              </a:solidFill>
              <a:cs typeface="B Homa" panose="00000400000000000000" pitchFamily="2" charset="-78"/>
            </a:rPr>
            <a:t>مدیریت خدمت به عنوان الگوی برتر</a:t>
          </a:r>
          <a:endParaRPr lang="en-US" sz="1800" kern="1200" dirty="0">
            <a:solidFill>
              <a:schemeClr val="tx1"/>
            </a:solidFill>
            <a:cs typeface="B Homa" panose="00000400000000000000" pitchFamily="2" charset="-78"/>
          </a:endParaRPr>
        </a:p>
      </dsp:txBody>
      <dsp:txXfrm>
        <a:off x="425134" y="699287"/>
        <a:ext cx="5652132" cy="346292"/>
      </dsp:txXfrm>
    </dsp:sp>
    <dsp:sp modelId="{ABB65579-D00C-4A79-813E-FFFDD65FC0B6}">
      <dsp:nvSpPr>
        <dsp:cNvPr id="0" name=""/>
        <dsp:cNvSpPr/>
      </dsp:nvSpPr>
      <dsp:spPr>
        <a:xfrm>
          <a:off x="0" y="1462113"/>
          <a:ext cx="8128000" cy="327600"/>
        </a:xfrm>
        <a:prstGeom prst="rect">
          <a:avLst/>
        </a:prstGeom>
        <a:solidFill>
          <a:schemeClr val="lt1">
            <a:alpha val="90000"/>
            <a:hueOff val="0"/>
            <a:satOff val="0"/>
            <a:lumOff val="0"/>
            <a:alphaOff val="0"/>
          </a:schemeClr>
        </a:solidFill>
        <a:ln w="6350" cap="flat" cmpd="sng" algn="ctr">
          <a:solidFill>
            <a:schemeClr val="accent2">
              <a:hueOff val="-1434668"/>
              <a:satOff val="1269"/>
              <a:lumOff val="2255"/>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5D3E72F7-C974-4A5C-BCEE-68CA3C44A491}">
      <dsp:nvSpPr>
        <dsp:cNvPr id="0" name=""/>
        <dsp:cNvSpPr/>
      </dsp:nvSpPr>
      <dsp:spPr>
        <a:xfrm>
          <a:off x="406400" y="1270233"/>
          <a:ext cx="5689600" cy="383760"/>
        </a:xfrm>
        <a:prstGeom prst="roundRect">
          <a:avLst/>
        </a:prstGeom>
        <a:gradFill rotWithShape="0">
          <a:gsLst>
            <a:gs pos="0">
              <a:schemeClr val="accent2">
                <a:hueOff val="-1434668"/>
                <a:satOff val="1269"/>
                <a:lumOff val="2255"/>
                <a:alphaOff val="0"/>
                <a:satMod val="103000"/>
                <a:lumMod val="102000"/>
                <a:tint val="94000"/>
              </a:schemeClr>
            </a:gs>
            <a:gs pos="50000">
              <a:schemeClr val="accent2">
                <a:hueOff val="-1434668"/>
                <a:satOff val="1269"/>
                <a:lumOff val="2255"/>
                <a:alphaOff val="0"/>
                <a:satMod val="110000"/>
                <a:lumMod val="100000"/>
                <a:shade val="100000"/>
              </a:schemeClr>
            </a:gs>
            <a:gs pos="100000">
              <a:schemeClr val="accent2">
                <a:hueOff val="-1434668"/>
                <a:satOff val="1269"/>
                <a:lumOff val="225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5053" tIns="0" rIns="215053" bIns="0" numCol="1" spcCol="1270" anchor="ctr" anchorCtr="0">
          <a:noAutofit/>
        </a:bodyPr>
        <a:lstStyle/>
        <a:p>
          <a:pPr marL="0" lvl="0" indent="0" algn="r" defTabSz="800100" rtl="1">
            <a:lnSpc>
              <a:spcPct val="90000"/>
            </a:lnSpc>
            <a:spcBef>
              <a:spcPct val="0"/>
            </a:spcBef>
            <a:spcAft>
              <a:spcPct val="35000"/>
            </a:spcAft>
            <a:buNone/>
          </a:pPr>
          <a:r>
            <a:rPr lang="fa-IR" sz="1800" kern="1200">
              <a:solidFill>
                <a:schemeClr val="tx1"/>
              </a:solidFill>
              <a:cs typeface="B Homa" panose="00000400000000000000" pitchFamily="2" charset="-78"/>
            </a:rPr>
            <a:t>اصول بهبود مستمر خدمت</a:t>
          </a:r>
          <a:endParaRPr lang="en-US" sz="1800" kern="1200" dirty="0">
            <a:solidFill>
              <a:schemeClr val="tx1"/>
            </a:solidFill>
            <a:cs typeface="B Homa" panose="00000400000000000000" pitchFamily="2" charset="-78"/>
          </a:endParaRPr>
        </a:p>
      </dsp:txBody>
      <dsp:txXfrm>
        <a:off x="425134" y="1288967"/>
        <a:ext cx="5652132" cy="346292"/>
      </dsp:txXfrm>
    </dsp:sp>
    <dsp:sp modelId="{C8A3716C-8356-4CE7-9134-B3B892860422}">
      <dsp:nvSpPr>
        <dsp:cNvPr id="0" name=""/>
        <dsp:cNvSpPr/>
      </dsp:nvSpPr>
      <dsp:spPr>
        <a:xfrm>
          <a:off x="0" y="2051793"/>
          <a:ext cx="8128000" cy="327600"/>
        </a:xfrm>
        <a:prstGeom prst="rect">
          <a:avLst/>
        </a:prstGeom>
        <a:solidFill>
          <a:schemeClr val="lt1">
            <a:alpha val="90000"/>
            <a:hueOff val="0"/>
            <a:satOff val="0"/>
            <a:lumOff val="0"/>
            <a:alphaOff val="0"/>
          </a:schemeClr>
        </a:solidFill>
        <a:ln w="6350" cap="flat" cmpd="sng" algn="ctr">
          <a:solidFill>
            <a:schemeClr val="accent2">
              <a:hueOff val="-2152001"/>
              <a:satOff val="1904"/>
              <a:lumOff val="3383"/>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0D2B99CB-15CE-40D9-9687-DAE4CC8529A3}">
      <dsp:nvSpPr>
        <dsp:cNvPr id="0" name=""/>
        <dsp:cNvSpPr/>
      </dsp:nvSpPr>
      <dsp:spPr>
        <a:xfrm>
          <a:off x="406400" y="1859913"/>
          <a:ext cx="5689600" cy="383760"/>
        </a:xfrm>
        <a:prstGeom prst="roundRect">
          <a:avLst/>
        </a:prstGeom>
        <a:gradFill rotWithShape="0">
          <a:gsLst>
            <a:gs pos="0">
              <a:schemeClr val="accent2">
                <a:hueOff val="-2152001"/>
                <a:satOff val="1904"/>
                <a:lumOff val="3383"/>
                <a:alphaOff val="0"/>
                <a:satMod val="103000"/>
                <a:lumMod val="102000"/>
                <a:tint val="94000"/>
              </a:schemeClr>
            </a:gs>
            <a:gs pos="50000">
              <a:schemeClr val="accent2">
                <a:hueOff val="-2152001"/>
                <a:satOff val="1904"/>
                <a:lumOff val="3383"/>
                <a:alphaOff val="0"/>
                <a:satMod val="110000"/>
                <a:lumMod val="100000"/>
                <a:shade val="100000"/>
              </a:schemeClr>
            </a:gs>
            <a:gs pos="100000">
              <a:schemeClr val="accent2">
                <a:hueOff val="-2152001"/>
                <a:satOff val="1904"/>
                <a:lumOff val="338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5053" tIns="0" rIns="215053" bIns="0" numCol="1" spcCol="1270" anchor="ctr" anchorCtr="0">
          <a:noAutofit/>
        </a:bodyPr>
        <a:lstStyle/>
        <a:p>
          <a:pPr marL="0" lvl="0" indent="0" algn="r" defTabSz="800100" rtl="1">
            <a:lnSpc>
              <a:spcPct val="90000"/>
            </a:lnSpc>
            <a:spcBef>
              <a:spcPct val="0"/>
            </a:spcBef>
            <a:spcAft>
              <a:spcPct val="35000"/>
            </a:spcAft>
            <a:buNone/>
          </a:pPr>
          <a:r>
            <a:rPr lang="fa-IR" sz="1800" kern="1200">
              <a:solidFill>
                <a:schemeClr val="tx1"/>
              </a:solidFill>
              <a:cs typeface="B Homa" panose="00000400000000000000" pitchFamily="2" charset="-78"/>
            </a:rPr>
            <a:t>فرآيند بهبود مستمر خدمت</a:t>
          </a:r>
          <a:endParaRPr lang="en-US" sz="1800" kern="1200" dirty="0">
            <a:solidFill>
              <a:schemeClr val="tx1"/>
            </a:solidFill>
            <a:cs typeface="B Homa" panose="00000400000000000000" pitchFamily="2" charset="-78"/>
          </a:endParaRPr>
        </a:p>
      </dsp:txBody>
      <dsp:txXfrm>
        <a:off x="425134" y="1878647"/>
        <a:ext cx="5652132" cy="346292"/>
      </dsp:txXfrm>
    </dsp:sp>
    <dsp:sp modelId="{090D0774-5530-4871-98C3-240EDE822ABB}">
      <dsp:nvSpPr>
        <dsp:cNvPr id="0" name=""/>
        <dsp:cNvSpPr/>
      </dsp:nvSpPr>
      <dsp:spPr>
        <a:xfrm>
          <a:off x="0" y="2641473"/>
          <a:ext cx="8128000" cy="327600"/>
        </a:xfrm>
        <a:prstGeom prst="rect">
          <a:avLst/>
        </a:prstGeom>
        <a:solidFill>
          <a:schemeClr val="lt1">
            <a:alpha val="90000"/>
            <a:hueOff val="0"/>
            <a:satOff val="0"/>
            <a:lumOff val="0"/>
            <a:alphaOff val="0"/>
          </a:schemeClr>
        </a:solidFill>
        <a:ln w="6350" cap="flat" cmpd="sng" algn="ctr">
          <a:solidFill>
            <a:schemeClr val="accent2">
              <a:hueOff val="-2869335"/>
              <a:satOff val="2538"/>
              <a:lumOff val="451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CFD18BA8-45D1-4EAD-A113-6A879F87F20C}">
      <dsp:nvSpPr>
        <dsp:cNvPr id="0" name=""/>
        <dsp:cNvSpPr/>
      </dsp:nvSpPr>
      <dsp:spPr>
        <a:xfrm>
          <a:off x="406400" y="2449593"/>
          <a:ext cx="5689600" cy="383760"/>
        </a:xfrm>
        <a:prstGeom prst="roundRect">
          <a:avLst/>
        </a:prstGeom>
        <a:gradFill rotWithShape="0">
          <a:gsLst>
            <a:gs pos="0">
              <a:schemeClr val="accent2">
                <a:hueOff val="-2869335"/>
                <a:satOff val="2538"/>
                <a:lumOff val="4510"/>
                <a:alphaOff val="0"/>
                <a:satMod val="103000"/>
                <a:lumMod val="102000"/>
                <a:tint val="94000"/>
              </a:schemeClr>
            </a:gs>
            <a:gs pos="50000">
              <a:schemeClr val="accent2">
                <a:hueOff val="-2869335"/>
                <a:satOff val="2538"/>
                <a:lumOff val="4510"/>
                <a:alphaOff val="0"/>
                <a:satMod val="110000"/>
                <a:lumMod val="100000"/>
                <a:shade val="100000"/>
              </a:schemeClr>
            </a:gs>
            <a:gs pos="100000">
              <a:schemeClr val="accent2">
                <a:hueOff val="-2869335"/>
                <a:satOff val="2538"/>
                <a:lumOff val="451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5053" tIns="0" rIns="215053" bIns="0" numCol="1" spcCol="1270" anchor="ctr" anchorCtr="0">
          <a:noAutofit/>
        </a:bodyPr>
        <a:lstStyle/>
        <a:p>
          <a:pPr marL="0" lvl="0" indent="0" algn="r" defTabSz="800100" rtl="1">
            <a:lnSpc>
              <a:spcPct val="90000"/>
            </a:lnSpc>
            <a:spcBef>
              <a:spcPct val="0"/>
            </a:spcBef>
            <a:spcAft>
              <a:spcPct val="35000"/>
            </a:spcAft>
            <a:buNone/>
          </a:pPr>
          <a:r>
            <a:rPr lang="fa-IR" sz="1800" kern="1200">
              <a:solidFill>
                <a:schemeClr val="tx1"/>
              </a:solidFill>
              <a:cs typeface="B Homa" panose="00000400000000000000" pitchFamily="2" charset="-78"/>
            </a:rPr>
            <a:t>روش ها و تکنیک های بهبود مستمر خدمت</a:t>
          </a:r>
          <a:endParaRPr lang="en-US" sz="1800" kern="1200" dirty="0">
            <a:solidFill>
              <a:schemeClr val="tx1"/>
            </a:solidFill>
            <a:cs typeface="B Homa" panose="00000400000000000000" pitchFamily="2" charset="-78"/>
          </a:endParaRPr>
        </a:p>
      </dsp:txBody>
      <dsp:txXfrm>
        <a:off x="425134" y="2468327"/>
        <a:ext cx="5652132" cy="346292"/>
      </dsp:txXfrm>
    </dsp:sp>
    <dsp:sp modelId="{4EEF4558-42D1-4A33-B662-AA807DD572DB}">
      <dsp:nvSpPr>
        <dsp:cNvPr id="0" name=""/>
        <dsp:cNvSpPr/>
      </dsp:nvSpPr>
      <dsp:spPr>
        <a:xfrm>
          <a:off x="0" y="3231153"/>
          <a:ext cx="8128000" cy="327600"/>
        </a:xfrm>
        <a:prstGeom prst="rect">
          <a:avLst/>
        </a:prstGeom>
        <a:solidFill>
          <a:schemeClr val="lt1">
            <a:alpha val="90000"/>
            <a:hueOff val="0"/>
            <a:satOff val="0"/>
            <a:lumOff val="0"/>
            <a:alphaOff val="0"/>
          </a:schemeClr>
        </a:solidFill>
        <a:ln w="6350" cap="flat" cmpd="sng" algn="ctr">
          <a:solidFill>
            <a:schemeClr val="accent2">
              <a:hueOff val="-3586669"/>
              <a:satOff val="3173"/>
              <a:lumOff val="5638"/>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2E690699-D93D-4A56-A481-0003FF0E3FB5}">
      <dsp:nvSpPr>
        <dsp:cNvPr id="0" name=""/>
        <dsp:cNvSpPr/>
      </dsp:nvSpPr>
      <dsp:spPr>
        <a:xfrm>
          <a:off x="406400" y="3039273"/>
          <a:ext cx="5689600" cy="383760"/>
        </a:xfrm>
        <a:prstGeom prst="roundRect">
          <a:avLst/>
        </a:prstGeom>
        <a:gradFill rotWithShape="0">
          <a:gsLst>
            <a:gs pos="0">
              <a:schemeClr val="accent2">
                <a:hueOff val="-3586669"/>
                <a:satOff val="3173"/>
                <a:lumOff val="5638"/>
                <a:alphaOff val="0"/>
                <a:satMod val="103000"/>
                <a:lumMod val="102000"/>
                <a:tint val="94000"/>
              </a:schemeClr>
            </a:gs>
            <a:gs pos="50000">
              <a:schemeClr val="accent2">
                <a:hueOff val="-3586669"/>
                <a:satOff val="3173"/>
                <a:lumOff val="5638"/>
                <a:alphaOff val="0"/>
                <a:satMod val="110000"/>
                <a:lumMod val="100000"/>
                <a:shade val="100000"/>
              </a:schemeClr>
            </a:gs>
            <a:gs pos="100000">
              <a:schemeClr val="accent2">
                <a:hueOff val="-3586669"/>
                <a:satOff val="3173"/>
                <a:lumOff val="563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5053" tIns="0" rIns="215053" bIns="0" numCol="1" spcCol="1270" anchor="ctr" anchorCtr="0">
          <a:noAutofit/>
        </a:bodyPr>
        <a:lstStyle/>
        <a:p>
          <a:pPr marL="0" lvl="0" indent="0" algn="r" defTabSz="800100" rtl="1">
            <a:lnSpc>
              <a:spcPct val="90000"/>
            </a:lnSpc>
            <a:spcBef>
              <a:spcPct val="0"/>
            </a:spcBef>
            <a:spcAft>
              <a:spcPct val="35000"/>
            </a:spcAft>
            <a:buNone/>
          </a:pPr>
          <a:r>
            <a:rPr lang="fa-IR" sz="1800" kern="1200">
              <a:solidFill>
                <a:schemeClr val="tx1"/>
              </a:solidFill>
              <a:cs typeface="B Homa" panose="00000400000000000000" pitchFamily="2" charset="-78"/>
            </a:rPr>
            <a:t>سازماندهی بهبود مستمر خدمت</a:t>
          </a:r>
          <a:endParaRPr lang="en-US" sz="1800" kern="1200" dirty="0">
            <a:solidFill>
              <a:schemeClr val="tx1"/>
            </a:solidFill>
            <a:cs typeface="B Homa" panose="00000400000000000000" pitchFamily="2" charset="-78"/>
          </a:endParaRPr>
        </a:p>
      </dsp:txBody>
      <dsp:txXfrm>
        <a:off x="425134" y="3058007"/>
        <a:ext cx="5652132" cy="346292"/>
      </dsp:txXfrm>
    </dsp:sp>
    <dsp:sp modelId="{B8B2ACB6-D234-4D7F-A5F3-C3AF4C7B7807}">
      <dsp:nvSpPr>
        <dsp:cNvPr id="0" name=""/>
        <dsp:cNvSpPr/>
      </dsp:nvSpPr>
      <dsp:spPr>
        <a:xfrm>
          <a:off x="0" y="3820833"/>
          <a:ext cx="8128000" cy="327600"/>
        </a:xfrm>
        <a:prstGeom prst="rect">
          <a:avLst/>
        </a:prstGeom>
        <a:solidFill>
          <a:schemeClr val="lt1">
            <a:alpha val="90000"/>
            <a:hueOff val="0"/>
            <a:satOff val="0"/>
            <a:lumOff val="0"/>
            <a:alphaOff val="0"/>
          </a:schemeClr>
        </a:solidFill>
        <a:ln w="6350" cap="flat" cmpd="sng" algn="ctr">
          <a:solidFill>
            <a:schemeClr val="accent2">
              <a:hueOff val="-4304003"/>
              <a:satOff val="3808"/>
              <a:lumOff val="6765"/>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532CEFA5-C77C-4C38-9AC4-2D012F7911C1}">
      <dsp:nvSpPr>
        <dsp:cNvPr id="0" name=""/>
        <dsp:cNvSpPr/>
      </dsp:nvSpPr>
      <dsp:spPr>
        <a:xfrm>
          <a:off x="406400" y="3628953"/>
          <a:ext cx="5689600" cy="383760"/>
        </a:xfrm>
        <a:prstGeom prst="roundRect">
          <a:avLst/>
        </a:prstGeom>
        <a:gradFill rotWithShape="0">
          <a:gsLst>
            <a:gs pos="0">
              <a:schemeClr val="accent2">
                <a:hueOff val="-4304003"/>
                <a:satOff val="3808"/>
                <a:lumOff val="6765"/>
                <a:alphaOff val="0"/>
                <a:satMod val="103000"/>
                <a:lumMod val="102000"/>
                <a:tint val="94000"/>
              </a:schemeClr>
            </a:gs>
            <a:gs pos="50000">
              <a:schemeClr val="accent2">
                <a:hueOff val="-4304003"/>
                <a:satOff val="3808"/>
                <a:lumOff val="6765"/>
                <a:alphaOff val="0"/>
                <a:satMod val="110000"/>
                <a:lumMod val="100000"/>
                <a:shade val="100000"/>
              </a:schemeClr>
            </a:gs>
            <a:gs pos="100000">
              <a:schemeClr val="accent2">
                <a:hueOff val="-4304003"/>
                <a:satOff val="3808"/>
                <a:lumOff val="676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5053" tIns="0" rIns="215053" bIns="0" numCol="1" spcCol="1270" anchor="ctr" anchorCtr="0">
          <a:noAutofit/>
        </a:bodyPr>
        <a:lstStyle/>
        <a:p>
          <a:pPr marL="0" lvl="0" indent="0" algn="r" defTabSz="800100" rtl="1">
            <a:lnSpc>
              <a:spcPct val="90000"/>
            </a:lnSpc>
            <a:spcBef>
              <a:spcPct val="0"/>
            </a:spcBef>
            <a:spcAft>
              <a:spcPct val="35000"/>
            </a:spcAft>
            <a:buNone/>
          </a:pPr>
          <a:r>
            <a:rPr lang="fa-IR" sz="1800" kern="1200">
              <a:solidFill>
                <a:schemeClr val="tx1"/>
              </a:solidFill>
              <a:cs typeface="B Homa" panose="00000400000000000000" pitchFamily="2" charset="-78"/>
            </a:rPr>
            <a:t>ملاحاظات فنی</a:t>
          </a:r>
          <a:endParaRPr lang="en-US" sz="1800" kern="1200" dirty="0">
            <a:solidFill>
              <a:schemeClr val="tx1"/>
            </a:solidFill>
            <a:cs typeface="B Homa" panose="00000400000000000000" pitchFamily="2" charset="-78"/>
          </a:endParaRPr>
        </a:p>
      </dsp:txBody>
      <dsp:txXfrm>
        <a:off x="425134" y="3647687"/>
        <a:ext cx="5652132" cy="346292"/>
      </dsp:txXfrm>
    </dsp:sp>
    <dsp:sp modelId="{B3E0523C-214F-4CFA-9F55-CC6D7555F1CE}">
      <dsp:nvSpPr>
        <dsp:cNvPr id="0" name=""/>
        <dsp:cNvSpPr/>
      </dsp:nvSpPr>
      <dsp:spPr>
        <a:xfrm>
          <a:off x="0" y="4410513"/>
          <a:ext cx="8128000" cy="327600"/>
        </a:xfrm>
        <a:prstGeom prst="rect">
          <a:avLst/>
        </a:prstGeom>
        <a:solidFill>
          <a:schemeClr val="lt1">
            <a:alpha val="90000"/>
            <a:hueOff val="0"/>
            <a:satOff val="0"/>
            <a:lumOff val="0"/>
            <a:alphaOff val="0"/>
          </a:schemeClr>
        </a:solidFill>
        <a:ln w="6350" cap="flat" cmpd="sng" algn="ctr">
          <a:solidFill>
            <a:schemeClr val="accent2">
              <a:hueOff val="-5021337"/>
              <a:satOff val="4442"/>
              <a:lumOff val="7893"/>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36E1E807-58D4-4168-836C-E5AD102C7DE0}">
      <dsp:nvSpPr>
        <dsp:cNvPr id="0" name=""/>
        <dsp:cNvSpPr/>
      </dsp:nvSpPr>
      <dsp:spPr>
        <a:xfrm>
          <a:off x="406400" y="4218633"/>
          <a:ext cx="5689600" cy="383760"/>
        </a:xfrm>
        <a:prstGeom prst="roundRect">
          <a:avLst/>
        </a:prstGeom>
        <a:gradFill rotWithShape="0">
          <a:gsLst>
            <a:gs pos="0">
              <a:schemeClr val="accent2">
                <a:hueOff val="-5021337"/>
                <a:satOff val="4442"/>
                <a:lumOff val="7893"/>
                <a:alphaOff val="0"/>
                <a:satMod val="103000"/>
                <a:lumMod val="102000"/>
                <a:tint val="94000"/>
              </a:schemeClr>
            </a:gs>
            <a:gs pos="50000">
              <a:schemeClr val="accent2">
                <a:hueOff val="-5021337"/>
                <a:satOff val="4442"/>
                <a:lumOff val="7893"/>
                <a:alphaOff val="0"/>
                <a:satMod val="110000"/>
                <a:lumMod val="100000"/>
                <a:shade val="100000"/>
              </a:schemeClr>
            </a:gs>
            <a:gs pos="100000">
              <a:schemeClr val="accent2">
                <a:hueOff val="-5021337"/>
                <a:satOff val="4442"/>
                <a:lumOff val="789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5053" tIns="0" rIns="215053" bIns="0" numCol="1" spcCol="1270" anchor="ctr" anchorCtr="0">
          <a:noAutofit/>
        </a:bodyPr>
        <a:lstStyle/>
        <a:p>
          <a:pPr marL="0" lvl="0" indent="0" algn="r" defTabSz="800100" rtl="1">
            <a:lnSpc>
              <a:spcPct val="90000"/>
            </a:lnSpc>
            <a:spcBef>
              <a:spcPct val="0"/>
            </a:spcBef>
            <a:spcAft>
              <a:spcPct val="35000"/>
            </a:spcAft>
            <a:buNone/>
          </a:pPr>
          <a:r>
            <a:rPr lang="fa-IR" sz="1800" kern="1200">
              <a:solidFill>
                <a:schemeClr val="tx1"/>
              </a:solidFill>
              <a:cs typeface="B Homa" panose="00000400000000000000" pitchFamily="2" charset="-78"/>
            </a:rPr>
            <a:t>پیاده سازی بهبود مستمر خدمت</a:t>
          </a:r>
          <a:endParaRPr lang="en-US" sz="1800" kern="1200" dirty="0">
            <a:solidFill>
              <a:schemeClr val="tx1"/>
            </a:solidFill>
            <a:cs typeface="B Homa" panose="00000400000000000000" pitchFamily="2" charset="-78"/>
          </a:endParaRPr>
        </a:p>
      </dsp:txBody>
      <dsp:txXfrm>
        <a:off x="425134" y="4237367"/>
        <a:ext cx="5652132" cy="346292"/>
      </dsp:txXfrm>
    </dsp:sp>
    <dsp:sp modelId="{701C3C2C-4D1C-45D3-AF42-F6A4C6B9A178}">
      <dsp:nvSpPr>
        <dsp:cNvPr id="0" name=""/>
        <dsp:cNvSpPr/>
      </dsp:nvSpPr>
      <dsp:spPr>
        <a:xfrm>
          <a:off x="0" y="5000193"/>
          <a:ext cx="8128000" cy="327600"/>
        </a:xfrm>
        <a:prstGeom prst="rect">
          <a:avLst/>
        </a:prstGeom>
        <a:solidFill>
          <a:schemeClr val="lt1">
            <a:alpha val="90000"/>
            <a:hueOff val="0"/>
            <a:satOff val="0"/>
            <a:lumOff val="0"/>
            <a:alphaOff val="0"/>
          </a:schemeClr>
        </a:solidFill>
        <a:ln w="6350" cap="flat" cmpd="sng" algn="ctr">
          <a:solidFill>
            <a:schemeClr val="accent2">
              <a:hueOff val="-5738671"/>
              <a:satOff val="5077"/>
              <a:lumOff val="902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26151ECF-924F-49DC-BDBD-95EE95130A9E}">
      <dsp:nvSpPr>
        <dsp:cNvPr id="0" name=""/>
        <dsp:cNvSpPr/>
      </dsp:nvSpPr>
      <dsp:spPr>
        <a:xfrm>
          <a:off x="406400" y="4808313"/>
          <a:ext cx="5689600" cy="383760"/>
        </a:xfrm>
        <a:prstGeom prst="roundRect">
          <a:avLst/>
        </a:prstGeom>
        <a:gradFill rotWithShape="0">
          <a:gsLst>
            <a:gs pos="0">
              <a:schemeClr val="accent2">
                <a:hueOff val="-5738671"/>
                <a:satOff val="5077"/>
                <a:lumOff val="9020"/>
                <a:alphaOff val="0"/>
                <a:satMod val="103000"/>
                <a:lumMod val="102000"/>
                <a:tint val="94000"/>
              </a:schemeClr>
            </a:gs>
            <a:gs pos="50000">
              <a:schemeClr val="accent2">
                <a:hueOff val="-5738671"/>
                <a:satOff val="5077"/>
                <a:lumOff val="9020"/>
                <a:alphaOff val="0"/>
                <a:satMod val="110000"/>
                <a:lumMod val="100000"/>
                <a:shade val="100000"/>
              </a:schemeClr>
            </a:gs>
            <a:gs pos="100000">
              <a:schemeClr val="accent2">
                <a:hueOff val="-5738671"/>
                <a:satOff val="5077"/>
                <a:lumOff val="902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5053" tIns="0" rIns="215053" bIns="0" numCol="1" spcCol="1270" anchor="ctr" anchorCtr="0">
          <a:noAutofit/>
        </a:bodyPr>
        <a:lstStyle/>
        <a:p>
          <a:pPr marL="0" lvl="0" indent="0" algn="r" defTabSz="800100" rtl="1">
            <a:lnSpc>
              <a:spcPct val="90000"/>
            </a:lnSpc>
            <a:spcBef>
              <a:spcPct val="0"/>
            </a:spcBef>
            <a:spcAft>
              <a:spcPct val="35000"/>
            </a:spcAft>
            <a:buNone/>
          </a:pPr>
          <a:r>
            <a:rPr lang="fa-IR" sz="1800" kern="1200">
              <a:solidFill>
                <a:schemeClr val="tx1"/>
              </a:solidFill>
              <a:cs typeface="B Homa" panose="00000400000000000000" pitchFamily="2" charset="-78"/>
            </a:rPr>
            <a:t>چالش ها، ریسک ها و عوامل بحرانی بهبود مستمر خدمت</a:t>
          </a:r>
          <a:endParaRPr lang="en-US" sz="1800" kern="1200" dirty="0">
            <a:solidFill>
              <a:schemeClr val="tx1"/>
            </a:solidFill>
            <a:cs typeface="B Homa" panose="00000400000000000000" pitchFamily="2" charset="-78"/>
          </a:endParaRPr>
        </a:p>
      </dsp:txBody>
      <dsp:txXfrm>
        <a:off x="425134" y="4827047"/>
        <a:ext cx="5652132" cy="34629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ABCCD2-63FC-4967-88E8-811B504A43B4}" type="datetimeFigureOut">
              <a:rPr lang="en-US" smtClean="0"/>
              <a:t>3/15/2021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85BC73-B157-4145-9B87-1BC93D88CE38}" type="slidenum">
              <a:rPr lang="en-US" smtClean="0"/>
              <a:t>‹#›</a:t>
            </a:fld>
            <a:endParaRPr lang="en-US"/>
          </a:p>
        </p:txBody>
      </p:sp>
    </p:spTree>
    <p:extLst>
      <p:ext uri="{BB962C8B-B14F-4D97-AF65-F5344CB8AC3E}">
        <p14:creationId xmlns:p14="http://schemas.microsoft.com/office/powerpoint/2010/main" val="3419446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amazon.com/Continual-Service-Improvement-Itil-Version/dp/0113310498"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85BC73-B157-4145-9B87-1BC93D88CE38}" type="slidenum">
              <a:rPr lang="en-US" smtClean="0"/>
              <a:t>3</a:t>
            </a:fld>
            <a:endParaRPr lang="en-US"/>
          </a:p>
        </p:txBody>
      </p:sp>
    </p:spTree>
    <p:extLst>
      <p:ext uri="{BB962C8B-B14F-4D97-AF65-F5344CB8AC3E}">
        <p14:creationId xmlns:p14="http://schemas.microsoft.com/office/powerpoint/2010/main" val="490879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85BC73-B157-4145-9B87-1BC93D88CE38}" type="slidenum">
              <a:rPr lang="en-US" smtClean="0"/>
              <a:t>20</a:t>
            </a:fld>
            <a:endParaRPr lang="en-US"/>
          </a:p>
        </p:txBody>
      </p:sp>
    </p:spTree>
    <p:extLst>
      <p:ext uri="{BB962C8B-B14F-4D97-AF65-F5344CB8AC3E}">
        <p14:creationId xmlns:p14="http://schemas.microsoft.com/office/powerpoint/2010/main" val="1448120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a:t>روش</a:t>
            </a:r>
            <a:r>
              <a:rPr lang="fa-IR" baseline="0" dirty="0"/>
              <a:t> کارت امتیازی متوازی بر تعریف کیفیت از دیدگاه مشتری، بهبود مستمر ، تنفیذ اختیار به کارمندان، مدیریت حول محور اندازه گیری،  و بازخورد تمرکز دارد. با پیاده سازی کارت امتیازی متوازن در سطح واحدهای راهبردی کسب و کار به صورت آبشاری به کل سازمان تسری مییابد. واحد ها برای هر مولفه مرتبط با سطح کسب و کار و هدف راهبردی مرتبط هدف هایی را تعریف می کنند. برقراری ارتباط بین سیستم پاداش و کارت امتیازی متوازن راهکاری اثربخش است </a:t>
            </a:r>
          </a:p>
          <a:p>
            <a:pPr algn="r" rtl="1"/>
            <a:endParaRPr lang="en-US" dirty="0"/>
          </a:p>
        </p:txBody>
      </p:sp>
      <p:sp>
        <p:nvSpPr>
          <p:cNvPr id="4" name="Slide Number Placeholder 3"/>
          <p:cNvSpPr>
            <a:spLocks noGrp="1"/>
          </p:cNvSpPr>
          <p:nvPr>
            <p:ph type="sldNum" sz="quarter" idx="10"/>
          </p:nvPr>
        </p:nvSpPr>
        <p:spPr/>
        <p:txBody>
          <a:bodyPr/>
          <a:lstStyle/>
          <a:p>
            <a:fld id="{8785BC73-B157-4145-9B87-1BC93D88CE38}" type="slidenum">
              <a:rPr lang="en-US" smtClean="0"/>
              <a:t>21</a:t>
            </a:fld>
            <a:endParaRPr lang="en-US"/>
          </a:p>
        </p:txBody>
      </p:sp>
    </p:spTree>
    <p:extLst>
      <p:ext uri="{BB962C8B-B14F-4D97-AF65-F5344CB8AC3E}">
        <p14:creationId xmlns:p14="http://schemas.microsoft.com/office/powerpoint/2010/main" val="8535356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fa-IR" sz="1200" kern="1200" dirty="0">
                <a:solidFill>
                  <a:schemeClr val="tx1"/>
                </a:solidFill>
                <a:effectLst/>
                <a:latin typeface="+mn-lt"/>
                <a:ea typeface="+mn-ea"/>
                <a:cs typeface="+mn-cs"/>
              </a:rPr>
              <a:t>این بخش در مورد سازماندهی مدیریت خدمت در چرخه عمر بهبود مستمر خدمت است. از این رو شامل نقش ها، مسئولیت ها و شایستگی های مورد نیاز برای اجرای فرایندهای تعریف شده در بهبود مستمر خدمت است. تمامی گام‌های چرخه عمر خدمت به دنبال فرصت بهبود است و بیشتر نقش ها می‌توانند در بهبود مستمر خدمت مشارکت داشته باشند. مسئولیت تمام عناصر و فرایندهای چرخه عمر خدمت، کشف فرصت های بهبود کیفیت و اثر بخشی به منظور توانمندسازی کسب و کار است. بنابراین سازماندهی بهبود تنها محدود به ایت گام نیست و مسئولیت تمامی نقش های تعربف شده در چرخه عمر خدمت را دارد. </a:t>
            </a:r>
            <a:endParaRPr lang="en-US" sz="1200" kern="1200" dirty="0">
              <a:solidFill>
                <a:schemeClr val="tx1"/>
              </a:solidFill>
              <a:effectLst/>
              <a:latin typeface="+mn-lt"/>
              <a:ea typeface="+mn-ea"/>
              <a:cs typeface="+mn-cs"/>
            </a:endParaRPr>
          </a:p>
          <a:p>
            <a:pPr algn="r" rtl="1"/>
            <a:endParaRPr lang="en-US" dirty="0"/>
          </a:p>
        </p:txBody>
      </p:sp>
      <p:sp>
        <p:nvSpPr>
          <p:cNvPr id="4" name="Slide Number Placeholder 3"/>
          <p:cNvSpPr>
            <a:spLocks noGrp="1"/>
          </p:cNvSpPr>
          <p:nvPr>
            <p:ph type="sldNum" sz="quarter" idx="10"/>
          </p:nvPr>
        </p:nvSpPr>
        <p:spPr/>
        <p:txBody>
          <a:bodyPr/>
          <a:lstStyle/>
          <a:p>
            <a:fld id="{8785BC73-B157-4145-9B87-1BC93D88CE38}" type="slidenum">
              <a:rPr lang="en-US" smtClean="0"/>
              <a:t>22</a:t>
            </a:fld>
            <a:endParaRPr lang="en-US"/>
          </a:p>
        </p:txBody>
      </p:sp>
    </p:spTree>
    <p:extLst>
      <p:ext uri="{BB962C8B-B14F-4D97-AF65-F5344CB8AC3E}">
        <p14:creationId xmlns:p14="http://schemas.microsoft.com/office/powerpoint/2010/main" val="4273513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r" rtl="1"/>
            <a:r>
              <a:rPr lang="fa-IR" sz="1200" kern="1200" dirty="0">
                <a:solidFill>
                  <a:schemeClr val="tx1"/>
                </a:solidFill>
                <a:effectLst/>
                <a:latin typeface="+mn-lt"/>
                <a:ea typeface="+mn-ea"/>
                <a:cs typeface="+mn-cs"/>
              </a:rPr>
              <a:t>تعریف شفاف از مسئولیت پذیری و پاسخگویی برای مدیریت موثر خدمت لازم است. بدین منظور در سازمان ها معمولا از ماتریس واگذاری مسئولیت استفاده می شود. این ماتریس روشی آسان </a:t>
            </a:r>
            <a:r>
              <a:rPr lang="fa-IR" sz="1200" u="sng" kern="1200" dirty="0">
                <a:solidFill>
                  <a:schemeClr val="tx1"/>
                </a:solidFill>
                <a:effectLst/>
                <a:latin typeface="+mn-lt"/>
                <a:ea typeface="+mn-ea"/>
                <a:cs typeface="+mn-cs"/>
              </a:rPr>
              <a:t>برای پیگیری وظایف افراد در طول فرایند</a:t>
            </a:r>
            <a:r>
              <a:rPr lang="fa-IR" sz="1200" kern="1200" dirty="0">
                <a:solidFill>
                  <a:schemeClr val="tx1"/>
                </a:solidFill>
                <a:effectLst/>
                <a:latin typeface="+mn-lt"/>
                <a:ea typeface="+mn-ea"/>
                <a:cs typeface="+mn-cs"/>
              </a:rPr>
              <a:t> است. </a:t>
            </a:r>
            <a:r>
              <a:rPr lang="en-US" sz="1200" kern="1200" dirty="0">
                <a:solidFill>
                  <a:schemeClr val="tx1"/>
                </a:solidFill>
                <a:effectLst/>
                <a:latin typeface="+mn-lt"/>
                <a:ea typeface="+mn-ea"/>
                <a:cs typeface="+mn-cs"/>
              </a:rPr>
              <a:t>RACI</a:t>
            </a:r>
            <a:r>
              <a:rPr lang="fa-IR" sz="1200" kern="1200" dirty="0">
                <a:solidFill>
                  <a:schemeClr val="tx1"/>
                </a:solidFill>
                <a:effectLst/>
                <a:latin typeface="+mn-lt"/>
                <a:ea typeface="+mn-ea"/>
                <a:cs typeface="+mn-cs"/>
              </a:rPr>
              <a:t> مخفف چهار نقش اصلی مسئول(کسی که مسئولیت اجرای صحیح فرایند را بر عهده دارد)، پاسخگو(کسی که مالکیت کیفیت نتیجه نهایی را بر عهده دارد)، مشاور(افرادی که نظراتشان مطلوب است) و مطلع(افرادی که در جریان کار، فقط برای تکمیل وظیفه یا تحویل دادنی، از منظر اطلاعات، به روز نگه داشته می شوند.) است. </a:t>
            </a:r>
            <a:endParaRPr lang="en-US" sz="1200" kern="1200" dirty="0">
              <a:solidFill>
                <a:schemeClr val="tx1"/>
              </a:solidFill>
              <a:effectLst/>
              <a:latin typeface="+mn-lt"/>
              <a:ea typeface="+mn-ea"/>
              <a:cs typeface="+mn-cs"/>
            </a:endParaRPr>
          </a:p>
          <a:p>
            <a:pPr algn="r" rtl="1"/>
            <a:r>
              <a:rPr lang="en-US" sz="1200" kern="1200" dirty="0">
                <a:solidFill>
                  <a:schemeClr val="tx1"/>
                </a:solidFill>
                <a:effectLst/>
                <a:latin typeface="+mn-lt"/>
                <a:ea typeface="+mn-ea"/>
                <a:cs typeface="+mn-cs"/>
              </a:rPr>
              <a:t>RACI chart</a:t>
            </a:r>
          </a:p>
          <a:p>
            <a:pPr algn="r" rtl="1"/>
            <a:r>
              <a:rPr lang="fa-IR" dirty="0"/>
              <a:t>مسئول</a:t>
            </a:r>
            <a:endParaRPr lang="en-US" dirty="0"/>
          </a:p>
        </p:txBody>
      </p:sp>
      <p:sp>
        <p:nvSpPr>
          <p:cNvPr id="4" name="Slide Number Placeholder 3"/>
          <p:cNvSpPr>
            <a:spLocks noGrp="1"/>
          </p:cNvSpPr>
          <p:nvPr>
            <p:ph type="sldNum" sz="quarter" idx="10"/>
          </p:nvPr>
        </p:nvSpPr>
        <p:spPr/>
        <p:txBody>
          <a:bodyPr/>
          <a:lstStyle/>
          <a:p>
            <a:fld id="{8785BC73-B157-4145-9B87-1BC93D88CE38}" type="slidenum">
              <a:rPr lang="en-US" smtClean="0"/>
              <a:t>23</a:t>
            </a:fld>
            <a:endParaRPr lang="en-US"/>
          </a:p>
        </p:txBody>
      </p:sp>
    </p:spTree>
    <p:extLst>
      <p:ext uri="{BB962C8B-B14F-4D97-AF65-F5344CB8AC3E}">
        <p14:creationId xmlns:p14="http://schemas.microsoft.com/office/powerpoint/2010/main" val="3178280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200" kern="1200" dirty="0">
                <a:solidFill>
                  <a:schemeClr val="tx1"/>
                </a:solidFill>
                <a:effectLst/>
                <a:latin typeface="+mn-lt"/>
                <a:ea typeface="+mn-ea"/>
                <a:cs typeface="+mn-cs"/>
              </a:rPr>
              <a:t>فعالیت های بهبود مستمر خدمت به ابزارهای نرم افزاری برای پایش و گزارش دهی خدمات و فرایندهای مدیریت خدمت </a:t>
            </a:r>
            <a:r>
              <a:rPr lang="en-US" sz="1200" kern="1200" dirty="0">
                <a:solidFill>
                  <a:schemeClr val="tx1"/>
                </a:solidFill>
                <a:effectLst/>
                <a:latin typeface="+mn-lt"/>
                <a:ea typeface="+mn-ea"/>
                <a:cs typeface="+mn-cs"/>
              </a:rPr>
              <a:t>   IT</a:t>
            </a:r>
            <a:r>
              <a:rPr lang="fa-IR" sz="1200" kern="1200" dirty="0">
                <a:solidFill>
                  <a:schemeClr val="tx1"/>
                </a:solidFill>
                <a:effectLst/>
                <a:latin typeface="+mn-lt"/>
                <a:ea typeface="+mn-ea"/>
                <a:cs typeface="+mn-cs"/>
              </a:rPr>
              <a:t> نیاز دارند. این ابزارها برای جمع آوری داده، پایش، تحلیل و گزارش دهی خدمات استفاده شده و به تعیین میزان کارایی و اثربخشی فرایندهای مدیریت خدمت </a:t>
            </a:r>
            <a:r>
              <a:rPr lang="en-US" sz="1200" kern="1200" dirty="0">
                <a:solidFill>
                  <a:schemeClr val="tx1"/>
                </a:solidFill>
                <a:effectLst/>
                <a:latin typeface="+mn-lt"/>
                <a:ea typeface="+mn-ea"/>
                <a:cs typeface="+mn-cs"/>
              </a:rPr>
              <a:t>IT</a:t>
            </a:r>
            <a:r>
              <a:rPr lang="fa-IR" sz="1200" kern="1200" dirty="0">
                <a:solidFill>
                  <a:schemeClr val="tx1"/>
                </a:solidFill>
                <a:effectLst/>
                <a:latin typeface="+mn-lt"/>
                <a:ea typeface="+mn-ea"/>
                <a:cs typeface="+mn-cs"/>
              </a:rPr>
              <a:t> کمک می کنند. مزایای طولانی مدت استفاده از این ابزارها، صرفه جویی در مخارج و افزایش بهره وری است که به افزایش کیفیت خدمات </a:t>
            </a:r>
            <a:r>
              <a:rPr lang="en-US" sz="1200" kern="1200" dirty="0">
                <a:solidFill>
                  <a:schemeClr val="tx1"/>
                </a:solidFill>
                <a:effectLst/>
                <a:latin typeface="+mn-lt"/>
                <a:ea typeface="+mn-ea"/>
                <a:cs typeface="+mn-cs"/>
              </a:rPr>
              <a:t>IT</a:t>
            </a:r>
            <a:r>
              <a:rPr lang="fa-IR" sz="1200" kern="1200" dirty="0">
                <a:solidFill>
                  <a:schemeClr val="tx1"/>
                </a:solidFill>
                <a:effectLst/>
                <a:latin typeface="+mn-lt"/>
                <a:ea typeface="+mn-ea"/>
                <a:cs typeface="+mn-cs"/>
              </a:rPr>
              <a:t> منجر خواهد شد. </a:t>
            </a:r>
            <a:endParaRPr lang="en-US" sz="1200" kern="1200" dirty="0">
              <a:solidFill>
                <a:schemeClr val="tx1"/>
              </a:solidFill>
              <a:effectLst/>
              <a:latin typeface="+mn-lt"/>
              <a:ea typeface="+mn-ea"/>
              <a:cs typeface="+mn-cs"/>
            </a:endParaRPr>
          </a:p>
          <a:p>
            <a:pPr algn="r" rtl="1"/>
            <a:endParaRPr lang="en-US" dirty="0"/>
          </a:p>
        </p:txBody>
      </p:sp>
      <p:sp>
        <p:nvSpPr>
          <p:cNvPr id="4" name="Slide Number Placeholder 3"/>
          <p:cNvSpPr>
            <a:spLocks noGrp="1"/>
          </p:cNvSpPr>
          <p:nvPr>
            <p:ph type="sldNum" sz="quarter" idx="10"/>
          </p:nvPr>
        </p:nvSpPr>
        <p:spPr/>
        <p:txBody>
          <a:bodyPr/>
          <a:lstStyle/>
          <a:p>
            <a:fld id="{8785BC73-B157-4145-9B87-1BC93D88CE38}" type="slidenum">
              <a:rPr lang="en-US" smtClean="0"/>
              <a:t>24</a:t>
            </a:fld>
            <a:endParaRPr lang="en-US"/>
          </a:p>
        </p:txBody>
      </p:sp>
    </p:spTree>
    <p:extLst>
      <p:ext uri="{BB962C8B-B14F-4D97-AF65-F5344CB8AC3E}">
        <p14:creationId xmlns:p14="http://schemas.microsoft.com/office/powerpoint/2010/main" val="2762716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200" kern="1200" dirty="0">
                <a:solidFill>
                  <a:schemeClr val="tx1"/>
                </a:solidFill>
                <a:effectLst/>
                <a:latin typeface="+mn-lt"/>
                <a:ea typeface="+mn-ea"/>
                <a:cs typeface="+mn-cs"/>
              </a:rPr>
              <a:t>کارکرد ابزار برای پشتیبانی از مدیریت پیکربندی و دارایی های خدمت و نیز سیستم مدیریت پیکربندی باید به اندازه ای پیشرفته باشد که وابستگی میان خدمات و نگاشت آن با قابلیت ها را نشان دهد. شکل سه لایه های مختلف مدیریت پیکربندی را نشان می دهد. این سیستم ابتدا از منابع مختلف ورودی می گیرد، سپس آن را به اطلاعات و دانش تبدیل می کند و در لایه نهایی به نمایش و ارائه آن می پردازد. سیستم مدیریت پیکربندی برای ایجاد یکپارچگی بین کارکردهای ابزار مدیریت خدمت </a:t>
            </a:r>
            <a:r>
              <a:rPr lang="en-US" sz="1200" kern="1200" dirty="0">
                <a:solidFill>
                  <a:schemeClr val="tx1"/>
                </a:solidFill>
                <a:effectLst/>
                <a:latin typeface="+mn-lt"/>
                <a:ea typeface="+mn-ea"/>
                <a:cs typeface="+mn-cs"/>
              </a:rPr>
              <a:t>IT</a:t>
            </a:r>
            <a:r>
              <a:rPr lang="fa-IR" sz="1200" kern="1200" dirty="0">
                <a:solidFill>
                  <a:schemeClr val="tx1"/>
                </a:solidFill>
                <a:effectLst/>
                <a:latin typeface="+mn-lt"/>
                <a:ea typeface="+mn-ea"/>
                <a:cs typeface="+mn-cs"/>
              </a:rPr>
              <a:t> زیربنایی اساسی است و برای تحقق ماموریت بهبود مستمر خدمت، داده‌های کلیدی را فراهم می آورد. </a:t>
            </a:r>
            <a:endParaRPr lang="en-US" sz="1200" kern="1200" dirty="0">
              <a:solidFill>
                <a:schemeClr val="tx1"/>
              </a:solidFill>
              <a:effectLst/>
              <a:latin typeface="+mn-lt"/>
              <a:ea typeface="+mn-ea"/>
              <a:cs typeface="+mn-cs"/>
            </a:endParaRPr>
          </a:p>
          <a:p>
            <a:pPr algn="r" rtl="1"/>
            <a:r>
              <a:rPr lang="en-US" dirty="0"/>
              <a:t>CMS: CONFIGURATION MANAGEMENT SYSTEM          SKMS: SERVICE KNOWLEDGE MANAGEMENT SYSTEM</a:t>
            </a:r>
          </a:p>
        </p:txBody>
      </p:sp>
      <p:sp>
        <p:nvSpPr>
          <p:cNvPr id="4" name="Slide Number Placeholder 3"/>
          <p:cNvSpPr>
            <a:spLocks noGrp="1"/>
          </p:cNvSpPr>
          <p:nvPr>
            <p:ph type="sldNum" sz="quarter" idx="10"/>
          </p:nvPr>
        </p:nvSpPr>
        <p:spPr/>
        <p:txBody>
          <a:bodyPr/>
          <a:lstStyle/>
          <a:p>
            <a:fld id="{8785BC73-B157-4145-9B87-1BC93D88CE38}" type="slidenum">
              <a:rPr lang="en-US" smtClean="0"/>
              <a:t>25</a:t>
            </a:fld>
            <a:endParaRPr lang="en-US"/>
          </a:p>
        </p:txBody>
      </p:sp>
    </p:spTree>
    <p:extLst>
      <p:ext uri="{BB962C8B-B14F-4D97-AF65-F5344CB8AC3E}">
        <p14:creationId xmlns:p14="http://schemas.microsoft.com/office/powerpoint/2010/main" val="34786852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200" kern="1200" dirty="0">
                <a:solidFill>
                  <a:schemeClr val="tx1"/>
                </a:solidFill>
                <a:effectLst/>
                <a:latin typeface="+mn-lt"/>
                <a:ea typeface="+mn-ea"/>
                <a:cs typeface="+mn-cs"/>
              </a:rPr>
              <a:t>سازمان ها باید به منظور اجرای موثر بهبود مستمر خدمت، نیارمندی های ابزاری خود را از حیث تمامی ابعاد حائز اهمیت در نظر بگیرند. همانطور که در شکل شماره چهار نمایش داده شده است، بدین منظور </a:t>
            </a:r>
            <a:r>
              <a:rPr lang="fa-IR" sz="1200" u="sng" kern="1200" dirty="0">
                <a:solidFill>
                  <a:schemeClr val="tx1"/>
                </a:solidFill>
                <a:effectLst/>
                <a:latin typeface="+mn-lt"/>
                <a:ea typeface="+mn-ea"/>
                <a:cs typeface="+mn-cs"/>
              </a:rPr>
              <a:t>مجموعه ابزارهای یکپارچه برای پوشش تمامی فرایندهای </a:t>
            </a:r>
            <a:r>
              <a:rPr lang="en-US" sz="1200" u="sng" kern="1200" dirty="0">
                <a:solidFill>
                  <a:schemeClr val="tx1"/>
                </a:solidFill>
                <a:effectLst/>
                <a:latin typeface="+mn-lt"/>
                <a:ea typeface="+mn-ea"/>
                <a:cs typeface="+mn-cs"/>
              </a:rPr>
              <a:t>ITIL</a:t>
            </a:r>
            <a:r>
              <a:rPr lang="fa-IR" sz="1200" u="sng" kern="1200" dirty="0">
                <a:solidFill>
                  <a:schemeClr val="tx1"/>
                </a:solidFill>
                <a:effectLst/>
                <a:latin typeface="+mn-lt"/>
                <a:ea typeface="+mn-ea"/>
                <a:cs typeface="+mn-cs"/>
              </a:rPr>
              <a:t> و جمع آوری داده مربوطه نیاز است. </a:t>
            </a:r>
            <a:r>
              <a:rPr lang="fa-IR" sz="1200" kern="1200" dirty="0">
                <a:solidFill>
                  <a:schemeClr val="tx1"/>
                </a:solidFill>
                <a:effectLst/>
                <a:latin typeface="+mn-lt"/>
                <a:ea typeface="+mn-ea"/>
                <a:cs typeface="+mn-cs"/>
              </a:rPr>
              <a:t>ابزارهای بهبود مستمر خدمت باید از فعالیت های کلیدی عملیات مرتبط با گام های هفت گانه بهبود شامل </a:t>
            </a:r>
            <a:r>
              <a:rPr lang="fa-IR" sz="1200" u="sng" kern="1200" dirty="0">
                <a:solidFill>
                  <a:schemeClr val="tx1"/>
                </a:solidFill>
                <a:effectLst/>
                <a:latin typeface="+mn-lt"/>
                <a:ea typeface="+mn-ea"/>
                <a:cs typeface="+mn-cs"/>
              </a:rPr>
              <a:t>جمع آوری داده پردازش داده تجزیه و تحلیل داده، ارائه و نمایش داده خدمت پشتیبانی </a:t>
            </a:r>
            <a:r>
              <a:rPr lang="fa-IR" sz="1200" kern="1200" dirty="0">
                <a:solidFill>
                  <a:schemeClr val="tx1"/>
                </a:solidFill>
                <a:effectLst/>
                <a:latin typeface="+mn-lt"/>
                <a:ea typeface="+mn-ea"/>
                <a:cs typeface="+mn-cs"/>
              </a:rPr>
              <a:t>کنند. همچنین ابزارها باید تمامی سطوح سلسله مراتبی خدمات اعم از خدمات، سیستم ها و اجزا را پایش و </a:t>
            </a:r>
            <a:r>
              <a:rPr lang="fa-IR" sz="1200" b="0" i="0" u="sng" kern="1200" dirty="0">
                <a:solidFill>
                  <a:schemeClr val="tx1"/>
                </a:solidFill>
                <a:effectLst/>
                <a:latin typeface="+mn-lt"/>
                <a:ea typeface="+mn-ea"/>
                <a:cs typeface="+mn-cs"/>
              </a:rPr>
              <a:t>فعالیت های گزارش دهی از </a:t>
            </a:r>
            <a:r>
              <a:rPr lang="en-US" sz="1200" b="0" i="0" u="sng" kern="1200" dirty="0">
                <a:solidFill>
                  <a:schemeClr val="tx1"/>
                </a:solidFill>
                <a:effectLst/>
                <a:latin typeface="+mn-lt"/>
                <a:ea typeface="+mn-ea"/>
                <a:cs typeface="+mn-cs"/>
              </a:rPr>
              <a:t>SLA</a:t>
            </a:r>
            <a:r>
              <a:rPr lang="fa-IR" sz="1200" b="0" i="0" u="sng" kern="1200" dirty="0">
                <a:solidFill>
                  <a:schemeClr val="tx1"/>
                </a:solidFill>
                <a:effectLst/>
                <a:latin typeface="+mn-lt"/>
                <a:ea typeface="+mn-ea"/>
                <a:cs typeface="+mn-cs"/>
              </a:rPr>
              <a:t> ها،</a:t>
            </a:r>
            <a:r>
              <a:rPr lang="en-US" sz="1200" b="0" i="0" u="sng" kern="1200" dirty="0">
                <a:solidFill>
                  <a:schemeClr val="tx1"/>
                </a:solidFill>
                <a:effectLst/>
                <a:latin typeface="+mn-lt"/>
                <a:ea typeface="+mn-ea"/>
                <a:cs typeface="+mn-cs"/>
              </a:rPr>
              <a:t>OLA</a:t>
            </a:r>
            <a:r>
              <a:rPr lang="fa-IR" sz="1200" b="0" i="0" u="sng" kern="1200" dirty="0">
                <a:solidFill>
                  <a:schemeClr val="tx1"/>
                </a:solidFill>
                <a:effectLst/>
                <a:latin typeface="+mn-lt"/>
                <a:ea typeface="+mn-ea"/>
                <a:cs typeface="+mn-cs"/>
              </a:rPr>
              <a:t>ها  و </a:t>
            </a:r>
            <a:r>
              <a:rPr lang="en-US" sz="1200" b="0" i="0" u="sng" kern="1200" dirty="0">
                <a:solidFill>
                  <a:schemeClr val="tx1"/>
                </a:solidFill>
                <a:effectLst/>
                <a:latin typeface="+mn-lt"/>
                <a:ea typeface="+mn-ea"/>
                <a:cs typeface="+mn-cs"/>
              </a:rPr>
              <a:t>UC</a:t>
            </a:r>
            <a:r>
              <a:rPr lang="fa-IR" sz="1200" b="0" i="0" u="sng" kern="1200" dirty="0">
                <a:solidFill>
                  <a:schemeClr val="tx1"/>
                </a:solidFill>
                <a:effectLst/>
                <a:latin typeface="+mn-lt"/>
                <a:ea typeface="+mn-ea"/>
                <a:cs typeface="+mn-cs"/>
              </a:rPr>
              <a:t> ها را پشتیبانی کنند. </a:t>
            </a:r>
            <a:r>
              <a:rPr lang="en-US" sz="1200" b="0" i="0" u="sng" kern="1200" dirty="0">
                <a:solidFill>
                  <a:schemeClr val="tx1"/>
                </a:solidFill>
                <a:effectLst/>
                <a:latin typeface="+mn-lt"/>
                <a:ea typeface="+mn-ea"/>
                <a:cs typeface="+mn-cs"/>
              </a:rPr>
              <a:t>UNDERPINING</a:t>
            </a:r>
            <a:r>
              <a:rPr lang="en-US" sz="1200" b="0" i="0" u="sng" kern="1200" baseline="0" dirty="0">
                <a:solidFill>
                  <a:schemeClr val="tx1"/>
                </a:solidFill>
                <a:effectLst/>
                <a:latin typeface="+mn-lt"/>
                <a:ea typeface="+mn-ea"/>
                <a:cs typeface="+mn-cs"/>
              </a:rPr>
              <a:t> CONTRACT</a:t>
            </a:r>
            <a:endParaRPr lang="en-US" sz="1200" b="0" i="0" u="sng" kern="1200" dirty="0">
              <a:solidFill>
                <a:schemeClr val="tx1"/>
              </a:solidFill>
              <a:effectLst/>
              <a:latin typeface="+mn-lt"/>
              <a:ea typeface="+mn-ea"/>
              <a:cs typeface="+mn-cs"/>
            </a:endParaRPr>
          </a:p>
          <a:p>
            <a:pPr algn="r" rtl="1"/>
            <a:endParaRPr lang="en-US" b="0" i="0" u="sng" dirty="0"/>
          </a:p>
        </p:txBody>
      </p:sp>
      <p:sp>
        <p:nvSpPr>
          <p:cNvPr id="4" name="Slide Number Placeholder 3"/>
          <p:cNvSpPr>
            <a:spLocks noGrp="1"/>
          </p:cNvSpPr>
          <p:nvPr>
            <p:ph type="sldNum" sz="quarter" idx="10"/>
          </p:nvPr>
        </p:nvSpPr>
        <p:spPr/>
        <p:txBody>
          <a:bodyPr/>
          <a:lstStyle/>
          <a:p>
            <a:fld id="{8785BC73-B157-4145-9B87-1BC93D88CE38}" type="slidenum">
              <a:rPr lang="en-US" smtClean="0"/>
              <a:t>26</a:t>
            </a:fld>
            <a:endParaRPr lang="en-US"/>
          </a:p>
        </p:txBody>
      </p:sp>
    </p:spTree>
    <p:extLst>
      <p:ext uri="{BB962C8B-B14F-4D97-AF65-F5344CB8AC3E}">
        <p14:creationId xmlns:p14="http://schemas.microsoft.com/office/powerpoint/2010/main" val="5566625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200" kern="1200" dirty="0">
                <a:solidFill>
                  <a:schemeClr val="tx1"/>
                </a:solidFill>
                <a:effectLst/>
                <a:latin typeface="+mn-lt"/>
                <a:ea typeface="+mn-ea"/>
                <a:cs typeface="+mn-cs"/>
              </a:rPr>
              <a:t>مهم ترین رویکرد اجرای فعالیت های بهبود مستمر حول خدمات است. در این راستا شایان توجه است که اجرای فرایندهای هفت گانه بهبود در صورت نبودن فرایندهای مدیریت خدمت بالغ بسیار دشوار است. فرایندهای نابالغ داده های غنی ندارند. یعنی یا هیچ فرایندی وجود ندارد یا فرایندها عمومیت و کارایی لازم ندارند. لازم است پیش از پیاده سازی بهبود مستمر خدمت، نقش های بیان شده در قسمت های گذشته شناسایی شوند. این نقش ها شامل مدیریت بهبود مستمر خدمت، مالک خدمت و تحلیل گر گزارش هاست. یک سازمان می تواند پیاده سازی فعالیت های بهبود مستمر خود را از راه های مختلفی آغاز کند. این رویکردها را می توان در سه دسته رویکرد خدمت محور، رویکرد چرخه عمر و رویکرد گروه های کارکردی در نظر گرفت. </a:t>
            </a:r>
          </a:p>
          <a:p>
            <a:pPr marL="0" marR="0" indent="0" algn="r" defTabSz="914400" rtl="1" eaLnBrk="1" fontAlgn="auto" latinLnBrk="0" hangingPunct="1">
              <a:lnSpc>
                <a:spcPct val="100000"/>
              </a:lnSpc>
              <a:spcBef>
                <a:spcPts val="0"/>
              </a:spcBef>
              <a:spcAft>
                <a:spcPts val="0"/>
              </a:spcAft>
              <a:buClrTx/>
              <a:buSzTx/>
              <a:buFontTx/>
              <a:buNone/>
              <a:tabLst/>
              <a:defRPr/>
            </a:pPr>
            <a:r>
              <a:rPr lang="fa-IR" sz="1200" kern="1200" dirty="0">
                <a:solidFill>
                  <a:schemeClr val="tx1"/>
                </a:solidFill>
                <a:effectLst/>
                <a:latin typeface="+mn-lt"/>
                <a:ea typeface="+mn-ea"/>
                <a:cs typeface="+mn-cs"/>
              </a:rPr>
              <a:t>دیدگاه جامع: پیاده سازی بهبود مستر خدمت تاثیر شگرفی بر واحدهای مختلف </a:t>
            </a:r>
            <a:r>
              <a:rPr lang="en-US" sz="1200" kern="1200" dirty="0">
                <a:solidFill>
                  <a:schemeClr val="tx1"/>
                </a:solidFill>
                <a:effectLst/>
                <a:latin typeface="+mn-lt"/>
                <a:ea typeface="+mn-ea"/>
                <a:cs typeface="+mn-cs"/>
              </a:rPr>
              <a:t>IT</a:t>
            </a:r>
            <a:r>
              <a:rPr lang="fa-IR" sz="1200" kern="1200" dirty="0">
                <a:solidFill>
                  <a:schemeClr val="tx1"/>
                </a:solidFill>
                <a:effectLst/>
                <a:latin typeface="+mn-lt"/>
                <a:ea typeface="+mn-ea"/>
                <a:cs typeface="+mn-cs"/>
              </a:rPr>
              <a:t> خواهد گذاشت. فرایندها، افراد، فناوری و مدیریت، تحت تاثیر تغییرات قرار می گیرند. بهبود مستمر خدمت باید به عنوان راهی برای زندگی در سازمان پذیرفته شود. این مهم ممکن است نیازمند ساختار مدیریتی جدید، فناوری جدید و تغییرات فرایندی باشد. افراد نیز باید تحت آموزش قرار گیرند تا اهمیت بهبود را در سازمان درک نمایند. اگر تنها بر تغییر یک فرایند یا فناوری تمرکز شود، بهبود مستمر خدمت موثر واقع نمی گردد. شکل پنج نشان می دهد که چگونه بهبود مستمر خدمت دیدگاهی جامع نسبت به بهبود دارد. </a:t>
            </a:r>
            <a:endParaRPr lang="en-US" sz="1200" kern="1200" dirty="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r>
              <a:rPr lang="fa-IR" sz="1200" kern="1200" dirty="0">
                <a:solidFill>
                  <a:schemeClr val="tx1"/>
                </a:solidFill>
                <a:effectLst/>
                <a:latin typeface="+mn-lt"/>
                <a:ea typeface="+mn-ea"/>
                <a:cs typeface="+mn-cs"/>
              </a:rPr>
              <a:t>نقش ها و</a:t>
            </a:r>
            <a:r>
              <a:rPr lang="fa-IR" sz="1200" kern="1200" baseline="0" dirty="0">
                <a:solidFill>
                  <a:schemeClr val="tx1"/>
                </a:solidFill>
                <a:effectLst/>
                <a:latin typeface="+mn-lt"/>
                <a:ea typeface="+mn-ea"/>
                <a:cs typeface="+mn-cs"/>
              </a:rPr>
              <a:t> </a:t>
            </a:r>
            <a:r>
              <a:rPr lang="fa-IR" sz="1200" kern="1200" dirty="0">
                <a:solidFill>
                  <a:schemeClr val="tx1"/>
                </a:solidFill>
                <a:effectLst/>
                <a:latin typeface="+mn-lt"/>
                <a:ea typeface="+mn-ea"/>
                <a:cs typeface="+mn-cs"/>
              </a:rPr>
              <a:t>ورودی</a:t>
            </a:r>
            <a:r>
              <a:rPr lang="fa-IR" sz="1200" kern="1200" baseline="0" dirty="0">
                <a:solidFill>
                  <a:schemeClr val="tx1"/>
                </a:solidFill>
                <a:effectLst/>
                <a:latin typeface="+mn-lt"/>
                <a:ea typeface="+mn-ea"/>
                <a:cs typeface="+mn-cs"/>
              </a:rPr>
              <a:t> ها : </a:t>
            </a:r>
            <a:r>
              <a:rPr lang="fa-IR" sz="1200" kern="1200" dirty="0">
                <a:solidFill>
                  <a:schemeClr val="tx1"/>
                </a:solidFill>
                <a:effectLst/>
                <a:latin typeface="+mn-lt"/>
                <a:ea typeface="+mn-ea"/>
                <a:cs typeface="+mn-cs"/>
              </a:rPr>
              <a:t>در شکل </a:t>
            </a:r>
            <a:r>
              <a:rPr lang="fa-IR" sz="1200" u="sng" kern="1200" dirty="0">
                <a:solidFill>
                  <a:schemeClr val="tx1"/>
                </a:solidFill>
                <a:effectLst/>
                <a:latin typeface="+mn-lt"/>
                <a:ea typeface="+mn-ea"/>
                <a:cs typeface="+mn-cs"/>
              </a:rPr>
              <a:t>نقش ها و ورودی های </a:t>
            </a:r>
            <a:r>
              <a:rPr lang="fa-IR" sz="1200" kern="1200" dirty="0">
                <a:solidFill>
                  <a:schemeClr val="tx1"/>
                </a:solidFill>
                <a:effectLst/>
                <a:latin typeface="+mn-lt"/>
                <a:ea typeface="+mn-ea"/>
                <a:cs typeface="+mn-cs"/>
              </a:rPr>
              <a:t>بهبود مستمر خدمت نمایش داده شده است. همانطور که درشکل قابل مشاهده است، ایجاد ساختار حاکمیتی برای ماندگارسازی و رسمی سازی بهبود مستمر خدمت بسیار حیاتی است. این مهم نیازمند نقش های کلیدی برای ارزیابی روند، تحلیل گزارش ها و تصمیم گیری است. به منظور ارزیابی، تعیین انتظار و حد مطلوب از فرایند برای بررسی خروجی های فرایند و متریک های مناسب ضرورت دارد تا از این رهگذار بتوان فرصت های بهبود فرایند را استخراج کرد. </a:t>
            </a:r>
            <a:endParaRPr lang="en-US" sz="1200" kern="1200" dirty="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785BC73-B157-4145-9B87-1BC93D88CE38}" type="slidenum">
              <a:rPr lang="en-US" smtClean="0"/>
              <a:t>27</a:t>
            </a:fld>
            <a:endParaRPr lang="en-US"/>
          </a:p>
        </p:txBody>
      </p:sp>
    </p:spTree>
    <p:extLst>
      <p:ext uri="{BB962C8B-B14F-4D97-AF65-F5344CB8AC3E}">
        <p14:creationId xmlns:p14="http://schemas.microsoft.com/office/powerpoint/2010/main" val="29062844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85BC73-B157-4145-9B87-1BC93D88CE38}" type="slidenum">
              <a:rPr lang="en-US" smtClean="0"/>
              <a:t>28</a:t>
            </a:fld>
            <a:endParaRPr lang="en-US"/>
          </a:p>
        </p:txBody>
      </p:sp>
    </p:spTree>
    <p:extLst>
      <p:ext uri="{BB962C8B-B14F-4D97-AF65-F5344CB8AC3E}">
        <p14:creationId xmlns:p14="http://schemas.microsoft.com/office/powerpoint/2010/main" val="32551092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a:p>
            <a:endParaRPr lang="en-US" dirty="0"/>
          </a:p>
        </p:txBody>
      </p:sp>
      <p:sp>
        <p:nvSpPr>
          <p:cNvPr id="4" name="Slide Number Placeholder 3"/>
          <p:cNvSpPr>
            <a:spLocks noGrp="1"/>
          </p:cNvSpPr>
          <p:nvPr>
            <p:ph type="sldNum" sz="quarter" idx="10"/>
          </p:nvPr>
        </p:nvSpPr>
        <p:spPr/>
        <p:txBody>
          <a:bodyPr/>
          <a:lstStyle/>
          <a:p>
            <a:fld id="{8785BC73-B157-4145-9B87-1BC93D88CE38}" type="slidenum">
              <a:rPr lang="en-US" smtClean="0"/>
              <a:t>29</a:t>
            </a:fld>
            <a:endParaRPr lang="en-US"/>
          </a:p>
        </p:txBody>
      </p:sp>
    </p:spTree>
    <p:extLst>
      <p:ext uri="{BB962C8B-B14F-4D97-AF65-F5344CB8AC3E}">
        <p14:creationId xmlns:p14="http://schemas.microsoft.com/office/powerpoint/2010/main" val="3382193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1"/>
            <a:r>
              <a:rPr lang="en-US" sz="1200" kern="1200" dirty="0">
                <a:solidFill>
                  <a:schemeClr val="tx1"/>
                </a:solidFill>
                <a:effectLst/>
                <a:latin typeface="+mn-lt"/>
                <a:ea typeface="+mn-ea"/>
                <a:cs typeface="+mn-cs"/>
              </a:rPr>
              <a:t>ITIL</a:t>
            </a:r>
            <a:r>
              <a:rPr lang="fa-IR" sz="1200" kern="1200" dirty="0">
                <a:solidFill>
                  <a:schemeClr val="tx1"/>
                </a:solidFill>
                <a:effectLst/>
                <a:latin typeface="+mn-lt"/>
                <a:ea typeface="+mn-ea"/>
                <a:cs typeface="+mn-cs"/>
              </a:rPr>
              <a:t> مجموعه ای از بهترین الگوها برای مدیریت خدمات فناوری اطلاعات و ارتباطات است که راهنمای ارائه دهندگان خدمت در حوزه </a:t>
            </a:r>
            <a:r>
              <a:rPr lang="fa-IR" sz="1200" u="sng" kern="1200" dirty="0">
                <a:solidFill>
                  <a:schemeClr val="tx1"/>
                </a:solidFill>
                <a:effectLst/>
                <a:latin typeface="+mn-lt"/>
                <a:ea typeface="+mn-ea"/>
                <a:cs typeface="+mn-cs"/>
              </a:rPr>
              <a:t>فرایندها، کارکردها و سایر قابلیت های مورد نیاز </a:t>
            </a:r>
            <a:r>
              <a:rPr lang="fa-IR" sz="1200" kern="1200" dirty="0">
                <a:solidFill>
                  <a:schemeClr val="tx1"/>
                </a:solidFill>
                <a:effectLst/>
                <a:latin typeface="+mn-lt"/>
                <a:ea typeface="+mn-ea"/>
                <a:cs typeface="+mn-cs"/>
              </a:rPr>
              <a:t>برای پشتیبانی است. بسیاری از سازمان ها در سراسر دنیا از </a:t>
            </a:r>
            <a:r>
              <a:rPr lang="en-US" sz="1200" kern="1200" dirty="0">
                <a:solidFill>
                  <a:schemeClr val="tx1"/>
                </a:solidFill>
                <a:effectLst/>
                <a:latin typeface="+mn-lt"/>
                <a:ea typeface="+mn-ea"/>
                <a:cs typeface="+mn-cs"/>
              </a:rPr>
              <a:t>ITIL</a:t>
            </a:r>
            <a:r>
              <a:rPr lang="fa-IR" sz="1200" kern="1200" dirty="0">
                <a:solidFill>
                  <a:schemeClr val="tx1"/>
                </a:solidFill>
                <a:effectLst/>
                <a:latin typeface="+mn-lt"/>
                <a:ea typeface="+mn-ea"/>
                <a:cs typeface="+mn-cs"/>
              </a:rPr>
              <a:t> استفاده می کنند زیرا بهترین راهنما برای ارائه دهندگان خدمت است. </a:t>
            </a:r>
            <a:r>
              <a:rPr lang="en-US" sz="1200" kern="1200" dirty="0">
                <a:solidFill>
                  <a:schemeClr val="tx1"/>
                </a:solidFill>
                <a:effectLst/>
                <a:latin typeface="+mn-lt"/>
                <a:ea typeface="+mn-ea"/>
                <a:cs typeface="+mn-cs"/>
              </a:rPr>
              <a:t>ITIL</a:t>
            </a:r>
            <a:r>
              <a:rPr lang="fa-IR" sz="1200" kern="1200" dirty="0">
                <a:solidFill>
                  <a:schemeClr val="tx1"/>
                </a:solidFill>
                <a:effectLst/>
                <a:latin typeface="+mn-lt"/>
                <a:ea typeface="+mn-ea"/>
                <a:cs typeface="+mn-cs"/>
              </a:rPr>
              <a:t> استاندارد محسوب نمی شود، بلکه راهنمای کاربری ایجاد ارزش برای مشتریان و ارائه دهندگان خدمت است که سازمان ها باید آن را مطالعه کنند و به درک مناسبی از آن برسند. </a:t>
            </a:r>
            <a:r>
              <a:rPr lang="fa-IR" sz="1200" u="sng" kern="1200" dirty="0">
                <a:solidFill>
                  <a:schemeClr val="tx1"/>
                </a:solidFill>
                <a:effectLst/>
                <a:latin typeface="+mn-lt"/>
                <a:ea typeface="+mn-ea"/>
                <a:cs typeface="+mn-cs"/>
              </a:rPr>
              <a:t>سازمان ها باید به اتخاذ </a:t>
            </a:r>
            <a:r>
              <a:rPr lang="en-US" sz="1200" u="sng" kern="1200" dirty="0">
                <a:solidFill>
                  <a:schemeClr val="tx1"/>
                </a:solidFill>
                <a:effectLst/>
                <a:latin typeface="+mn-lt"/>
                <a:ea typeface="+mn-ea"/>
                <a:cs typeface="+mn-cs"/>
              </a:rPr>
              <a:t>ITIL</a:t>
            </a:r>
            <a:r>
              <a:rPr lang="fa-IR" sz="1200" u="sng" kern="1200" dirty="0">
                <a:solidFill>
                  <a:schemeClr val="tx1"/>
                </a:solidFill>
                <a:effectLst/>
                <a:latin typeface="+mn-lt"/>
                <a:ea typeface="+mn-ea"/>
                <a:cs typeface="+mn-cs"/>
              </a:rPr>
              <a:t> و انطباق آن با محیط های خود ترغیب شوند، به گونه ای که نیازهایشان را برآورده سازد</a:t>
            </a:r>
            <a:r>
              <a:rPr lang="fa-IR" sz="1200" kern="1200" dirty="0">
                <a:solidFill>
                  <a:schemeClr val="tx1"/>
                </a:solidFill>
                <a:effectLst/>
                <a:latin typeface="+mn-lt"/>
                <a:ea typeface="+mn-ea"/>
                <a:cs typeface="+mn-cs"/>
              </a:rPr>
              <a:t>. در بیست سال گذشته از زمان ایجاد </a:t>
            </a:r>
            <a:r>
              <a:rPr lang="en-US" sz="1200" kern="1200" dirty="0">
                <a:solidFill>
                  <a:schemeClr val="tx1"/>
                </a:solidFill>
                <a:effectLst/>
                <a:latin typeface="+mn-lt"/>
                <a:ea typeface="+mn-ea"/>
                <a:cs typeface="+mn-cs"/>
              </a:rPr>
              <a:t>ITIL</a:t>
            </a:r>
            <a:r>
              <a:rPr lang="fa-IR" sz="1200" kern="1200" dirty="0">
                <a:solidFill>
                  <a:schemeClr val="tx1"/>
                </a:solidFill>
                <a:effectLst/>
                <a:latin typeface="+mn-lt"/>
                <a:ea typeface="+mn-ea"/>
                <a:cs typeface="+mn-cs"/>
              </a:rPr>
              <a:t> ، </a:t>
            </a:r>
            <a:r>
              <a:rPr lang="fa-IR" sz="1200" u="sng" kern="1200" dirty="0">
                <a:solidFill>
                  <a:schemeClr val="tx1"/>
                </a:solidFill>
                <a:effectLst/>
                <a:latin typeface="+mn-lt"/>
                <a:ea typeface="+mn-ea"/>
                <a:cs typeface="+mn-cs"/>
              </a:rPr>
              <a:t>سطح و عمق مطالب آن بسیار بهبود یافته است</a:t>
            </a:r>
            <a:r>
              <a:rPr lang="fa-IR" sz="1200" kern="1200" dirty="0">
                <a:solidFill>
                  <a:schemeClr val="tx1"/>
                </a:solidFill>
                <a:effectLst/>
                <a:latin typeface="+mn-lt"/>
                <a:ea typeface="+mn-ea"/>
                <a:cs typeface="+mn-cs"/>
              </a:rPr>
              <a:t>. علاوه بر آن </a:t>
            </a:r>
            <a:r>
              <a:rPr lang="fa-IR" sz="1200" u="sng" kern="1200" dirty="0">
                <a:solidFill>
                  <a:schemeClr val="tx1"/>
                </a:solidFill>
                <a:effectLst/>
                <a:latin typeface="+mn-lt"/>
                <a:ea typeface="+mn-ea"/>
                <a:cs typeface="+mn-cs"/>
              </a:rPr>
              <a:t>ایزو 20000 </a:t>
            </a:r>
            <a:r>
              <a:rPr lang="fa-IR" sz="1200" kern="1200" dirty="0">
                <a:solidFill>
                  <a:schemeClr val="tx1"/>
                </a:solidFill>
                <a:effectLst/>
                <a:latin typeface="+mn-lt"/>
                <a:ea typeface="+mn-ea"/>
                <a:cs typeface="+mn-cs"/>
              </a:rPr>
              <a:t>استاندارد جهانی برای سازمان های نیازمند گواهینامه در حوزه مدیریت خدمت است که راهکار مناسب دستیابی به آن از طریق </a:t>
            </a:r>
            <a:r>
              <a:rPr lang="en-US" sz="1200" kern="1200" dirty="0">
                <a:solidFill>
                  <a:schemeClr val="tx1"/>
                </a:solidFill>
                <a:effectLst/>
                <a:latin typeface="+mn-lt"/>
                <a:ea typeface="+mn-ea"/>
                <a:cs typeface="+mn-cs"/>
              </a:rPr>
              <a:t>ITIL</a:t>
            </a:r>
            <a:r>
              <a:rPr lang="fa-IR" sz="1200" kern="1200" dirty="0">
                <a:solidFill>
                  <a:schemeClr val="tx1"/>
                </a:solidFill>
                <a:effectLst/>
                <a:latin typeface="+mn-lt"/>
                <a:ea typeface="+mn-ea"/>
                <a:cs typeface="+mn-cs"/>
              </a:rPr>
              <a:t> فراهم شده است.</a:t>
            </a:r>
            <a:endParaRPr lang="en-US" sz="1200" kern="1200" dirty="0">
              <a:solidFill>
                <a:schemeClr val="tx1"/>
              </a:solidFill>
              <a:effectLst/>
              <a:latin typeface="+mn-lt"/>
              <a:ea typeface="+mn-ea"/>
              <a:cs typeface="+mn-cs"/>
            </a:endParaRPr>
          </a:p>
          <a:p>
            <a:pPr algn="just" rtl="1"/>
            <a:r>
              <a:rPr lang="fa-IR" sz="1200" kern="1200" dirty="0">
                <a:solidFill>
                  <a:schemeClr val="tx1"/>
                </a:solidFill>
                <a:effectLst/>
                <a:latin typeface="+mn-lt"/>
                <a:ea typeface="+mn-ea"/>
                <a:cs typeface="+mn-cs"/>
              </a:rPr>
              <a:t>چرخه عمر </a:t>
            </a:r>
            <a:r>
              <a:rPr lang="en-US" sz="1200" kern="1200" dirty="0">
                <a:solidFill>
                  <a:schemeClr val="tx1"/>
                </a:solidFill>
                <a:effectLst/>
                <a:latin typeface="+mn-lt"/>
                <a:ea typeface="+mn-ea"/>
                <a:cs typeface="+mn-cs"/>
              </a:rPr>
              <a:t>ITIL</a:t>
            </a:r>
            <a:r>
              <a:rPr lang="fa-IR" sz="1200" kern="1200" dirty="0">
                <a:solidFill>
                  <a:schemeClr val="tx1"/>
                </a:solidFill>
                <a:effectLst/>
                <a:latin typeface="+mn-lt"/>
                <a:ea typeface="+mn-ea"/>
                <a:cs typeface="+mn-cs"/>
              </a:rPr>
              <a:t> مبتنی بر پنج گام در چرخه عمر خدمت است. برای هر گام به صورت مجزا راهنمای عملی شامل اصول کلیدی، فرایندها و فعالیت های مورد نیاز، نقش های سازمانی، فناوری، چالش ها، عوامل کلیدی موفقیت و ریسک ها طراحی شده است. چرخه عمر خدمت مبتنی بر طراحی چرخ دنده ای است. بدین گونه که راهبرد خدمت در مرکز قرارگرفته است و طراحی، انتقال و عملیات خدمت در حول آن مانند پره های محرک هستند. </a:t>
            </a:r>
            <a:r>
              <a:rPr lang="fa-IR" sz="1200" i="0" u="sng" kern="1200" dirty="0">
                <a:solidFill>
                  <a:schemeClr val="tx1"/>
                </a:solidFill>
                <a:effectLst/>
                <a:latin typeface="+mn-lt"/>
                <a:ea typeface="+mn-ea"/>
                <a:cs typeface="+mn-cs"/>
              </a:rPr>
              <a:t>بهبود مستمر خدمت تمامی گام های چرخه عمر خدمت را احاطه کرده و پشتیبانی می کند</a:t>
            </a:r>
            <a:r>
              <a:rPr lang="fa-IR" sz="1200" kern="1200" dirty="0">
                <a:solidFill>
                  <a:schemeClr val="tx1"/>
                </a:solidFill>
                <a:effectLst/>
                <a:latin typeface="+mn-lt"/>
                <a:ea typeface="+mn-ea"/>
                <a:cs typeface="+mn-cs"/>
              </a:rPr>
              <a:t>. </a:t>
            </a:r>
            <a:r>
              <a:rPr lang="fa-IR" sz="1200" u="sng" kern="1200" dirty="0">
                <a:solidFill>
                  <a:schemeClr val="tx1"/>
                </a:solidFill>
                <a:effectLst/>
                <a:latin typeface="+mn-lt"/>
                <a:ea typeface="+mn-ea"/>
                <a:cs typeface="+mn-cs"/>
              </a:rPr>
              <a:t>هر گام ضمن تاثیرگذاری بر عملکرد سایر گام ها بر ورودی ها و بازخوردهای سایر گام ها استوار است</a:t>
            </a:r>
            <a:r>
              <a:rPr lang="fa-IR" sz="1200" kern="1200" dirty="0">
                <a:solidFill>
                  <a:schemeClr val="tx1"/>
                </a:solidFill>
                <a:effectLst/>
                <a:latin typeface="+mn-lt"/>
                <a:ea typeface="+mn-ea"/>
                <a:cs typeface="+mn-cs"/>
              </a:rPr>
              <a:t>. </a:t>
            </a:r>
            <a:r>
              <a:rPr lang="fa-IR" sz="1200" u="sng" kern="1200" dirty="0">
                <a:solidFill>
                  <a:schemeClr val="tx1"/>
                </a:solidFill>
                <a:effectLst/>
                <a:latin typeface="+mn-lt"/>
                <a:ea typeface="+mn-ea"/>
                <a:cs typeface="+mn-cs"/>
              </a:rPr>
              <a:t>بنابراین این اطمینان حاصل می شود که همراه با تغییر نیازمندی های کسب و کار، خدمات به طور موثری به این تغییر پاسخ می‌دهند. </a:t>
            </a:r>
            <a:r>
              <a:rPr lang="fa-IR" sz="1200" kern="1200" dirty="0">
                <a:solidFill>
                  <a:schemeClr val="tx1"/>
                </a:solidFill>
                <a:effectLst/>
                <a:latin typeface="+mn-lt"/>
                <a:ea typeface="+mn-ea"/>
                <a:cs typeface="+mn-cs"/>
              </a:rPr>
              <a:t>کتاب بهبود مستمر خدمت راهنمای </a:t>
            </a:r>
            <a:r>
              <a:rPr lang="en-US" sz="1200" kern="1200" dirty="0">
                <a:solidFill>
                  <a:schemeClr val="tx1"/>
                </a:solidFill>
                <a:effectLst/>
                <a:latin typeface="+mn-lt"/>
                <a:ea typeface="+mn-ea"/>
                <a:cs typeface="+mn-cs"/>
              </a:rPr>
              <a:t>ITIL</a:t>
            </a:r>
            <a:r>
              <a:rPr lang="fa-IR" sz="1200" kern="1200" dirty="0">
                <a:solidFill>
                  <a:schemeClr val="tx1"/>
                </a:solidFill>
                <a:effectLst/>
                <a:latin typeface="+mn-lt"/>
                <a:ea typeface="+mn-ea"/>
                <a:cs typeface="+mn-cs"/>
              </a:rPr>
              <a:t> برای این گام از چرخه عمر خدمت است. این گزارش سعی دارد با بهره گیری از این منبع و سایر منابع جانبی گامی هر چند کوچک در بررسی مختصر ابعاد و چگونگی عملکرد فاز پنجم از راهنمای پنج گانه </a:t>
            </a:r>
            <a:r>
              <a:rPr lang="en-US" sz="1200" kern="1200" dirty="0">
                <a:solidFill>
                  <a:schemeClr val="tx1"/>
                </a:solidFill>
                <a:effectLst/>
                <a:latin typeface="+mn-lt"/>
                <a:ea typeface="+mn-ea"/>
                <a:cs typeface="+mn-cs"/>
              </a:rPr>
              <a:t>ITIL </a:t>
            </a:r>
            <a:r>
              <a:rPr lang="fa-IR" sz="1200" kern="1200" dirty="0">
                <a:solidFill>
                  <a:schemeClr val="tx1"/>
                </a:solidFill>
                <a:effectLst/>
                <a:latin typeface="+mn-lt"/>
                <a:ea typeface="+mn-ea"/>
                <a:cs typeface="+mn-cs"/>
              </a:rPr>
              <a:t>بردارد. </a:t>
            </a:r>
            <a:endParaRPr lang="en-US" sz="1200" kern="1200" dirty="0">
              <a:solidFill>
                <a:schemeClr val="tx1"/>
              </a:solidFill>
              <a:effectLst/>
              <a:latin typeface="+mn-lt"/>
              <a:ea typeface="+mn-ea"/>
              <a:cs typeface="+mn-cs"/>
            </a:endParaRPr>
          </a:p>
          <a:p>
            <a:pPr algn="r" rtl="1"/>
            <a:endParaRPr lang="fa-IR" dirty="0"/>
          </a:p>
          <a:p>
            <a:pPr lvl="0" algn="r" rtl="1"/>
            <a:r>
              <a:rPr lang="fa-IR" sz="1200" kern="1200" dirty="0">
                <a:solidFill>
                  <a:schemeClr val="tx1"/>
                </a:solidFill>
                <a:effectLst/>
                <a:latin typeface="+mn-lt"/>
                <a:ea typeface="+mn-ea"/>
                <a:cs typeface="+mn-cs"/>
              </a:rPr>
              <a:t>-کتاب راهبرد خدمت شامل تجاربی در مورد برنامه ریزی راهبردی فناوری اطلاعات است. هدف اولیه این کتاب، تعیین و مدیریت راهبرد مناسب فناوری اطلاعات با توجه راهبرد کسب و کاری سازمان است تا از این رهگذر خدمات ارائه شده پاسخگوی نیازهای فعلی و آتی کسب و کار باشند. از این رو تفکر راهبردی باید در مدیریت خدمت نمود پیدا کند و مدیریت خدمت نیز به عنوان یک دارایی راهبردی در سازمان </a:t>
            </a:r>
            <a:r>
              <a:rPr lang="en-US" sz="1200" kern="1200" dirty="0">
                <a:solidFill>
                  <a:schemeClr val="tx1"/>
                </a:solidFill>
                <a:effectLst/>
                <a:latin typeface="+mn-lt"/>
                <a:ea typeface="+mn-ea"/>
                <a:cs typeface="+mn-cs"/>
              </a:rPr>
              <a:t>IT</a:t>
            </a:r>
            <a:r>
              <a:rPr lang="fa-IR" sz="1200" kern="1200" dirty="0">
                <a:solidFill>
                  <a:schemeClr val="tx1"/>
                </a:solidFill>
                <a:effectLst/>
                <a:latin typeface="+mn-lt"/>
                <a:ea typeface="+mn-ea"/>
                <a:cs typeface="+mn-cs"/>
              </a:rPr>
              <a:t> تلقی می شود. </a:t>
            </a:r>
          </a:p>
          <a:p>
            <a:pPr lvl="0" algn="r" rtl="1"/>
            <a:endParaRPr lang="en-US" sz="1200" kern="1200" dirty="0">
              <a:solidFill>
                <a:schemeClr val="tx1"/>
              </a:solidFill>
              <a:effectLst/>
              <a:latin typeface="+mn-lt"/>
              <a:ea typeface="+mn-ea"/>
              <a:cs typeface="+mn-cs"/>
            </a:endParaRPr>
          </a:p>
          <a:p>
            <a:pPr lvl="0" algn="r" rtl="1"/>
            <a:r>
              <a:rPr lang="fa-IR" sz="1200" kern="1200" dirty="0">
                <a:solidFill>
                  <a:schemeClr val="tx1"/>
                </a:solidFill>
                <a:effectLst/>
                <a:latin typeface="+mn-lt"/>
                <a:ea typeface="+mn-ea"/>
                <a:cs typeface="+mn-cs"/>
              </a:rPr>
              <a:t>-کتاب طراحی خدمت با توجه به نتایج کتاب راهبرد خدمت، راهنمایی جهت طراحی خدمت از بعد مدیریتی و فنی فراهم می کند. در این کتاب به تفضیل نحوه توافق بر نیازمندی های مشتری، طراحی کاربردها از منظر ویژگی های خدمت و نیز کیفیت ارائه خدمت از منظر دسترس پذیری، ظرفیت، امنیت و تداوم خدمت بررسی می شود. </a:t>
            </a:r>
          </a:p>
          <a:p>
            <a:pPr lvl="0" algn="r" rtl="1"/>
            <a:endParaRPr lang="en-US" sz="1200" kern="1200" dirty="0">
              <a:solidFill>
                <a:schemeClr val="tx1"/>
              </a:solidFill>
              <a:effectLst/>
              <a:latin typeface="+mn-lt"/>
              <a:ea typeface="+mn-ea"/>
              <a:cs typeface="+mn-cs"/>
            </a:endParaRPr>
          </a:p>
          <a:p>
            <a:pPr lvl="0" algn="r" rtl="1"/>
            <a:r>
              <a:rPr lang="fa-IR" sz="1200" kern="1200" dirty="0">
                <a:solidFill>
                  <a:schemeClr val="tx1"/>
                </a:solidFill>
                <a:effectLst/>
                <a:latin typeface="+mn-lt"/>
                <a:ea typeface="+mn-ea"/>
                <a:cs typeface="+mn-cs"/>
              </a:rPr>
              <a:t>-کاتب انتقال خدمت، فرایندهای لازم برای تولید و تست خدمت طراحی شده را بیان می کند. این کتاب راهنمایی های لازم جهت توسعه و بهبود قابلیت های انتقال خدمات جدید یا تغییر یافته به محیط های مورد پشتیبانی شامل برنامه ریزی، تولید، تست، ارزیابی و استقرار نسخه های نرم افزاری است. </a:t>
            </a:r>
          </a:p>
          <a:p>
            <a:pPr lvl="0" algn="r" rtl="1"/>
            <a:endParaRPr lang="en-US" sz="1200" kern="1200" dirty="0">
              <a:solidFill>
                <a:schemeClr val="tx1"/>
              </a:solidFill>
              <a:effectLst/>
              <a:latin typeface="+mn-lt"/>
              <a:ea typeface="+mn-ea"/>
              <a:cs typeface="+mn-cs"/>
            </a:endParaRPr>
          </a:p>
          <a:p>
            <a:pPr lvl="0" algn="r" rtl="1"/>
            <a:r>
              <a:rPr lang="fa-IR" sz="1200" kern="1200" dirty="0">
                <a:solidFill>
                  <a:schemeClr val="tx1"/>
                </a:solidFill>
                <a:effectLst/>
                <a:latin typeface="+mn-lt"/>
                <a:ea typeface="+mn-ea"/>
                <a:cs typeface="+mn-cs"/>
              </a:rPr>
              <a:t>-کتاب عملیات خدمت پس از استقرار خدمت در محیط مشتری و ایجاد ثبات در خدمت، راهنمایی های مبنی بر چگونگی نگهداشت پایداری در محیط عملیاتی مشتری بیان می کند. سایر موضوع های مطرح شده در عملیات خدمت شامل فرایندهای مدیریت رخداد، مدیریت خرابی، پاسخگویی به درخواست، مدیریت مساله، مدیریت دستیابی و نیز کارکردهای میز خدمت، مدیریت فنی، مدیریت عملیات </a:t>
            </a:r>
            <a:r>
              <a:rPr lang="en-US" sz="1200" kern="1200" dirty="0">
                <a:solidFill>
                  <a:schemeClr val="tx1"/>
                </a:solidFill>
                <a:effectLst/>
                <a:latin typeface="+mn-lt"/>
                <a:ea typeface="+mn-ea"/>
                <a:cs typeface="+mn-cs"/>
              </a:rPr>
              <a:t>IT</a:t>
            </a:r>
            <a:r>
              <a:rPr lang="fa-IR" sz="1200" kern="1200" dirty="0">
                <a:solidFill>
                  <a:schemeClr val="tx1"/>
                </a:solidFill>
                <a:effectLst/>
                <a:latin typeface="+mn-lt"/>
                <a:ea typeface="+mn-ea"/>
                <a:cs typeface="+mn-cs"/>
              </a:rPr>
              <a:t> و مدیریت برنامه های کاربردی است. </a:t>
            </a:r>
          </a:p>
          <a:p>
            <a:pPr lvl="0" algn="r" rtl="1"/>
            <a:endParaRPr lang="en-US" sz="1200" kern="1200" dirty="0">
              <a:solidFill>
                <a:schemeClr val="tx1"/>
              </a:solidFill>
              <a:effectLst/>
              <a:latin typeface="+mn-lt"/>
              <a:ea typeface="+mn-ea"/>
              <a:cs typeface="+mn-cs"/>
            </a:endParaRPr>
          </a:p>
          <a:p>
            <a:pPr lvl="0" algn="r" rtl="1"/>
            <a:r>
              <a:rPr lang="fa-IR" sz="1200" kern="1200" dirty="0">
                <a:solidFill>
                  <a:schemeClr val="tx1"/>
                </a:solidFill>
                <a:effectLst/>
                <a:latin typeface="+mn-lt"/>
                <a:ea typeface="+mn-ea"/>
                <a:cs typeface="+mn-cs"/>
              </a:rPr>
              <a:t>- در نهایت، در کتاب بهبود مستمر خدمت، با اقتباس از چرخه دمینگ، </a:t>
            </a:r>
            <a:r>
              <a:rPr lang="en-US" sz="1200" kern="1200" dirty="0">
                <a:solidFill>
                  <a:schemeClr val="tx1"/>
                </a:solidFill>
                <a:effectLst/>
                <a:latin typeface="+mn-lt"/>
                <a:ea typeface="+mn-ea"/>
                <a:cs typeface="+mn-cs"/>
              </a:rPr>
              <a:t>(PDCA)</a:t>
            </a:r>
            <a:r>
              <a:rPr lang="fa-IR" sz="1200" kern="1200" dirty="0">
                <a:solidFill>
                  <a:schemeClr val="tx1"/>
                </a:solidFill>
                <a:effectLst/>
                <a:latin typeface="+mn-lt"/>
                <a:ea typeface="+mn-ea"/>
                <a:cs typeface="+mn-cs"/>
              </a:rPr>
              <a:t> نکاتی در مورد نحوه شناسایی و پیاده سازی بهبودها در خدمات</a:t>
            </a:r>
            <a:r>
              <a:rPr lang="en-US" sz="1200" kern="1200" dirty="0">
                <a:solidFill>
                  <a:schemeClr val="tx1"/>
                </a:solidFill>
                <a:effectLst/>
                <a:latin typeface="+mn-lt"/>
                <a:ea typeface="+mn-ea"/>
                <a:cs typeface="+mn-cs"/>
              </a:rPr>
              <a:t> IT</a:t>
            </a:r>
            <a:r>
              <a:rPr lang="fa-IR" sz="1200" kern="1200" dirty="0">
                <a:solidFill>
                  <a:schemeClr val="tx1"/>
                </a:solidFill>
                <a:effectLst/>
                <a:latin typeface="+mn-lt"/>
                <a:ea typeface="+mn-ea"/>
                <a:cs typeface="+mn-cs"/>
              </a:rPr>
              <a:t> بیان می شود. هدف اصلی این کتاب ارائه روشی برای بازبینی، تحلیل، اولویت بندی و ارائه پیشنهاد فرصت های بهبود در هر گام از چرخه عمر خدمت(راهبرد خدمت، طراحی خدمت، انتقال خدمت، عملیات خدمت و نیز خود بهبود مستمر خدمت) است. </a:t>
            </a:r>
            <a:endParaRPr lang="en-US" sz="1200" kern="1200" dirty="0">
              <a:solidFill>
                <a:schemeClr val="tx1"/>
              </a:solidFill>
              <a:effectLst/>
              <a:latin typeface="+mn-lt"/>
              <a:ea typeface="+mn-ea"/>
              <a:cs typeface="+mn-cs"/>
            </a:endParaRPr>
          </a:p>
          <a:p>
            <a:pPr algn="just" rtl="1"/>
            <a:endParaRPr lang="en-US" dirty="0"/>
          </a:p>
        </p:txBody>
      </p:sp>
      <p:sp>
        <p:nvSpPr>
          <p:cNvPr id="4" name="Slide Number Placeholder 3"/>
          <p:cNvSpPr>
            <a:spLocks noGrp="1"/>
          </p:cNvSpPr>
          <p:nvPr>
            <p:ph type="sldNum" sz="quarter" idx="10"/>
          </p:nvPr>
        </p:nvSpPr>
        <p:spPr/>
        <p:txBody>
          <a:bodyPr/>
          <a:lstStyle/>
          <a:p>
            <a:fld id="{8785BC73-B157-4145-9B87-1BC93D88CE38}" type="slidenum">
              <a:rPr lang="en-US" smtClean="0"/>
              <a:t>4</a:t>
            </a:fld>
            <a:endParaRPr lang="en-US"/>
          </a:p>
        </p:txBody>
      </p:sp>
    </p:spTree>
    <p:extLst>
      <p:ext uri="{BB962C8B-B14F-4D97-AF65-F5344CB8AC3E}">
        <p14:creationId xmlns:p14="http://schemas.microsoft.com/office/powerpoint/2010/main" val="1303379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a:t>حاکمیت تنها حوزه ای است که</a:t>
            </a:r>
            <a:r>
              <a:rPr lang="en-US" dirty="0"/>
              <a:t>IT</a:t>
            </a:r>
            <a:r>
              <a:rPr lang="fa-IR" dirty="0"/>
              <a:t> و کسب و کار را به یکدیگر</a:t>
            </a:r>
            <a:r>
              <a:rPr lang="fa-IR" baseline="0" dirty="0"/>
              <a:t> پیوند می دهد. در واقع خدمات تنها راه تضمین اجرای حاکمیت در سازمان است. </a:t>
            </a:r>
          </a:p>
          <a:p>
            <a:pPr algn="r" rtl="1"/>
            <a:endParaRPr lang="fa-IR" baseline="0" dirty="0"/>
          </a:p>
          <a:p>
            <a:pPr algn="r" rtl="1"/>
            <a:r>
              <a:rPr lang="fa-IR" baseline="0" dirty="0"/>
              <a:t>سیستم مجموعه ای از عناصر دارای ارتباط است که با هم در راستای موجودیتی مشخص کارمی کنند. سیستم ها باید خود رابرای چابک و به هنگام بودن اماده سازند. از این رو روابط میان سیستم ها بر یکدیگر اثر می گذارد . </a:t>
            </a:r>
          </a:p>
          <a:p>
            <a:pPr algn="r" rtl="1"/>
            <a:r>
              <a:rPr lang="fa-IR" baseline="0" dirty="0"/>
              <a:t>مثال سیستم مدیریتی ایزو 9001 سیستم مدیریتی می تواند چندین استاندارد از استانداردهای </a:t>
            </a:r>
            <a:r>
              <a:rPr lang="en-US" baseline="0" dirty="0"/>
              <a:t>IT</a:t>
            </a:r>
            <a:r>
              <a:rPr lang="fa-IR" baseline="0" dirty="0"/>
              <a:t> را پذیرفته باشد. مانند مدیریت کیفیت 9001 مدیریت محیط زیست 14000 مدیریت خدمت 20000 مدیریت امنیت اطلاعات 27001 و دارایی نرم افزار 197705</a:t>
            </a:r>
            <a:endParaRPr lang="en-US" dirty="0"/>
          </a:p>
        </p:txBody>
      </p:sp>
      <p:sp>
        <p:nvSpPr>
          <p:cNvPr id="4" name="Slide Number Placeholder 3"/>
          <p:cNvSpPr>
            <a:spLocks noGrp="1"/>
          </p:cNvSpPr>
          <p:nvPr>
            <p:ph type="sldNum" sz="quarter" idx="10"/>
          </p:nvPr>
        </p:nvSpPr>
        <p:spPr/>
        <p:txBody>
          <a:bodyPr/>
          <a:lstStyle/>
          <a:p>
            <a:fld id="{8785BC73-B157-4145-9B87-1BC93D88CE38}" type="slidenum">
              <a:rPr lang="en-US" smtClean="0"/>
              <a:t>6</a:t>
            </a:fld>
            <a:endParaRPr lang="en-US"/>
          </a:p>
        </p:txBody>
      </p:sp>
    </p:spTree>
    <p:extLst>
      <p:ext uri="{BB962C8B-B14F-4D97-AF65-F5344CB8AC3E}">
        <p14:creationId xmlns:p14="http://schemas.microsoft.com/office/powerpoint/2010/main" val="2818180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here was more: I learned the difference between </a:t>
            </a:r>
            <a:r>
              <a:rPr lang="en-US" sz="1200" b="0" i="0" u="sng" kern="1200" dirty="0">
                <a:solidFill>
                  <a:schemeClr val="tx1"/>
                </a:solidFill>
                <a:effectLst/>
                <a:latin typeface="+mn-lt"/>
                <a:ea typeface="+mn-ea"/>
                <a:cs typeface="+mn-cs"/>
              </a:rPr>
              <a:t>a standard and a framework</a:t>
            </a:r>
            <a:r>
              <a:rPr lang="en-US" sz="1200" b="0" i="0" kern="1200" dirty="0">
                <a:solidFill>
                  <a:schemeClr val="tx1"/>
                </a:solidFill>
                <a:effectLst/>
                <a:latin typeface="+mn-lt"/>
                <a:ea typeface="+mn-ea"/>
                <a:cs typeface="+mn-cs"/>
              </a:rPr>
              <a:t>. You must </a:t>
            </a:r>
            <a:r>
              <a:rPr lang="en-US" sz="1200" b="0" i="1" kern="1200" dirty="0">
                <a:solidFill>
                  <a:schemeClr val="tx1"/>
                </a:solidFill>
                <a:effectLst/>
                <a:latin typeface="+mn-lt"/>
                <a:ea typeface="+mn-ea"/>
                <a:cs typeface="+mn-cs"/>
              </a:rPr>
              <a:t>comply</a:t>
            </a:r>
            <a:r>
              <a:rPr lang="fa-IR" sz="1200" b="0" i="1"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with every element of a standard to be certified by an accredited audit. Whereas a framework is similar to a </a:t>
            </a:r>
            <a:r>
              <a:rPr lang="en-US" sz="1200" b="0" i="0" u="sng" kern="1200" dirty="0">
                <a:solidFill>
                  <a:schemeClr val="tx1"/>
                </a:solidFill>
                <a:effectLst/>
                <a:latin typeface="+mn-lt"/>
                <a:ea typeface="+mn-ea"/>
                <a:cs typeface="+mn-cs"/>
              </a:rPr>
              <a:t>strong suggestion </a:t>
            </a:r>
            <a:r>
              <a:rPr lang="en-US" sz="1200" b="0" i="0" kern="1200" dirty="0">
                <a:solidFill>
                  <a:schemeClr val="tx1"/>
                </a:solidFill>
                <a:effectLst/>
                <a:latin typeface="+mn-lt"/>
                <a:ea typeface="+mn-ea"/>
                <a:cs typeface="+mn-cs"/>
              </a:rPr>
              <a:t>about how you might want to accomplish something; with an explicit encouragement to </a:t>
            </a:r>
            <a:r>
              <a:rPr lang="en-US" sz="1200" b="0" i="1" kern="1200" dirty="0">
                <a:solidFill>
                  <a:schemeClr val="tx1"/>
                </a:solidFill>
                <a:effectLst/>
                <a:latin typeface="+mn-lt"/>
                <a:ea typeface="+mn-ea"/>
                <a:cs typeface="+mn-cs"/>
              </a:rPr>
              <a:t>adopt</a:t>
            </a:r>
            <a:r>
              <a:rPr lang="en-US" sz="1200" b="0" i="0" kern="1200" dirty="0">
                <a:solidFill>
                  <a:schemeClr val="tx1"/>
                </a:solidFill>
                <a:effectLst/>
                <a:latin typeface="+mn-lt"/>
                <a:ea typeface="+mn-ea"/>
                <a:cs typeface="+mn-cs"/>
              </a:rPr>
              <a:t> the guiding principles then </a:t>
            </a:r>
            <a:r>
              <a:rPr lang="en-US" sz="1200" b="0" i="1" kern="1200" dirty="0">
                <a:solidFill>
                  <a:schemeClr val="tx1"/>
                </a:solidFill>
                <a:effectLst/>
                <a:latin typeface="+mn-lt"/>
                <a:ea typeface="+mn-ea"/>
                <a:cs typeface="+mn-cs"/>
              </a:rPr>
              <a:t>adapt</a:t>
            </a:r>
            <a:r>
              <a:rPr lang="en-US" sz="1200" b="0" i="0" kern="1200" dirty="0">
                <a:solidFill>
                  <a:schemeClr val="tx1"/>
                </a:solidFill>
                <a:effectLst/>
                <a:latin typeface="+mn-lt"/>
                <a:ea typeface="+mn-ea"/>
                <a:cs typeface="+mn-cs"/>
              </a:rPr>
              <a:t> them to the needs and requirements of your specific organization. </a:t>
            </a:r>
            <a:r>
              <a:rPr lang="en-US" sz="1200" b="0" i="0" u="sng" kern="1200" dirty="0">
                <a:solidFill>
                  <a:schemeClr val="tx1"/>
                </a:solidFill>
                <a:effectLst/>
                <a:latin typeface="+mn-lt"/>
                <a:ea typeface="+mn-ea"/>
                <a:cs typeface="+mn-cs"/>
              </a:rPr>
              <a:t>Furthermore a standard is binary</a:t>
            </a:r>
            <a:r>
              <a:rPr lang="en-US" sz="1200" b="0" i="0" kern="1200" dirty="0">
                <a:solidFill>
                  <a:schemeClr val="tx1"/>
                </a:solidFill>
                <a:effectLst/>
                <a:latin typeface="+mn-lt"/>
                <a:ea typeface="+mn-ea"/>
                <a:cs typeface="+mn-cs"/>
              </a:rPr>
              <a:t>: one or zero, pass or fail. You either comply with everything or you don’t. End of story</a:t>
            </a:r>
            <a:r>
              <a:rPr lang="en-US" sz="1200" b="0" i="0" u="sng" kern="1200" dirty="0">
                <a:solidFill>
                  <a:schemeClr val="tx1"/>
                </a:solidFill>
                <a:effectLst/>
                <a:latin typeface="+mn-lt"/>
                <a:ea typeface="+mn-ea"/>
                <a:cs typeface="+mn-cs"/>
              </a:rPr>
              <a:t>. A framework such as ITIL seeks to help you create a better IT organization next month than you had this month</a:t>
            </a:r>
            <a:r>
              <a:rPr lang="en-US" sz="1200" b="0" i="0" kern="1200" dirty="0">
                <a:solidFill>
                  <a:schemeClr val="tx1"/>
                </a:solidFill>
                <a:effectLst/>
                <a:latin typeface="+mn-lt"/>
                <a:ea typeface="+mn-ea"/>
                <a:cs typeface="+mn-cs"/>
              </a:rPr>
              <a:t>. There is no </a:t>
            </a:r>
            <a:r>
              <a:rPr lang="en-US" sz="1200" b="0" i="0" u="sng" kern="1200" dirty="0">
                <a:solidFill>
                  <a:schemeClr val="tx1"/>
                </a:solidFill>
                <a:effectLst/>
                <a:latin typeface="+mn-lt"/>
                <a:ea typeface="+mn-ea"/>
                <a:cs typeface="+mn-cs"/>
              </a:rPr>
              <a:t>compliance to set standards</a:t>
            </a:r>
            <a:r>
              <a:rPr lang="en-US" sz="1200" b="0" i="0" kern="1200" dirty="0">
                <a:solidFill>
                  <a:schemeClr val="tx1"/>
                </a:solidFill>
                <a:effectLst/>
                <a:latin typeface="+mn-lt"/>
                <a:ea typeface="+mn-ea"/>
                <a:cs typeface="+mn-cs"/>
              </a:rPr>
              <a:t>, </a:t>
            </a:r>
            <a:r>
              <a:rPr lang="en-US" sz="1200" b="0" i="0" u="sng" kern="1200" dirty="0">
                <a:solidFill>
                  <a:schemeClr val="tx1"/>
                </a:solidFill>
                <a:effectLst/>
                <a:latin typeface="+mn-lt"/>
                <a:ea typeface="+mn-ea"/>
                <a:cs typeface="+mn-cs"/>
              </a:rPr>
              <a:t>no pre-defined checklists </a:t>
            </a:r>
            <a:r>
              <a:rPr lang="en-US" sz="1200" b="0" i="0" kern="1200" dirty="0">
                <a:solidFill>
                  <a:schemeClr val="tx1"/>
                </a:solidFill>
                <a:effectLst/>
                <a:latin typeface="+mn-lt"/>
                <a:ea typeface="+mn-ea"/>
                <a:cs typeface="+mn-cs"/>
              </a:rPr>
              <a:t>and no IT bible.</a:t>
            </a:r>
          </a:p>
          <a:p>
            <a:r>
              <a:rPr lang="en-US" sz="1200" b="0" i="0" kern="1200" dirty="0">
                <a:solidFill>
                  <a:schemeClr val="tx1"/>
                </a:solidFill>
                <a:effectLst/>
                <a:latin typeface="+mn-lt"/>
                <a:ea typeface="+mn-ea"/>
                <a:cs typeface="+mn-cs"/>
              </a:rPr>
              <a:t>In 1998, it seemed that most IT shops were better positioned for the steady improvement and measurable gains that a framework could offer rather than the all or nothing standards-based approach. Flash forward to 2009: </a:t>
            </a:r>
            <a:r>
              <a:rPr lang="en-US" sz="1200" b="0" i="0" u="sng" kern="1200" dirty="0">
                <a:solidFill>
                  <a:schemeClr val="tx1"/>
                </a:solidFill>
                <a:effectLst/>
                <a:latin typeface="+mn-lt"/>
                <a:ea typeface="+mn-ea"/>
                <a:cs typeface="+mn-cs"/>
              </a:rPr>
              <a:t>The leading IT frameworks in place today are the ITIL and Control Objectives for Information and Related Technology (COBIT). Both have embraced the time-honored improvement principles of Dr. W. Edwards Deming, creator of the Deming Cycle of Plan-Do-Check-Act (PDCA):</a:t>
            </a:r>
          </a:p>
          <a:p>
            <a:r>
              <a:rPr lang="en-US" sz="1200" b="0" i="0" u="sng" kern="1200" dirty="0">
                <a:solidFill>
                  <a:schemeClr val="tx1"/>
                </a:solidFill>
                <a:effectLst/>
                <a:latin typeface="+mn-lt"/>
                <a:ea typeface="+mn-ea"/>
                <a:cs typeface="+mn-cs"/>
              </a:rPr>
              <a:t>Deming created this PDCA cycle in the early ‘50s </a:t>
            </a:r>
            <a:r>
              <a:rPr lang="en-US" sz="1200" b="0" i="0" kern="1200" dirty="0">
                <a:solidFill>
                  <a:schemeClr val="tx1"/>
                </a:solidFill>
                <a:effectLst/>
                <a:latin typeface="+mn-lt"/>
                <a:ea typeface="+mn-ea"/>
                <a:cs typeface="+mn-cs"/>
              </a:rPr>
              <a:t>as a guide for process improvement in manufacturing environments, proving that it worked in Japan. </a:t>
            </a:r>
            <a:r>
              <a:rPr lang="en-US" sz="1200" b="0" i="0" u="sng" kern="1200" dirty="0">
                <a:solidFill>
                  <a:schemeClr val="tx1"/>
                </a:solidFill>
                <a:effectLst/>
                <a:latin typeface="+mn-lt"/>
                <a:ea typeface="+mn-ea"/>
                <a:cs typeface="+mn-cs"/>
              </a:rPr>
              <a:t>It seems a bit simplistic but it produces steady, continual improvement with almost no backsliding over time.</a:t>
            </a:r>
          </a:p>
          <a:p>
            <a:r>
              <a:rPr lang="en-US" sz="1200" b="0" i="0" kern="1200" dirty="0">
                <a:solidFill>
                  <a:schemeClr val="tx1"/>
                </a:solidFill>
                <a:effectLst/>
                <a:latin typeface="+mn-lt"/>
                <a:ea typeface="+mn-ea"/>
                <a:cs typeface="+mn-cs"/>
              </a:rPr>
              <a:t>Briefly:</a:t>
            </a:r>
          </a:p>
          <a:p>
            <a:r>
              <a:rPr lang="en-US" sz="1200" b="0" i="0" kern="1200" dirty="0">
                <a:solidFill>
                  <a:schemeClr val="tx1"/>
                </a:solidFill>
                <a:effectLst/>
                <a:latin typeface="+mn-lt"/>
                <a:ea typeface="+mn-ea"/>
                <a:cs typeface="+mn-cs"/>
              </a:rPr>
              <a:t>Plan – Develop a </a:t>
            </a:r>
            <a:r>
              <a:rPr lang="en-US" sz="1200" b="0" i="0" u="sng" kern="1200" dirty="0">
                <a:solidFill>
                  <a:schemeClr val="tx1"/>
                </a:solidFill>
                <a:effectLst/>
                <a:latin typeface="+mn-lt"/>
                <a:ea typeface="+mn-ea"/>
                <a:cs typeface="+mn-cs"/>
              </a:rPr>
              <a:t>plan for exactly what you want to improve</a:t>
            </a:r>
            <a:r>
              <a:rPr lang="en-US" sz="1200" b="0" i="0" kern="1200" dirty="0">
                <a:solidFill>
                  <a:schemeClr val="tx1"/>
                </a:solidFill>
                <a:effectLst/>
                <a:latin typeface="+mn-lt"/>
                <a:ea typeface="+mn-ea"/>
                <a:cs typeface="+mn-cs"/>
              </a:rPr>
              <a:t>. Keep </a:t>
            </a:r>
            <a:r>
              <a:rPr lang="en-US" sz="1200" b="0" i="0" u="sng" kern="1200" dirty="0">
                <a:solidFill>
                  <a:schemeClr val="tx1"/>
                </a:solidFill>
                <a:effectLst/>
                <a:latin typeface="+mn-lt"/>
                <a:ea typeface="+mn-ea"/>
                <a:cs typeface="+mn-cs"/>
              </a:rPr>
              <a:t>it S.M.A.R.T</a:t>
            </a:r>
            <a:r>
              <a:rPr lang="en-US" sz="1200" b="0" i="0" kern="1200" dirty="0">
                <a:solidFill>
                  <a:schemeClr val="tx1"/>
                </a:solidFill>
                <a:effectLst/>
                <a:latin typeface="+mn-lt"/>
                <a:ea typeface="+mn-ea"/>
                <a:cs typeface="+mn-cs"/>
              </a:rPr>
              <a:t>. (</a:t>
            </a:r>
            <a:r>
              <a:rPr lang="en-US" sz="1200" b="0" i="0" u="sng" kern="1200" dirty="0">
                <a:solidFill>
                  <a:schemeClr val="tx1"/>
                </a:solidFill>
                <a:effectLst/>
                <a:latin typeface="+mn-lt"/>
                <a:ea typeface="+mn-ea"/>
                <a:cs typeface="+mn-cs"/>
              </a:rPr>
              <a:t>specific, measurable, achievable, relevant, time-bound</a:t>
            </a:r>
            <a:r>
              <a:rPr lang="en-US" sz="1200" b="0" i="0" kern="1200" dirty="0">
                <a:solidFill>
                  <a:schemeClr val="tx1"/>
                </a:solidFill>
                <a:effectLst/>
                <a:latin typeface="+mn-lt"/>
                <a:ea typeface="+mn-ea"/>
                <a:cs typeface="+mn-cs"/>
              </a:rPr>
              <a:t>). Because this will no doubt involve changing something, be sure to also consider and manage risk.</a:t>
            </a:r>
          </a:p>
          <a:p>
            <a:r>
              <a:rPr lang="en-US" sz="1200" b="0" i="0" kern="1200" dirty="0">
                <a:solidFill>
                  <a:schemeClr val="tx1"/>
                </a:solidFill>
                <a:effectLst/>
                <a:latin typeface="+mn-lt"/>
                <a:ea typeface="+mn-ea"/>
                <a:cs typeface="+mn-cs"/>
              </a:rPr>
              <a:t>Do – Do it. (This differs greatly from the paralysis-by-analysis method employed by many people who never take risks).</a:t>
            </a:r>
          </a:p>
          <a:p>
            <a:r>
              <a:rPr lang="en-US" sz="1200" b="0" i="0" kern="1200" dirty="0">
                <a:solidFill>
                  <a:schemeClr val="tx1"/>
                </a:solidFill>
                <a:effectLst/>
                <a:latin typeface="+mn-lt"/>
                <a:ea typeface="+mn-ea"/>
                <a:cs typeface="+mn-cs"/>
              </a:rPr>
              <a:t>Check – Immediately </a:t>
            </a:r>
            <a:r>
              <a:rPr lang="en-US" sz="1200" b="0" i="0" u="sng" kern="1200" dirty="0">
                <a:solidFill>
                  <a:schemeClr val="tx1"/>
                </a:solidFill>
                <a:effectLst/>
                <a:latin typeface="+mn-lt"/>
                <a:ea typeface="+mn-ea"/>
                <a:cs typeface="+mn-cs"/>
              </a:rPr>
              <a:t>evaluate the results. </a:t>
            </a:r>
            <a:r>
              <a:rPr lang="en-US" sz="1200" b="0" i="0" kern="1200" dirty="0">
                <a:solidFill>
                  <a:schemeClr val="tx1"/>
                </a:solidFill>
                <a:effectLst/>
                <a:latin typeface="+mn-lt"/>
                <a:ea typeface="+mn-ea"/>
                <a:cs typeface="+mn-cs"/>
              </a:rPr>
              <a:t>What went well? What didn’t?</a:t>
            </a:r>
          </a:p>
          <a:p>
            <a:r>
              <a:rPr lang="en-US" sz="1200" b="0" i="0" kern="1200" dirty="0">
                <a:solidFill>
                  <a:schemeClr val="tx1"/>
                </a:solidFill>
                <a:effectLst/>
                <a:latin typeface="+mn-lt"/>
                <a:ea typeface="+mn-ea"/>
                <a:cs typeface="+mn-cs"/>
              </a:rPr>
              <a:t>Act – </a:t>
            </a:r>
            <a:r>
              <a:rPr lang="en-US" sz="1200" b="0" i="0" u="sng" kern="1200" dirty="0">
                <a:solidFill>
                  <a:schemeClr val="tx1"/>
                </a:solidFill>
                <a:effectLst/>
                <a:latin typeface="+mn-lt"/>
                <a:ea typeface="+mn-ea"/>
                <a:cs typeface="+mn-cs"/>
              </a:rPr>
              <a:t>Based on the evaluation, implement changes to the next plan</a:t>
            </a:r>
            <a:r>
              <a:rPr lang="en-US" sz="1200" b="0" i="0" kern="1200" dirty="0">
                <a:solidFill>
                  <a:schemeClr val="tx1"/>
                </a:solidFill>
                <a:effectLst/>
                <a:latin typeface="+mn-lt"/>
                <a:ea typeface="+mn-ea"/>
                <a:cs typeface="+mn-cs"/>
              </a:rPr>
              <a:t>. When satisfied that your organization has accomplished all it can from this cycle, start again. Improvement equals better but not perfect.</a:t>
            </a:r>
          </a:p>
          <a:p>
            <a:r>
              <a:rPr lang="en-US" sz="1200" b="0" i="0" u="sng" kern="1200" dirty="0">
                <a:solidFill>
                  <a:schemeClr val="tx1"/>
                </a:solidFill>
                <a:effectLst/>
                <a:latin typeface="+mn-lt"/>
                <a:ea typeface="+mn-ea"/>
                <a:cs typeface="+mn-cs"/>
              </a:rPr>
              <a:t>Another point that Deming makes with PDCA is that improvement happens in cycles. This may seem a minor point but it’s not. Organizations must go through each step of the cycle to achieve real and lasting improvement. There is no suggested time line for one cycle. It could be 60 minutes, two weeks, a month, a year, whatever. But this cyclic approach flies in the face of the commonly used term continuous improvement.</a:t>
            </a:r>
          </a:p>
          <a:p>
            <a:r>
              <a:rPr lang="en-US" sz="1200" b="0" i="0" kern="1200" dirty="0">
                <a:solidFill>
                  <a:schemeClr val="tx1"/>
                </a:solidFill>
                <a:effectLst/>
                <a:latin typeface="+mn-lt"/>
                <a:ea typeface="+mn-ea"/>
                <a:cs typeface="+mn-cs"/>
              </a:rPr>
              <a:t>I’m sure that what is meant here is that </a:t>
            </a:r>
            <a:r>
              <a:rPr lang="en-US" sz="1200" b="0" i="0" u="sng" kern="1200" dirty="0">
                <a:solidFill>
                  <a:schemeClr val="tx1"/>
                </a:solidFill>
                <a:effectLst/>
                <a:latin typeface="+mn-lt"/>
                <a:ea typeface="+mn-ea"/>
                <a:cs typeface="+mn-cs"/>
              </a:rPr>
              <a:t>organizations should never stop trying to improve</a:t>
            </a:r>
            <a:r>
              <a:rPr lang="en-US" sz="1200" b="0" i="0" kern="1200" dirty="0">
                <a:solidFill>
                  <a:schemeClr val="tx1"/>
                </a:solidFill>
                <a:effectLst/>
                <a:latin typeface="+mn-lt"/>
                <a:ea typeface="+mn-ea"/>
                <a:cs typeface="+mn-cs"/>
              </a:rPr>
              <a:t>. In reality, though, they can’t improve continuously but rather continually, or cyclically, because to improve implies that they must complete multiple steps in a cycle. Thus, the reason behind the title of the ITIL v3 book, </a:t>
            </a:r>
            <a:r>
              <a:rPr lang="en-US" sz="1200" b="0" i="1" u="none" strike="noStrike" kern="1200" dirty="0">
                <a:solidFill>
                  <a:schemeClr val="tx1"/>
                </a:solidFill>
                <a:effectLst/>
                <a:latin typeface="+mn-lt"/>
                <a:ea typeface="+mn-ea"/>
                <a:cs typeface="+mn-cs"/>
                <a:hlinkClick r:id="rId3"/>
              </a:rPr>
              <a:t>Continual Service Improvement</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When Gary Case and I sat down to write that book, we had the opportunity to </a:t>
            </a:r>
            <a:r>
              <a:rPr lang="en-US" sz="1200" b="0" i="0" u="sng" kern="1200" dirty="0">
                <a:solidFill>
                  <a:schemeClr val="tx1"/>
                </a:solidFill>
                <a:effectLst/>
                <a:latin typeface="+mn-lt"/>
                <a:ea typeface="+mn-ea"/>
                <a:cs typeface="+mn-cs"/>
              </a:rPr>
              <a:t>redefine this cycle, throw it out, or create a whole new paradigm</a:t>
            </a:r>
            <a:r>
              <a:rPr lang="en-US" sz="1200" b="0" i="0" kern="1200" dirty="0">
                <a:solidFill>
                  <a:schemeClr val="tx1"/>
                </a:solidFill>
                <a:effectLst/>
                <a:latin typeface="+mn-lt"/>
                <a:ea typeface="+mn-ea"/>
                <a:cs typeface="+mn-cs"/>
              </a:rPr>
              <a:t>. </a:t>
            </a:r>
            <a:r>
              <a:rPr lang="en-US" sz="1200" b="0" i="0" u="sng" kern="1200" dirty="0">
                <a:solidFill>
                  <a:schemeClr val="tx1"/>
                </a:solidFill>
                <a:effectLst/>
                <a:latin typeface="+mn-lt"/>
                <a:ea typeface="+mn-ea"/>
                <a:cs typeface="+mn-cs"/>
              </a:rPr>
              <a:t>We quickly determined that not only was PDCA still valid more than 50 years after its creation, but it also clearly demonstrated the key principles that we had seen in a number of successful IT improvement initiatives</a:t>
            </a:r>
            <a:r>
              <a:rPr lang="en-US" sz="1200" b="0" i="0" kern="1200" dirty="0">
                <a:solidFill>
                  <a:schemeClr val="tx1"/>
                </a:solidFill>
                <a:effectLst/>
                <a:latin typeface="+mn-lt"/>
                <a:ea typeface="+mn-ea"/>
                <a:cs typeface="+mn-cs"/>
              </a:rPr>
              <a:t>. </a:t>
            </a:r>
            <a:r>
              <a:rPr lang="en-US" sz="1200" b="0" i="0" u="sng" kern="1200" dirty="0">
                <a:solidFill>
                  <a:srgbClr val="FF0000"/>
                </a:solidFill>
                <a:effectLst/>
                <a:latin typeface="+mn-lt"/>
                <a:ea typeface="+mn-ea"/>
                <a:cs typeface="+mn-cs"/>
              </a:rPr>
              <a:t>As we met with the other v3 authors, we struggled with where improvement activities should be placed in v3’s service lifecycle approach. Historically, CSI was always positioned at the end of ITIL’s list of books and still is. However, did that mean it was </a:t>
            </a:r>
            <a:r>
              <a:rPr lang="en-US" sz="1200" b="0" i="1" u="sng" kern="1200" dirty="0">
                <a:solidFill>
                  <a:srgbClr val="FF0000"/>
                </a:solidFill>
                <a:effectLst/>
                <a:latin typeface="+mn-lt"/>
                <a:ea typeface="+mn-ea"/>
                <a:cs typeface="+mn-cs"/>
              </a:rPr>
              <a:t>actually</a:t>
            </a:r>
            <a:r>
              <a:rPr lang="en-US" sz="1200" b="0" i="0" u="sng" kern="1200" dirty="0">
                <a:solidFill>
                  <a:srgbClr val="FF0000"/>
                </a:solidFill>
                <a:effectLst/>
                <a:latin typeface="+mn-lt"/>
                <a:ea typeface="+mn-ea"/>
                <a:cs typeface="+mn-cs"/>
              </a:rPr>
              <a:t> at the end of the service lifecycle? All of us knew it wasn’t.</a:t>
            </a:r>
          </a:p>
          <a:p>
            <a:r>
              <a:rPr lang="en-US" sz="1200" b="0" i="0" u="sng" kern="1200" dirty="0">
                <a:solidFill>
                  <a:schemeClr val="tx1"/>
                </a:solidFill>
                <a:effectLst/>
                <a:latin typeface="+mn-lt"/>
                <a:ea typeface="+mn-ea"/>
                <a:cs typeface="+mn-cs"/>
              </a:rPr>
              <a:t>Improvement activities occur in every phase of the service lifecycle; in every service, every process, every task and every work instruction. </a:t>
            </a:r>
            <a:r>
              <a:rPr lang="en-US" sz="1200" b="0" i="0" kern="1200" dirty="0">
                <a:solidFill>
                  <a:schemeClr val="tx1"/>
                </a:solidFill>
                <a:effectLst/>
                <a:latin typeface="+mn-lt"/>
                <a:ea typeface="+mn-ea"/>
                <a:cs typeface="+mn-cs"/>
              </a:rPr>
              <a:t>So, as the IT industry’s collective understanding of CSI evolves it’s obvious that it’s not a single phase in the lifecycle. Rather, </a:t>
            </a:r>
            <a:r>
              <a:rPr lang="en-US" sz="1200" b="0" i="0" u="sng" kern="1200" dirty="0">
                <a:solidFill>
                  <a:schemeClr val="tx1"/>
                </a:solidFill>
                <a:effectLst/>
                <a:latin typeface="+mn-lt"/>
                <a:ea typeface="+mn-ea"/>
                <a:cs typeface="+mn-cs"/>
              </a:rPr>
              <a:t>each phase of the service lifecycle took place in a climate of continual improvement</a:t>
            </a:r>
            <a:r>
              <a:rPr lang="en-US" sz="1200" b="0" i="0" kern="1200" dirty="0">
                <a:solidFill>
                  <a:schemeClr val="tx1"/>
                </a:solidFill>
                <a:effectLst/>
                <a:latin typeface="+mn-lt"/>
                <a:ea typeface="+mn-ea"/>
                <a:cs typeface="+mn-cs"/>
              </a:rPr>
              <a:t>. This relationship is exemplified by the now familiar ITIL V3 logo:</a:t>
            </a:r>
          </a:p>
          <a:p>
            <a:r>
              <a:rPr lang="en-US" sz="1200" b="0" i="0" u="sng" kern="1200" dirty="0">
                <a:solidFill>
                  <a:schemeClr val="tx1"/>
                </a:solidFill>
                <a:effectLst/>
                <a:latin typeface="+mn-lt"/>
                <a:ea typeface="+mn-ea"/>
                <a:cs typeface="+mn-cs"/>
              </a:rPr>
              <a:t>The goal of any framework is steady and continual improvement over time that resets the baseline to the current </a:t>
            </a:r>
            <a:r>
              <a:rPr lang="en-US" sz="1200" b="0" i="0" kern="1200" dirty="0">
                <a:solidFill>
                  <a:schemeClr val="tx1"/>
                </a:solidFill>
                <a:effectLst/>
                <a:latin typeface="+mn-lt"/>
                <a:ea typeface="+mn-ea"/>
                <a:cs typeface="+mn-cs"/>
              </a:rPr>
              <a:t>(and hopefully improved) level at the end of each cycle. I believe that is the primary focus and end goal of ITIL, as well: Not to create a new IT bible that dictates chapter and verse how things must be done, but rather to provide clear and compelling guiding principles that give managers a jump start on making a better IT environment for tomorrow. Not all areas will progress at the same rate, some may not move forward at all, however, the end result is simply a better way to manage an improved IT organization.</a:t>
            </a:r>
          </a:p>
          <a:p>
            <a:r>
              <a:rPr lang="en-US" sz="1200" b="0" i="0" kern="1200" dirty="0">
                <a:solidFill>
                  <a:schemeClr val="tx1"/>
                </a:solidFill>
                <a:effectLst/>
                <a:latin typeface="+mn-lt"/>
                <a:ea typeface="+mn-ea"/>
                <a:cs typeface="+mn-cs"/>
              </a:rPr>
              <a:t>That’s why I believe that ITIL </a:t>
            </a:r>
            <a:r>
              <a:rPr lang="en-US" sz="1200" b="0" i="1" kern="1200" dirty="0">
                <a:solidFill>
                  <a:schemeClr val="tx1"/>
                </a:solidFill>
                <a:effectLst/>
                <a:latin typeface="+mn-lt"/>
                <a:ea typeface="+mn-ea"/>
                <a:cs typeface="+mn-cs"/>
              </a:rPr>
              <a:t>is</a:t>
            </a:r>
            <a:r>
              <a:rPr lang="en-US" sz="1200" b="0" i="0" kern="1200" dirty="0">
                <a:solidFill>
                  <a:schemeClr val="tx1"/>
                </a:solidFill>
                <a:effectLst/>
                <a:latin typeface="+mn-lt"/>
                <a:ea typeface="+mn-ea"/>
                <a:cs typeface="+mn-cs"/>
              </a:rPr>
              <a:t> CSI.</a:t>
            </a:r>
          </a:p>
        </p:txBody>
      </p:sp>
      <p:sp>
        <p:nvSpPr>
          <p:cNvPr id="4" name="Slide Number Placeholder 3"/>
          <p:cNvSpPr>
            <a:spLocks noGrp="1"/>
          </p:cNvSpPr>
          <p:nvPr>
            <p:ph type="sldNum" sz="quarter" idx="10"/>
          </p:nvPr>
        </p:nvSpPr>
        <p:spPr/>
        <p:txBody>
          <a:bodyPr/>
          <a:lstStyle/>
          <a:p>
            <a:fld id="{8785BC73-B157-4145-9B87-1BC93D88CE38}" type="slidenum">
              <a:rPr lang="en-US" smtClean="0"/>
              <a:t>7</a:t>
            </a:fld>
            <a:endParaRPr lang="en-US"/>
          </a:p>
        </p:txBody>
      </p:sp>
    </p:spTree>
    <p:extLst>
      <p:ext uri="{BB962C8B-B14F-4D97-AF65-F5344CB8AC3E}">
        <p14:creationId xmlns:p14="http://schemas.microsoft.com/office/powerpoint/2010/main" val="1227802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fa-IR" dirty="0"/>
              <a:t>. همچنین خط مبنا نقطه شروع مهمی برای لزوم بهبود در فرایند یا خدمت است. </a:t>
            </a:r>
          </a:p>
          <a:p>
            <a:pPr algn="r"/>
            <a:r>
              <a:rPr lang="fa-IR" dirty="0"/>
              <a:t>چرا اندازه گیری می کنیم؟ چهار دلیل برای بررسی و اندازه گیری وجود دارد1- به منظور معتبر سازی 2- به منظور جهت دهی 3- به منظور تصدیق 4- به منظور مداخله سودمند. </a:t>
            </a:r>
          </a:p>
          <a:p>
            <a:pPr algn="r" rtl="1"/>
            <a:endParaRPr lang="en-US" dirty="0"/>
          </a:p>
        </p:txBody>
      </p:sp>
      <p:sp>
        <p:nvSpPr>
          <p:cNvPr id="4" name="Slide Number Placeholder 3"/>
          <p:cNvSpPr>
            <a:spLocks noGrp="1"/>
          </p:cNvSpPr>
          <p:nvPr>
            <p:ph type="sldNum" sz="quarter" idx="10"/>
          </p:nvPr>
        </p:nvSpPr>
        <p:spPr/>
        <p:txBody>
          <a:bodyPr/>
          <a:lstStyle/>
          <a:p>
            <a:fld id="{8785BC73-B157-4145-9B87-1BC93D88CE38}" type="slidenum">
              <a:rPr lang="en-US" smtClean="0"/>
              <a:t>9</a:t>
            </a:fld>
            <a:endParaRPr lang="en-US"/>
          </a:p>
        </p:txBody>
      </p:sp>
    </p:spTree>
    <p:extLst>
      <p:ext uri="{BB962C8B-B14F-4D97-AF65-F5344CB8AC3E}">
        <p14:creationId xmlns:p14="http://schemas.microsoft.com/office/powerpoint/2010/main" val="2060222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200" kern="1200" dirty="0">
                <a:solidFill>
                  <a:schemeClr val="tx1"/>
                </a:solidFill>
                <a:effectLst/>
                <a:latin typeface="+mn-lt"/>
                <a:ea typeface="+mn-ea"/>
                <a:cs typeface="+mn-cs"/>
              </a:rPr>
              <a:t>اساس و پایه بهبود مستمر خدمت، بر مبنای مفهوم اندازه گیری است. بهبود مستمر خدمات از فرایند هفت مرحله ای بهبود استفاده می کند. واضح و مبرهن است که تمامی فعالیت های بهبود به نحوی به بهبود مستمر خدمت کمک می کند. شناسایی پیشامدها معمولا امری ساده است. اما درک چگونگی وقوع آن پیشامد بسیار سخت است. فرایند بهبود نه تنها در بخش مدیریتی سازمان، بلکه در کل چرخه عمر خدمت جایگاه ویژه ای دارد. گام های اصلی فرایند بهبود مستمر خدمت  مطابق شکل دو عبارتند از: </a:t>
            </a:r>
            <a:endParaRPr lang="en-US" sz="1200" kern="1200" dirty="0">
              <a:solidFill>
                <a:schemeClr val="tx1"/>
              </a:solidFill>
              <a:effectLst/>
              <a:latin typeface="+mn-lt"/>
              <a:ea typeface="+mn-ea"/>
              <a:cs typeface="+mn-cs"/>
            </a:endParaRPr>
          </a:p>
          <a:p>
            <a:pPr algn="r"/>
            <a:r>
              <a:rPr lang="fa-IR" dirty="0"/>
              <a:t>اچه</a:t>
            </a:r>
            <a:r>
              <a:rPr lang="fa-IR" baseline="0" dirty="0"/>
              <a:t> چیزهایی در این فرایند جای میگیرد: </a:t>
            </a:r>
          </a:p>
          <a:p>
            <a:pPr algn="r" rtl="1"/>
            <a:r>
              <a:rPr lang="fa-IR" baseline="0" dirty="0"/>
              <a:t>تحلیل عملکرد و قابلیت های خدمات و فرایندهای موجود در چرخه عمر، شرکا و فناوری، ارزیابی مستمر همراستایی پورتفوی فناوری اطلاعات با نیازهای فعلی و آتی کسب و کار، ارزیابی بلوغ فرایندهای توانمندساز فناوری اطلاعات برای هر خدمت در محدوده این فرایند است. </a:t>
            </a:r>
          </a:p>
          <a:p>
            <a:pPr algn="r" rtl="1"/>
            <a:endParaRPr lang="fa-IR" baseline="0" dirty="0"/>
          </a:p>
          <a:p>
            <a:pPr lvl="0" algn="r" rtl="1"/>
            <a:r>
              <a:rPr lang="fa-IR" sz="1200" kern="1200" dirty="0">
                <a:solidFill>
                  <a:schemeClr val="tx1"/>
                </a:solidFill>
                <a:effectLst/>
                <a:latin typeface="+mn-lt"/>
                <a:ea typeface="+mn-ea"/>
                <a:cs typeface="+mn-cs"/>
              </a:rPr>
              <a:t>شناسایی عوامل راهبردی: شناسایی چشم انداز کلی سازمان، نیازمندی های کسب و کار، راهبرد و اهداف عملیاتی و تاکتیکی.</a:t>
            </a:r>
          </a:p>
          <a:p>
            <a:pPr lvl="0" algn="r" rtl="1"/>
            <a:endParaRPr lang="en-US" sz="1200" kern="1200" dirty="0">
              <a:solidFill>
                <a:schemeClr val="tx1"/>
              </a:solidFill>
              <a:effectLst/>
              <a:latin typeface="+mn-lt"/>
              <a:ea typeface="+mn-ea"/>
              <a:cs typeface="+mn-cs"/>
            </a:endParaRPr>
          </a:p>
          <a:p>
            <a:pPr lvl="0" algn="r" rtl="1"/>
            <a:r>
              <a:rPr lang="fa-IR" sz="1200" kern="1200" dirty="0">
                <a:solidFill>
                  <a:schemeClr val="tx1"/>
                </a:solidFill>
                <a:effectLst/>
                <a:latin typeface="+mn-lt"/>
                <a:ea typeface="+mn-ea"/>
                <a:cs typeface="+mn-cs"/>
              </a:rPr>
              <a:t>تعریف مواردی که باید اندازه گیری شوند: این اطلاعات باید در ابتدای چرخه عمر خدمت یعنی راهبرد و طراحی خدمت شناسایی شود. بدین ترتیب، چرخه بهبود مستمر خدمت می تواند کار خود را با شناسایی جایگاه فعلی و جایگاه مطلوب سازمان آغاز کند. این موضوع جایگاه مطلوب در حوزه کسب و کار و نیز </a:t>
            </a:r>
            <a:r>
              <a:rPr lang="en-US" sz="1200" kern="1200" dirty="0">
                <a:solidFill>
                  <a:schemeClr val="tx1"/>
                </a:solidFill>
                <a:effectLst/>
                <a:latin typeface="+mn-lt"/>
                <a:ea typeface="+mn-ea"/>
                <a:cs typeface="+mn-cs"/>
              </a:rPr>
              <a:t>IT</a:t>
            </a:r>
            <a:r>
              <a:rPr lang="fa-IR" sz="1200" kern="1200" dirty="0">
                <a:solidFill>
                  <a:schemeClr val="tx1"/>
                </a:solidFill>
                <a:effectLst/>
                <a:latin typeface="+mn-lt"/>
                <a:ea typeface="+mn-ea"/>
                <a:cs typeface="+mn-cs"/>
              </a:rPr>
              <a:t> را مشخص می سازد. بهبود مستمر خدمت با تحلیل شکاف، ضمن شناسایی فرصت های بهبود، چگونگی رسیدن به موقعیت مطلوب را نیر ترسیم می کند. </a:t>
            </a:r>
          </a:p>
          <a:p>
            <a:pPr lvl="0" algn="r" rtl="1"/>
            <a:endParaRPr lang="en-US" sz="1200" kern="1200" dirty="0">
              <a:solidFill>
                <a:schemeClr val="tx1"/>
              </a:solidFill>
              <a:effectLst/>
              <a:latin typeface="+mn-lt"/>
              <a:ea typeface="+mn-ea"/>
              <a:cs typeface="+mn-cs"/>
            </a:endParaRPr>
          </a:p>
          <a:p>
            <a:pPr lvl="0" algn="r" rtl="1"/>
            <a:r>
              <a:rPr lang="fa-IR" sz="1200" kern="1200" dirty="0">
                <a:solidFill>
                  <a:schemeClr val="tx1"/>
                </a:solidFill>
                <a:effectLst/>
                <a:latin typeface="+mn-lt"/>
                <a:ea typeface="+mn-ea"/>
                <a:cs typeface="+mn-cs"/>
              </a:rPr>
              <a:t>جمع‌آوری داده: به منظور سنجش میزان دستیابی به موقعیت مطلوب باید داده های مورد نیاز جمع آوری شود(این داده ها معمولا از عملیات خدمت جمع آوری می شود). داده می تواند از منابع گوناگونی با توجه به اهداف تعیین شده جمع گردد. در این مرحله داده ها خام هستند و نتیجه خاصی را ارئه نمی دهند.</a:t>
            </a:r>
          </a:p>
          <a:p>
            <a:pPr lvl="0" algn="r" rtl="1"/>
            <a:endParaRPr lang="en-US" sz="1200" kern="1200" dirty="0">
              <a:solidFill>
                <a:schemeClr val="tx1"/>
              </a:solidFill>
              <a:effectLst/>
              <a:latin typeface="+mn-lt"/>
              <a:ea typeface="+mn-ea"/>
              <a:cs typeface="+mn-cs"/>
            </a:endParaRPr>
          </a:p>
          <a:p>
            <a:pPr lvl="0" algn="r" rtl="1"/>
            <a:r>
              <a:rPr lang="fa-IR" sz="1200" kern="1200" dirty="0">
                <a:solidFill>
                  <a:schemeClr val="tx1"/>
                </a:solidFill>
                <a:effectLst/>
                <a:latin typeface="+mn-lt"/>
                <a:ea typeface="+mn-ea"/>
                <a:cs typeface="+mn-cs"/>
              </a:rPr>
              <a:t>پردازش داده: در این مرحله داده در راستای عوامل بحرانی موفقیت و شاخص های کلیدی عملکرد پردازش می شود. این بدان معناست که چارچوب های زمانی اندازه گیری هماهنگ می شوند، داده های ناهمگون بررسی و ثابت می شوند و در نهایت شکاف میان داده ها شناسایی می شود. هدف این گام پردازش داده ها از منابع گوناگون به گونه ای است که محتوای ایجاد شده بتواند قابلیت مقایسه را ایجاد نماید. با پردازش داده ها می توان تحلیل را آغاز کرد. </a:t>
            </a:r>
          </a:p>
          <a:p>
            <a:pPr lvl="0" algn="r" rtl="1"/>
            <a:endParaRPr lang="en-US" sz="1200" kern="1200" dirty="0">
              <a:solidFill>
                <a:schemeClr val="tx1"/>
              </a:solidFill>
              <a:effectLst/>
              <a:latin typeface="+mn-lt"/>
              <a:ea typeface="+mn-ea"/>
              <a:cs typeface="+mn-cs"/>
            </a:endParaRPr>
          </a:p>
          <a:p>
            <a:pPr lvl="0" algn="r" rtl="1"/>
            <a:r>
              <a:rPr lang="fa-IR" sz="1200" kern="1200" dirty="0">
                <a:solidFill>
                  <a:schemeClr val="tx1"/>
                </a:solidFill>
                <a:effectLst/>
                <a:latin typeface="+mn-lt"/>
                <a:ea typeface="+mn-ea"/>
                <a:cs typeface="+mn-cs"/>
              </a:rPr>
              <a:t>تحلیل اطلاعات و داده: با جمع آوری داده ها و ایجاد آنها در قالب محتوای قابل فهم، داده های خام به اطلاعات تبدیل می شود. از این رهگذر می توان به سوالاتی از قبیل چه کسی، چه چیزی، چه زمانی، کجا و چگونه و نیز الگوها و تاثیرهای کسب و کاری پاسخ داد. معمولا هنگام نمایش داده ها به مدیران از تحلیل غفلت می شود. </a:t>
            </a:r>
          </a:p>
          <a:p>
            <a:pPr lvl="0" algn="r" rtl="1"/>
            <a:endParaRPr lang="en-US" sz="1200" kern="1200" dirty="0">
              <a:solidFill>
                <a:schemeClr val="tx1"/>
              </a:solidFill>
              <a:effectLst/>
              <a:latin typeface="+mn-lt"/>
              <a:ea typeface="+mn-ea"/>
              <a:cs typeface="+mn-cs"/>
            </a:endParaRPr>
          </a:p>
          <a:p>
            <a:pPr lvl="0" algn="r" rtl="1"/>
            <a:r>
              <a:rPr lang="fa-IR" sz="1200" kern="1200" dirty="0">
                <a:solidFill>
                  <a:schemeClr val="tx1"/>
                </a:solidFill>
                <a:effectLst/>
                <a:latin typeface="+mn-lt"/>
                <a:ea typeface="+mn-ea"/>
                <a:cs typeface="+mn-cs"/>
              </a:rPr>
              <a:t>نمایش و استفاده از اطلاعات: در این مرحله میزان دستیابی به وضع مطلوب به گونه ای جمع بندی می شود که بتوان در مواقع لزوم، تصویر صحیحی از نتایج فعالیت های صورت گرفته در حوزه بهبود را به ذینفعان متفاوت نمایش داد. در واقع دانش به گونه ای به کسب و کار نمایش داده می شود که نیازهای آنان را در نظر گیرد و به آنان در طی گام های بعدی کمک کند. </a:t>
            </a:r>
          </a:p>
          <a:p>
            <a:pPr lvl="0" algn="r" rtl="1"/>
            <a:endParaRPr lang="en-US" sz="1200" kern="1200" dirty="0">
              <a:solidFill>
                <a:schemeClr val="tx1"/>
              </a:solidFill>
              <a:effectLst/>
              <a:latin typeface="+mn-lt"/>
              <a:ea typeface="+mn-ea"/>
              <a:cs typeface="+mn-cs"/>
            </a:endParaRPr>
          </a:p>
          <a:p>
            <a:pPr lvl="0" algn="r" rtl="1"/>
            <a:r>
              <a:rPr lang="fa-IR" sz="1200" kern="1200" dirty="0">
                <a:solidFill>
                  <a:schemeClr val="tx1"/>
                </a:solidFill>
                <a:effectLst/>
                <a:latin typeface="+mn-lt"/>
                <a:ea typeface="+mn-ea"/>
                <a:cs typeface="+mn-cs"/>
              </a:rPr>
              <a:t>پیاده سازی بهبود: دانش به دست آمده برای بهینه سازی، بهبود و اصلاح خدمات و فرایندها استفاده می شود. در این مرحله راهکارهای ارائه شده برای مسائل شناسایی شده، پیاده سازی می شوند. بهبودهای مورد نیاز برای خدمات و یا فرایندها به کل سازمان ابلاغ و تشریح می شود. پس از این مرحله سازمان خط مبنای جدیدی را ایجاد و چرخه را از ابتدا آغاز می کند. </a:t>
            </a:r>
            <a:endParaRPr lang="en-US" sz="1200" kern="1200" dirty="0">
              <a:solidFill>
                <a:schemeClr val="tx1"/>
              </a:solidFill>
              <a:effectLst/>
              <a:latin typeface="+mn-lt"/>
              <a:ea typeface="+mn-ea"/>
              <a:cs typeface="+mn-cs"/>
            </a:endParaRPr>
          </a:p>
          <a:p>
            <a:pPr rtl="1"/>
            <a:r>
              <a:rPr lang="fa-IR"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algn="r" rtl="1"/>
            <a:endParaRPr lang="en-US" dirty="0"/>
          </a:p>
        </p:txBody>
      </p:sp>
      <p:sp>
        <p:nvSpPr>
          <p:cNvPr id="4" name="Slide Number Placeholder 3"/>
          <p:cNvSpPr>
            <a:spLocks noGrp="1"/>
          </p:cNvSpPr>
          <p:nvPr>
            <p:ph type="sldNum" sz="quarter" idx="10"/>
          </p:nvPr>
        </p:nvSpPr>
        <p:spPr/>
        <p:txBody>
          <a:bodyPr/>
          <a:lstStyle/>
          <a:p>
            <a:fld id="{8785BC73-B157-4145-9B87-1BC93D88CE38}" type="slidenum">
              <a:rPr lang="en-US" smtClean="0"/>
              <a:t>11</a:t>
            </a:fld>
            <a:endParaRPr lang="en-US"/>
          </a:p>
        </p:txBody>
      </p:sp>
    </p:spTree>
    <p:extLst>
      <p:ext uri="{BB962C8B-B14F-4D97-AF65-F5344CB8AC3E}">
        <p14:creationId xmlns:p14="http://schemas.microsoft.com/office/powerpoint/2010/main" val="1581532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85BC73-B157-4145-9B87-1BC93D88CE38}" type="slidenum">
              <a:rPr lang="en-US" smtClean="0"/>
              <a:t>12</a:t>
            </a:fld>
            <a:endParaRPr lang="en-US"/>
          </a:p>
        </p:txBody>
      </p:sp>
    </p:spTree>
    <p:extLst>
      <p:ext uri="{BB962C8B-B14F-4D97-AF65-F5344CB8AC3E}">
        <p14:creationId xmlns:p14="http://schemas.microsoft.com/office/powerpoint/2010/main" val="533840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85BC73-B157-4145-9B87-1BC93D88CE38}" type="slidenum">
              <a:rPr lang="en-US" smtClean="0"/>
              <a:t>17</a:t>
            </a:fld>
            <a:endParaRPr lang="en-US"/>
          </a:p>
        </p:txBody>
      </p:sp>
    </p:spTree>
    <p:extLst>
      <p:ext uri="{BB962C8B-B14F-4D97-AF65-F5344CB8AC3E}">
        <p14:creationId xmlns:p14="http://schemas.microsoft.com/office/powerpoint/2010/main" val="2262328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a:t>در</a:t>
            </a:r>
            <a:r>
              <a:rPr lang="fa-IR" baseline="0" dirty="0"/>
              <a:t> پروژه های بهبود فرایند مدیریت خدمت یکی از سوال هایی که پرسیده می شود باید حول این موضوع باشد که </a:t>
            </a:r>
            <a:r>
              <a:rPr lang="fa-IR" u="sng" baseline="0" dirty="0"/>
              <a:t>فرایندهای ما به چه حد از بلوغ باید برسند؟ </a:t>
            </a:r>
            <a:r>
              <a:rPr lang="fa-IR" baseline="0" dirty="0"/>
              <a:t>پاسخ سوال به طور مستقیم به کسب و کار بر می گردد. اینکه هر فرایند برای کسب و کار چه میزان اهمیت دارد؟ سازمان هایی که </a:t>
            </a:r>
            <a:r>
              <a:rPr lang="fa-IR" u="sng" baseline="0" dirty="0"/>
              <a:t>پیش از برنامه ریزی اقدام </a:t>
            </a:r>
            <a:r>
              <a:rPr lang="fa-IR" baseline="0" dirty="0"/>
              <a:t>می کنند همواره نتایج فاجعه باری را خواهند داشت. مثلا فقدان برنامه ریزی ظرفیت مناسب مشکلات دسترس پذیری را به وجود خواهد آورد که موجب ناتوانی شرکت در فروش محصولات خواهد شد. </a:t>
            </a:r>
          </a:p>
          <a:p>
            <a:pPr algn="r" rtl="1"/>
            <a:endParaRPr lang="fa-IR" baseline="0" dirty="0"/>
          </a:p>
          <a:p>
            <a:pPr algn="r" rtl="1"/>
            <a:r>
              <a:rPr lang="fa-IR" baseline="0" dirty="0"/>
              <a:t>بلوغ فرایند در حالت ایده آل در نواحی ایمن اتفاق می افتد. اگر فرایند بالغ نباشد و ولی کسب و کار به شدت به آن وابسته باشد خطری بزرگ سازمان را تهدید می کند. و اگر فرایندی کاملا بالغ باشد و لی ارتباط کمی با کسب و کار داشته باشد در این صورت سازمان روی منابع مالی و انسانی بیش ار حد لازم سرمایه گذاری کرده است. هنگامی که بهبود مستمر خدمت به دنبال بهبود فرایند های فناوری اطلاعات است درک ارزش فرایندها از دیدگاه کسب و کار بسیار حائز اهمیت است.</a:t>
            </a:r>
          </a:p>
          <a:p>
            <a:pPr algn="r" rtl="1"/>
            <a:endParaRPr lang="en-US" dirty="0"/>
          </a:p>
        </p:txBody>
      </p:sp>
      <p:sp>
        <p:nvSpPr>
          <p:cNvPr id="4" name="Slide Number Placeholder 3"/>
          <p:cNvSpPr>
            <a:spLocks noGrp="1"/>
          </p:cNvSpPr>
          <p:nvPr>
            <p:ph type="sldNum" sz="quarter" idx="10"/>
          </p:nvPr>
        </p:nvSpPr>
        <p:spPr/>
        <p:txBody>
          <a:bodyPr/>
          <a:lstStyle/>
          <a:p>
            <a:fld id="{8785BC73-B157-4145-9B87-1BC93D88CE38}" type="slidenum">
              <a:rPr lang="en-US" smtClean="0"/>
              <a:t>19</a:t>
            </a:fld>
            <a:endParaRPr lang="en-US"/>
          </a:p>
        </p:txBody>
      </p:sp>
    </p:spTree>
    <p:extLst>
      <p:ext uri="{BB962C8B-B14F-4D97-AF65-F5344CB8AC3E}">
        <p14:creationId xmlns:p14="http://schemas.microsoft.com/office/powerpoint/2010/main" val="1169630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- 48</a:t>
            </a:r>
          </a:p>
        </p:txBody>
      </p:sp>
      <p:sp>
        <p:nvSpPr>
          <p:cNvPr id="6" name="Slide Number Placeholder 5"/>
          <p:cNvSpPr>
            <a:spLocks noGrp="1"/>
          </p:cNvSpPr>
          <p:nvPr>
            <p:ph type="sldNum" sz="quarter" idx="12"/>
          </p:nvPr>
        </p:nvSpPr>
        <p:spPr/>
        <p:txBody>
          <a:bodyPr/>
          <a:lstStyle/>
          <a:p>
            <a:fld id="{7FC3EE3A-C468-41A9-BBE5-603562290F29}" type="slidenum">
              <a:rPr lang="en-US" smtClean="0"/>
              <a:t>‹#›</a:t>
            </a:fld>
            <a:endParaRPr lang="en-US"/>
          </a:p>
        </p:txBody>
      </p:sp>
    </p:spTree>
    <p:extLst>
      <p:ext uri="{BB962C8B-B14F-4D97-AF65-F5344CB8AC3E}">
        <p14:creationId xmlns:p14="http://schemas.microsoft.com/office/powerpoint/2010/main" val="5268900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- 48</a:t>
            </a:r>
          </a:p>
        </p:txBody>
      </p:sp>
      <p:sp>
        <p:nvSpPr>
          <p:cNvPr id="6" name="Slide Number Placeholder 5"/>
          <p:cNvSpPr>
            <a:spLocks noGrp="1"/>
          </p:cNvSpPr>
          <p:nvPr>
            <p:ph type="sldNum" sz="quarter" idx="12"/>
          </p:nvPr>
        </p:nvSpPr>
        <p:spPr/>
        <p:txBody>
          <a:bodyPr/>
          <a:lstStyle/>
          <a:p>
            <a:fld id="{7FC3EE3A-C468-41A9-BBE5-603562290F29}" type="slidenum">
              <a:rPr lang="en-US" smtClean="0"/>
              <a:t>‹#›</a:t>
            </a:fld>
            <a:endParaRPr lang="en-US"/>
          </a:p>
        </p:txBody>
      </p:sp>
    </p:spTree>
    <p:extLst>
      <p:ext uri="{BB962C8B-B14F-4D97-AF65-F5344CB8AC3E}">
        <p14:creationId xmlns:p14="http://schemas.microsoft.com/office/powerpoint/2010/main" val="1721077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- 48</a:t>
            </a:r>
          </a:p>
        </p:txBody>
      </p:sp>
      <p:sp>
        <p:nvSpPr>
          <p:cNvPr id="6" name="Slide Number Placeholder 5"/>
          <p:cNvSpPr>
            <a:spLocks noGrp="1"/>
          </p:cNvSpPr>
          <p:nvPr>
            <p:ph type="sldNum" sz="quarter" idx="12"/>
          </p:nvPr>
        </p:nvSpPr>
        <p:spPr/>
        <p:txBody>
          <a:bodyPr/>
          <a:lstStyle/>
          <a:p>
            <a:fld id="{7FC3EE3A-C468-41A9-BBE5-603562290F29}" type="slidenum">
              <a:rPr lang="en-US" smtClean="0"/>
              <a:t>‹#›</a:t>
            </a:fld>
            <a:endParaRPr lang="en-US"/>
          </a:p>
        </p:txBody>
      </p:sp>
    </p:spTree>
    <p:extLst>
      <p:ext uri="{BB962C8B-B14F-4D97-AF65-F5344CB8AC3E}">
        <p14:creationId xmlns:p14="http://schemas.microsoft.com/office/powerpoint/2010/main" val="3289026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- 48</a:t>
            </a:r>
          </a:p>
        </p:txBody>
      </p:sp>
      <p:sp>
        <p:nvSpPr>
          <p:cNvPr id="6" name="Slide Number Placeholder 5"/>
          <p:cNvSpPr>
            <a:spLocks noGrp="1"/>
          </p:cNvSpPr>
          <p:nvPr>
            <p:ph type="sldNum" sz="quarter" idx="12"/>
          </p:nvPr>
        </p:nvSpPr>
        <p:spPr/>
        <p:txBody>
          <a:bodyPr/>
          <a:lstStyle/>
          <a:p>
            <a:fld id="{7FC3EE3A-C468-41A9-BBE5-603562290F29}" type="slidenum">
              <a:rPr lang="en-US" smtClean="0"/>
              <a:t>‹#›</a:t>
            </a:fld>
            <a:endParaRPr lang="en-US"/>
          </a:p>
        </p:txBody>
      </p:sp>
    </p:spTree>
    <p:extLst>
      <p:ext uri="{BB962C8B-B14F-4D97-AF65-F5344CB8AC3E}">
        <p14:creationId xmlns:p14="http://schemas.microsoft.com/office/powerpoint/2010/main" val="2789818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- 48</a:t>
            </a:r>
          </a:p>
        </p:txBody>
      </p:sp>
      <p:sp>
        <p:nvSpPr>
          <p:cNvPr id="6" name="Slide Number Placeholder 5"/>
          <p:cNvSpPr>
            <a:spLocks noGrp="1"/>
          </p:cNvSpPr>
          <p:nvPr>
            <p:ph type="sldNum" sz="quarter" idx="12"/>
          </p:nvPr>
        </p:nvSpPr>
        <p:spPr/>
        <p:txBody>
          <a:bodyPr/>
          <a:lstStyle/>
          <a:p>
            <a:fld id="{7FC3EE3A-C468-41A9-BBE5-603562290F29}" type="slidenum">
              <a:rPr lang="en-US" smtClean="0"/>
              <a:t>‹#›</a:t>
            </a:fld>
            <a:endParaRPr lang="en-US"/>
          </a:p>
        </p:txBody>
      </p:sp>
    </p:spTree>
    <p:extLst>
      <p:ext uri="{BB962C8B-B14F-4D97-AF65-F5344CB8AC3E}">
        <p14:creationId xmlns:p14="http://schemas.microsoft.com/office/powerpoint/2010/main" val="2946562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- 48</a:t>
            </a:r>
          </a:p>
        </p:txBody>
      </p:sp>
      <p:sp>
        <p:nvSpPr>
          <p:cNvPr id="7" name="Slide Number Placeholder 6"/>
          <p:cNvSpPr>
            <a:spLocks noGrp="1"/>
          </p:cNvSpPr>
          <p:nvPr>
            <p:ph type="sldNum" sz="quarter" idx="12"/>
          </p:nvPr>
        </p:nvSpPr>
        <p:spPr/>
        <p:txBody>
          <a:bodyPr/>
          <a:lstStyle/>
          <a:p>
            <a:fld id="{7FC3EE3A-C468-41A9-BBE5-603562290F29}" type="slidenum">
              <a:rPr lang="en-US" smtClean="0"/>
              <a:t>‹#›</a:t>
            </a:fld>
            <a:endParaRPr lang="en-US"/>
          </a:p>
        </p:txBody>
      </p:sp>
    </p:spTree>
    <p:extLst>
      <p:ext uri="{BB962C8B-B14F-4D97-AF65-F5344CB8AC3E}">
        <p14:creationId xmlns:p14="http://schemas.microsoft.com/office/powerpoint/2010/main" val="153045090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- 48</a:t>
            </a:r>
          </a:p>
        </p:txBody>
      </p:sp>
      <p:sp>
        <p:nvSpPr>
          <p:cNvPr id="9" name="Slide Number Placeholder 8"/>
          <p:cNvSpPr>
            <a:spLocks noGrp="1"/>
          </p:cNvSpPr>
          <p:nvPr>
            <p:ph type="sldNum" sz="quarter" idx="12"/>
          </p:nvPr>
        </p:nvSpPr>
        <p:spPr/>
        <p:txBody>
          <a:bodyPr/>
          <a:lstStyle/>
          <a:p>
            <a:fld id="{7FC3EE3A-C468-41A9-BBE5-603562290F29}" type="slidenum">
              <a:rPr lang="en-US" smtClean="0"/>
              <a:t>‹#›</a:t>
            </a:fld>
            <a:endParaRPr lang="en-US"/>
          </a:p>
        </p:txBody>
      </p:sp>
    </p:spTree>
    <p:extLst>
      <p:ext uri="{BB962C8B-B14F-4D97-AF65-F5344CB8AC3E}">
        <p14:creationId xmlns:p14="http://schemas.microsoft.com/office/powerpoint/2010/main" val="400308211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- 48</a:t>
            </a:r>
          </a:p>
        </p:txBody>
      </p:sp>
      <p:sp>
        <p:nvSpPr>
          <p:cNvPr id="5" name="Slide Number Placeholder 4"/>
          <p:cNvSpPr>
            <a:spLocks noGrp="1"/>
          </p:cNvSpPr>
          <p:nvPr>
            <p:ph type="sldNum" sz="quarter" idx="12"/>
          </p:nvPr>
        </p:nvSpPr>
        <p:spPr/>
        <p:txBody>
          <a:bodyPr/>
          <a:lstStyle/>
          <a:p>
            <a:fld id="{7FC3EE3A-C468-41A9-BBE5-603562290F29}" type="slidenum">
              <a:rPr lang="en-US" smtClean="0"/>
              <a:t>‹#›</a:t>
            </a:fld>
            <a:endParaRPr lang="en-US"/>
          </a:p>
        </p:txBody>
      </p:sp>
    </p:spTree>
    <p:extLst>
      <p:ext uri="{BB962C8B-B14F-4D97-AF65-F5344CB8AC3E}">
        <p14:creationId xmlns:p14="http://schemas.microsoft.com/office/powerpoint/2010/main" val="2340361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- 48</a:t>
            </a:r>
          </a:p>
        </p:txBody>
      </p:sp>
      <p:sp>
        <p:nvSpPr>
          <p:cNvPr id="4" name="Slide Number Placeholder 3"/>
          <p:cNvSpPr>
            <a:spLocks noGrp="1"/>
          </p:cNvSpPr>
          <p:nvPr>
            <p:ph type="sldNum" sz="quarter" idx="12"/>
          </p:nvPr>
        </p:nvSpPr>
        <p:spPr/>
        <p:txBody>
          <a:bodyPr/>
          <a:lstStyle/>
          <a:p>
            <a:fld id="{7FC3EE3A-C468-41A9-BBE5-603562290F29}" type="slidenum">
              <a:rPr lang="en-US" smtClean="0"/>
              <a:t>‹#›</a:t>
            </a:fld>
            <a:endParaRPr lang="en-US"/>
          </a:p>
        </p:txBody>
      </p:sp>
    </p:spTree>
    <p:extLst>
      <p:ext uri="{BB962C8B-B14F-4D97-AF65-F5344CB8AC3E}">
        <p14:creationId xmlns:p14="http://schemas.microsoft.com/office/powerpoint/2010/main" val="197100130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3/15/2021</a:t>
            </a:fld>
            <a:endParaRPr lang="en-US" dirty="0"/>
          </a:p>
        </p:txBody>
      </p:sp>
      <p:sp>
        <p:nvSpPr>
          <p:cNvPr id="6" name="Footer Placeholder 5"/>
          <p:cNvSpPr>
            <a:spLocks noGrp="1"/>
          </p:cNvSpPr>
          <p:nvPr>
            <p:ph type="ftr" sz="quarter" idx="11"/>
          </p:nvPr>
        </p:nvSpPr>
        <p:spPr/>
        <p:txBody>
          <a:bodyPr/>
          <a:lstStyle/>
          <a:p>
            <a:r>
              <a:rPr lang="en-US"/>
              <a:t>- 48</a:t>
            </a:r>
            <a:endParaRPr lang="en-US" dirty="0"/>
          </a:p>
        </p:txBody>
      </p:sp>
      <p:sp>
        <p:nvSpPr>
          <p:cNvPr id="7" name="Slide Number Placeholder 6"/>
          <p:cNvSpPr>
            <a:spLocks noGrp="1"/>
          </p:cNvSpPr>
          <p:nvPr>
            <p:ph type="sldNum" sz="quarter" idx="12"/>
          </p:nvPr>
        </p:nvSpPr>
        <p:spPr/>
        <p:txBody>
          <a:bodyPr/>
          <a:lstStyle/>
          <a:p>
            <a:fld id="{7FC3EE3A-C468-41A9-BBE5-603562290F29}" type="slidenum">
              <a:rPr lang="en-US" smtClean="0"/>
              <a:pPr/>
              <a:t>‹#›</a:t>
            </a:fld>
            <a:endParaRPr lang="en-US"/>
          </a:p>
        </p:txBody>
      </p:sp>
    </p:spTree>
    <p:extLst>
      <p:ext uri="{BB962C8B-B14F-4D97-AF65-F5344CB8AC3E}">
        <p14:creationId xmlns:p14="http://schemas.microsoft.com/office/powerpoint/2010/main" val="312004029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- 48</a:t>
            </a:r>
            <a:endParaRPr lang="en-US" dirty="0"/>
          </a:p>
        </p:txBody>
      </p:sp>
      <p:sp>
        <p:nvSpPr>
          <p:cNvPr id="7" name="Slide Number Placeholder 6"/>
          <p:cNvSpPr>
            <a:spLocks noGrp="1"/>
          </p:cNvSpPr>
          <p:nvPr>
            <p:ph type="sldNum" sz="quarter" idx="12"/>
          </p:nvPr>
        </p:nvSpPr>
        <p:spPr/>
        <p:txBody>
          <a:bodyPr/>
          <a:lstStyle/>
          <a:p>
            <a:fld id="{7FC3EE3A-C468-41A9-BBE5-603562290F29}" type="slidenum">
              <a:rPr lang="en-US" smtClean="0"/>
              <a:t>‹#›</a:t>
            </a:fld>
            <a:endParaRPr lang="en-US"/>
          </a:p>
        </p:txBody>
      </p:sp>
    </p:spTree>
    <p:extLst>
      <p:ext uri="{BB962C8B-B14F-4D97-AF65-F5344CB8AC3E}">
        <p14:creationId xmlns:p14="http://schemas.microsoft.com/office/powerpoint/2010/main" val="2771896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- 48</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C3EE3A-C468-41A9-BBE5-603562290F29}" type="slidenum">
              <a:rPr lang="en-US" smtClean="0"/>
              <a:t>‹#›</a:t>
            </a:fld>
            <a:endParaRPr lang="en-US"/>
          </a:p>
        </p:txBody>
      </p:sp>
    </p:spTree>
    <p:extLst>
      <p:ext uri="{BB962C8B-B14F-4D97-AF65-F5344CB8AC3E}">
        <p14:creationId xmlns:p14="http://schemas.microsoft.com/office/powerpoint/2010/main" val="2267516199"/>
      </p:ext>
    </p:extLst>
  </p:cSld>
  <p:clrMap bg1="lt1" tx1="dk1" bg2="lt2" tx2="dk2" accent1="accent1" accent2="accent2" accent3="accent3" accent4="accent4" accent5="accent5" accent6="accent6" hlink="hlink" folHlink="folHlink"/>
  <p:sldLayoutIdLst>
    <p:sldLayoutId id="2147484046" r:id="rId1"/>
    <p:sldLayoutId id="2147484047" r:id="rId2"/>
    <p:sldLayoutId id="2147484048" r:id="rId3"/>
    <p:sldLayoutId id="2147484049" r:id="rId4"/>
    <p:sldLayoutId id="2147484050" r:id="rId5"/>
    <p:sldLayoutId id="2147484051" r:id="rId6"/>
    <p:sldLayoutId id="2147484052" r:id="rId7"/>
    <p:sldLayoutId id="2147484053" r:id="rId8"/>
    <p:sldLayoutId id="2147484054" r:id="rId9"/>
    <p:sldLayoutId id="2147484055" r:id="rId10"/>
    <p:sldLayoutId id="2147484056"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slide" Target="slide20.xml"/><Relationship Id="rId7"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8.xml"/><Relationship Id="rId6" Type="http://schemas.openxmlformats.org/officeDocument/2006/relationships/slide" Target="slide24.xml"/><Relationship Id="rId5" Type="http://schemas.openxmlformats.org/officeDocument/2006/relationships/slide" Target="slide22.xml"/><Relationship Id="rId4" Type="http://schemas.openxmlformats.org/officeDocument/2006/relationships/slide" Target="slide4.xml"/></Relationships>
</file>

<file path=ppt/slides/_rels/slide11.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5.png"/><Relationship Id="rId7" Type="http://schemas.openxmlformats.org/officeDocument/2006/relationships/slide" Target="slide24.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slide" Target="slide22.xml"/><Relationship Id="rId5" Type="http://schemas.openxmlformats.org/officeDocument/2006/relationships/slide" Target="slide4.xml"/><Relationship Id="rId4" Type="http://schemas.openxmlformats.org/officeDocument/2006/relationships/slide" Target="slide20.xml"/><Relationship Id="rId9" Type="http://schemas.openxmlformats.org/officeDocument/2006/relationships/slide" Target="slide28.xml"/></Relationships>
</file>

<file path=ppt/slides/_rels/slide12.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slide" Target="slide20.xml"/><Relationship Id="rId7" Type="http://schemas.openxmlformats.org/officeDocument/2006/relationships/slide" Target="slide2.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slide" Target="slide24.xml"/><Relationship Id="rId5" Type="http://schemas.openxmlformats.org/officeDocument/2006/relationships/slide" Target="slide22.xml"/><Relationship Id="rId4" Type="http://schemas.openxmlformats.org/officeDocument/2006/relationships/slide" Target="slide4.xml"/></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28.xml"/><Relationship Id="rId2" Type="http://schemas.openxmlformats.org/officeDocument/2006/relationships/slide" Target="slide20.xml"/><Relationship Id="rId1" Type="http://schemas.openxmlformats.org/officeDocument/2006/relationships/slideLayout" Target="../slideLayouts/slideLayout8.xml"/><Relationship Id="rId6" Type="http://schemas.openxmlformats.org/officeDocument/2006/relationships/slide" Target="slide2.xml"/><Relationship Id="rId5" Type="http://schemas.openxmlformats.org/officeDocument/2006/relationships/slide" Target="slide24.xml"/><Relationship Id="rId4" Type="http://schemas.openxmlformats.org/officeDocument/2006/relationships/slide" Target="slide22.xml"/></Relationships>
</file>

<file path=ppt/slides/_rels/slide14.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28.xml"/><Relationship Id="rId2" Type="http://schemas.openxmlformats.org/officeDocument/2006/relationships/slide" Target="slide20.xml"/><Relationship Id="rId1" Type="http://schemas.openxmlformats.org/officeDocument/2006/relationships/slideLayout" Target="../slideLayouts/slideLayout8.xml"/><Relationship Id="rId6" Type="http://schemas.openxmlformats.org/officeDocument/2006/relationships/slide" Target="slide2.xml"/><Relationship Id="rId5" Type="http://schemas.openxmlformats.org/officeDocument/2006/relationships/slide" Target="slide24.xml"/><Relationship Id="rId4" Type="http://schemas.openxmlformats.org/officeDocument/2006/relationships/slide" Target="slide22.xml"/></Relationships>
</file>

<file path=ppt/slides/_rels/slide15.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28.xml"/><Relationship Id="rId2" Type="http://schemas.openxmlformats.org/officeDocument/2006/relationships/slide" Target="slide20.xml"/><Relationship Id="rId1" Type="http://schemas.openxmlformats.org/officeDocument/2006/relationships/slideLayout" Target="../slideLayouts/slideLayout8.xml"/><Relationship Id="rId6" Type="http://schemas.openxmlformats.org/officeDocument/2006/relationships/slide" Target="slide2.xml"/><Relationship Id="rId5" Type="http://schemas.openxmlformats.org/officeDocument/2006/relationships/slide" Target="slide24.xml"/><Relationship Id="rId4" Type="http://schemas.openxmlformats.org/officeDocument/2006/relationships/slide" Target="slide22.xml"/></Relationships>
</file>

<file path=ppt/slides/_rels/slide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slide" Target="slide20.xml"/><Relationship Id="rId7" Type="http://schemas.openxmlformats.org/officeDocument/2006/relationships/slide" Target="slide2.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slide" Target="slide24.xml"/><Relationship Id="rId5" Type="http://schemas.openxmlformats.org/officeDocument/2006/relationships/slide" Target="slide22.xml"/><Relationship Id="rId4" Type="http://schemas.openxmlformats.org/officeDocument/2006/relationships/slide" Target="slide4.xml"/></Relationships>
</file>

<file path=ppt/slides/_rels/slide18.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28.xml"/><Relationship Id="rId2" Type="http://schemas.openxmlformats.org/officeDocument/2006/relationships/slide" Target="slide20.xml"/><Relationship Id="rId1" Type="http://schemas.openxmlformats.org/officeDocument/2006/relationships/slideLayout" Target="../slideLayouts/slideLayout8.xml"/><Relationship Id="rId6" Type="http://schemas.openxmlformats.org/officeDocument/2006/relationships/slide" Target="slide2.xml"/><Relationship Id="rId5" Type="http://schemas.openxmlformats.org/officeDocument/2006/relationships/slide" Target="slide24.xml"/><Relationship Id="rId4" Type="http://schemas.openxmlformats.org/officeDocument/2006/relationships/slide" Target="slide22.xml"/></Relationships>
</file>

<file path=ppt/slides/_rels/slide19.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7.png"/><Relationship Id="rId7" Type="http://schemas.openxmlformats.org/officeDocument/2006/relationships/slide" Target="slide24.xm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slide" Target="slide22.xml"/><Relationship Id="rId5" Type="http://schemas.openxmlformats.org/officeDocument/2006/relationships/slide" Target="slide4.xml"/><Relationship Id="rId4" Type="http://schemas.openxmlformats.org/officeDocument/2006/relationships/slide" Target="slide20.xml"/><Relationship Id="rId9" Type="http://schemas.openxmlformats.org/officeDocument/2006/relationships/slide" Target="slide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slide" Target="slide20.xml"/><Relationship Id="rId7" Type="http://schemas.openxmlformats.org/officeDocument/2006/relationships/slide" Target="slide2.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slide" Target="slide24.xml"/><Relationship Id="rId5" Type="http://schemas.openxmlformats.org/officeDocument/2006/relationships/slide" Target="slide22.xml"/><Relationship Id="rId4" Type="http://schemas.openxmlformats.org/officeDocument/2006/relationships/slide" Target="slide4.xml"/></Relationships>
</file>

<file path=ppt/slides/_rels/slide21.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8.jpeg"/><Relationship Id="rId7" Type="http://schemas.openxmlformats.org/officeDocument/2006/relationships/slide" Target="slide24.xm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slide" Target="slide22.xml"/><Relationship Id="rId5" Type="http://schemas.openxmlformats.org/officeDocument/2006/relationships/slide" Target="slide4.xml"/><Relationship Id="rId4" Type="http://schemas.openxmlformats.org/officeDocument/2006/relationships/slide" Target="slide20.xml"/><Relationship Id="rId9" Type="http://schemas.openxmlformats.org/officeDocument/2006/relationships/slide" Target="slide28.xml"/></Relationships>
</file>

<file path=ppt/slides/_rels/slide22.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slide" Target="slide20.xml"/><Relationship Id="rId7" Type="http://schemas.openxmlformats.org/officeDocument/2006/relationships/slide" Target="slide2.xml"/><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slide" Target="slide24.xml"/><Relationship Id="rId5" Type="http://schemas.openxmlformats.org/officeDocument/2006/relationships/slide" Target="slide22.xml"/><Relationship Id="rId4" Type="http://schemas.openxmlformats.org/officeDocument/2006/relationships/slide" Target="slide4.xml"/></Relationships>
</file>

<file path=ppt/slides/_rels/slide23.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image" Target="../media/image9.png"/><Relationship Id="rId7" Type="http://schemas.openxmlformats.org/officeDocument/2006/relationships/slide" Target="slide22.xml"/><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slide" Target="slide4.xml"/><Relationship Id="rId5" Type="http://schemas.openxmlformats.org/officeDocument/2006/relationships/slide" Target="slide20.xml"/><Relationship Id="rId10" Type="http://schemas.openxmlformats.org/officeDocument/2006/relationships/slide" Target="slide28.xml"/><Relationship Id="rId4" Type="http://schemas.openxmlformats.org/officeDocument/2006/relationships/image" Target="../media/image10.png"/><Relationship Id="rId9" Type="http://schemas.openxmlformats.org/officeDocument/2006/relationships/slide" Target="slide2.xml"/></Relationships>
</file>

<file path=ppt/slides/_rels/slide24.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slide" Target="slide20.xml"/><Relationship Id="rId7" Type="http://schemas.openxmlformats.org/officeDocument/2006/relationships/slide" Target="slide2.xml"/><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slide" Target="slide24.xml"/><Relationship Id="rId5" Type="http://schemas.openxmlformats.org/officeDocument/2006/relationships/slide" Target="slide22.xml"/><Relationship Id="rId4" Type="http://schemas.openxmlformats.org/officeDocument/2006/relationships/slide" Target="slide4.xml"/></Relationships>
</file>

<file path=ppt/slides/_rels/slide25.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11.png"/><Relationship Id="rId7" Type="http://schemas.openxmlformats.org/officeDocument/2006/relationships/slide" Target="slide24.xml"/><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slide" Target="slide22.xml"/><Relationship Id="rId5" Type="http://schemas.openxmlformats.org/officeDocument/2006/relationships/slide" Target="slide4.xml"/><Relationship Id="rId4" Type="http://schemas.openxmlformats.org/officeDocument/2006/relationships/slide" Target="slide20.xml"/><Relationship Id="rId9" Type="http://schemas.openxmlformats.org/officeDocument/2006/relationships/slide" Target="slide28.xml"/></Relationships>
</file>

<file path=ppt/slides/_rels/slide26.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12.png"/><Relationship Id="rId7" Type="http://schemas.openxmlformats.org/officeDocument/2006/relationships/slide" Target="slide24.xml"/><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slide" Target="slide22.xml"/><Relationship Id="rId5" Type="http://schemas.openxmlformats.org/officeDocument/2006/relationships/slide" Target="slide4.xml"/><Relationship Id="rId4" Type="http://schemas.openxmlformats.org/officeDocument/2006/relationships/slide" Target="slide20.xml"/><Relationship Id="rId9" Type="http://schemas.openxmlformats.org/officeDocument/2006/relationships/slide" Target="slide28.xml"/></Relationships>
</file>

<file path=ppt/slides/_rels/slide27.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image" Target="../media/image13.emf"/><Relationship Id="rId7" Type="http://schemas.openxmlformats.org/officeDocument/2006/relationships/slide" Target="slide22.xml"/><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slide" Target="slide4.xml"/><Relationship Id="rId5" Type="http://schemas.openxmlformats.org/officeDocument/2006/relationships/slide" Target="slide20.xml"/><Relationship Id="rId10" Type="http://schemas.openxmlformats.org/officeDocument/2006/relationships/slide" Target="slide28.xml"/><Relationship Id="rId4" Type="http://schemas.openxmlformats.org/officeDocument/2006/relationships/image" Target="../media/image14.emf"/><Relationship Id="rId9" Type="http://schemas.openxmlformats.org/officeDocument/2006/relationships/slide" Target="slide2.xml"/></Relationships>
</file>

<file path=ppt/slides/_rels/slide28.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slide" Target="slide20.xml"/><Relationship Id="rId7" Type="http://schemas.openxmlformats.org/officeDocument/2006/relationships/slide" Target="slide2.xml"/><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slide" Target="slide24.xml"/><Relationship Id="rId5" Type="http://schemas.openxmlformats.org/officeDocument/2006/relationships/slide" Target="slide22.xml"/><Relationship Id="rId4" Type="http://schemas.openxmlformats.org/officeDocument/2006/relationships/slide" Target="slide4.xml"/></Relationships>
</file>

<file path=ppt/slides/_rels/slide29.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slide" Target="slide20.xml"/><Relationship Id="rId7" Type="http://schemas.openxmlformats.org/officeDocument/2006/relationships/slide" Target="slide2.xml"/><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slide" Target="slide24.xml"/><Relationship Id="rId5" Type="http://schemas.openxmlformats.org/officeDocument/2006/relationships/slide" Target="slide22.xml"/><Relationship Id="rId4" Type="http://schemas.openxmlformats.org/officeDocument/2006/relationships/slide" Target="slide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2.png"/><Relationship Id="rId7" Type="http://schemas.openxmlformats.org/officeDocument/2006/relationships/slide" Target="slide24.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slide" Target="slide22.xml"/><Relationship Id="rId5" Type="http://schemas.openxmlformats.org/officeDocument/2006/relationships/slide" Target="slide4.xml"/><Relationship Id="rId4" Type="http://schemas.openxmlformats.org/officeDocument/2006/relationships/slide" Target="slide20.xml"/><Relationship Id="rId9" Type="http://schemas.openxmlformats.org/officeDocument/2006/relationships/slide" Target="slide28.xml"/></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28.xml"/><Relationship Id="rId2" Type="http://schemas.openxmlformats.org/officeDocument/2006/relationships/slide" Target="slide20.xml"/><Relationship Id="rId1" Type="http://schemas.openxmlformats.org/officeDocument/2006/relationships/slideLayout" Target="../slideLayouts/slideLayout8.xml"/><Relationship Id="rId6" Type="http://schemas.openxmlformats.org/officeDocument/2006/relationships/slide" Target="slide2.xml"/><Relationship Id="rId5" Type="http://schemas.openxmlformats.org/officeDocument/2006/relationships/slide" Target="slide24.xml"/><Relationship Id="rId4" Type="http://schemas.openxmlformats.org/officeDocument/2006/relationships/slide" Target="slide22.xml"/></Relationships>
</file>

<file path=ppt/slides/_rels/slide6.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slide" Target="slide20.xml"/><Relationship Id="rId7"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slide" Target="slide24.xml"/><Relationship Id="rId5" Type="http://schemas.openxmlformats.org/officeDocument/2006/relationships/slide" Target="slide22.xml"/><Relationship Id="rId4" Type="http://schemas.openxmlformats.org/officeDocument/2006/relationships/slide" Target="slide4.xml"/></Relationships>
</file>

<file path=ppt/slides/_rels/slide7.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3.gif"/><Relationship Id="rId7" Type="http://schemas.openxmlformats.org/officeDocument/2006/relationships/slide" Target="slide24.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slide" Target="slide22.xml"/><Relationship Id="rId5" Type="http://schemas.openxmlformats.org/officeDocument/2006/relationships/slide" Target="slide4.xml"/><Relationship Id="rId4" Type="http://schemas.openxmlformats.org/officeDocument/2006/relationships/slide" Target="slide20.xml"/><Relationship Id="rId9" Type="http://schemas.openxmlformats.org/officeDocument/2006/relationships/slide" Target="slide28.xml"/></Relationships>
</file>

<file path=ppt/slides/_rels/slide8.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28.xml"/><Relationship Id="rId2" Type="http://schemas.openxmlformats.org/officeDocument/2006/relationships/slide" Target="slide20.xml"/><Relationship Id="rId1" Type="http://schemas.openxmlformats.org/officeDocument/2006/relationships/slideLayout" Target="../slideLayouts/slideLayout8.xml"/><Relationship Id="rId6" Type="http://schemas.openxmlformats.org/officeDocument/2006/relationships/slide" Target="slide2.xml"/><Relationship Id="rId5" Type="http://schemas.openxmlformats.org/officeDocument/2006/relationships/slide" Target="slide24.xml"/><Relationship Id="rId4" Type="http://schemas.openxmlformats.org/officeDocument/2006/relationships/slide" Target="slide22.xml"/></Relationships>
</file>

<file path=ppt/slides/_rels/slide9.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slide" Target="slide20.xml"/><Relationship Id="rId7"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slide" Target="slide24.xml"/><Relationship Id="rId5" Type="http://schemas.openxmlformats.org/officeDocument/2006/relationships/slide" Target="slide22.xml"/><Relationship Id="rId4" Type="http://schemas.openxmlformats.org/officeDocument/2006/relationships/slide" Target="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27C9B-6A9F-4DFF-9F89-0B0C1E746D6A}"/>
              </a:ext>
            </a:extLst>
          </p:cNvPr>
          <p:cNvSpPr>
            <a:spLocks noGrp="1"/>
          </p:cNvSpPr>
          <p:nvPr>
            <p:ph type="title"/>
          </p:nvPr>
        </p:nvSpPr>
        <p:spPr/>
        <p:txBody>
          <a:bodyPr anchor="ctr"/>
          <a:lstStyle/>
          <a:p>
            <a:pPr algn="ctr" rtl="1"/>
            <a:r>
              <a:rPr lang="fa-IR" dirty="0">
                <a:solidFill>
                  <a:schemeClr val="tx1"/>
                </a:solidFill>
                <a:cs typeface="B Nazanin" panose="00000400000000000000" pitchFamily="2" charset="-78"/>
              </a:rPr>
              <a:t>چرخه </a:t>
            </a:r>
            <a:r>
              <a:rPr lang="fa-IR" dirty="0" err="1">
                <a:solidFill>
                  <a:schemeClr val="tx1"/>
                </a:solidFill>
                <a:cs typeface="B Nazanin" panose="00000400000000000000" pitchFamily="2" charset="-78"/>
              </a:rPr>
              <a:t>دمنیگ</a:t>
            </a:r>
            <a:r>
              <a:rPr lang="fa-IR" dirty="0">
                <a:solidFill>
                  <a:schemeClr val="tx1"/>
                </a:solidFill>
                <a:cs typeface="B Nazanin" panose="00000400000000000000" pitchFamily="2" charset="-78"/>
              </a:rPr>
              <a:t> در بهبود مستمر</a:t>
            </a:r>
          </a:p>
        </p:txBody>
      </p:sp>
      <p:pic>
        <p:nvPicPr>
          <p:cNvPr id="5" name="Content Placeholder 4">
            <a:extLst>
              <a:ext uri="{FF2B5EF4-FFF2-40B4-BE49-F238E27FC236}">
                <a16:creationId xmlns:a16="http://schemas.microsoft.com/office/drawing/2014/main" id="{7C49900A-D4C2-4614-91DA-FBFC60B3D60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66989" y="2419756"/>
            <a:ext cx="6777037" cy="3317062"/>
          </a:xfrm>
        </p:spPr>
      </p:pic>
    </p:spTree>
    <p:extLst>
      <p:ext uri="{BB962C8B-B14F-4D97-AF65-F5344CB8AC3E}">
        <p14:creationId xmlns:p14="http://schemas.microsoft.com/office/powerpoint/2010/main" val="3373036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fa-IR" sz="1400" dirty="0"/>
              <a:t>30-10</a:t>
            </a:r>
            <a:endParaRPr lang="en-US" sz="1400" dirty="0"/>
          </a:p>
        </p:txBody>
      </p:sp>
      <p:pic>
        <p:nvPicPr>
          <p:cNvPr id="5122"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29" y="231628"/>
            <a:ext cx="8533471" cy="5984514"/>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hlinkClick r:id="" action="ppaction://noaction"/>
          </p:cNvPr>
          <p:cNvSpPr/>
          <p:nvPr/>
        </p:nvSpPr>
        <p:spPr>
          <a:xfrm>
            <a:off x="11014396" y="4352814"/>
            <a:ext cx="1109121" cy="582066"/>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سازماندهی بهبود مستمر خدمت</a:t>
            </a:r>
            <a:endParaRPr lang="en-US" sz="1200" dirty="0">
              <a:solidFill>
                <a:schemeClr val="tx1"/>
              </a:solidFill>
              <a:cs typeface="B Homa" panose="00000400000000000000" pitchFamily="2" charset="-78"/>
            </a:endParaRPr>
          </a:p>
        </p:txBody>
      </p:sp>
      <p:sp>
        <p:nvSpPr>
          <p:cNvPr id="18" name="Rectangle 17">
            <a:hlinkClick r:id="rId3" action="ppaction://hlinksldjump"/>
          </p:cNvPr>
          <p:cNvSpPr/>
          <p:nvPr/>
        </p:nvSpPr>
        <p:spPr>
          <a:xfrm>
            <a:off x="8802339" y="554371"/>
            <a:ext cx="2160000" cy="21662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حاكميت و سيستم‌هاي مديريت</a:t>
            </a:r>
            <a:endParaRPr lang="en-US" sz="1200" dirty="0">
              <a:solidFill>
                <a:schemeClr val="tx1"/>
              </a:solidFill>
              <a:cs typeface="B Homa" panose="00000400000000000000" pitchFamily="2" charset="-78"/>
            </a:endParaRPr>
          </a:p>
        </p:txBody>
      </p:sp>
      <p:sp>
        <p:nvSpPr>
          <p:cNvPr id="19" name="Rectangle 18">
            <a:hlinkClick r:id="rId4" action="ppaction://hlinksldjump"/>
          </p:cNvPr>
          <p:cNvSpPr/>
          <p:nvPr/>
        </p:nvSpPr>
        <p:spPr>
          <a:xfrm>
            <a:off x="8796797" y="320768"/>
            <a:ext cx="2160000" cy="21662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خدمت و مدیریت خدمت</a:t>
            </a:r>
            <a:endParaRPr lang="en-US" sz="1200" dirty="0">
              <a:solidFill>
                <a:schemeClr val="tx1"/>
              </a:solidFill>
              <a:cs typeface="B Homa" panose="00000400000000000000" pitchFamily="2" charset="-78"/>
            </a:endParaRPr>
          </a:p>
        </p:txBody>
      </p:sp>
      <p:sp>
        <p:nvSpPr>
          <p:cNvPr id="20" name="Rectangle 19">
            <a:hlinkClick r:id="rId5" action="ppaction://hlinksldjump"/>
          </p:cNvPr>
          <p:cNvSpPr/>
          <p:nvPr/>
        </p:nvSpPr>
        <p:spPr>
          <a:xfrm>
            <a:off x="8796797" y="792612"/>
            <a:ext cx="2160000" cy="21662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چرخه عمر خدمت</a:t>
            </a:r>
            <a:endParaRPr lang="en-US" sz="1200" dirty="0">
              <a:solidFill>
                <a:schemeClr val="tx1"/>
              </a:solidFill>
              <a:cs typeface="B Homa" panose="00000400000000000000" pitchFamily="2" charset="-78"/>
            </a:endParaRPr>
          </a:p>
        </p:txBody>
      </p:sp>
      <p:sp>
        <p:nvSpPr>
          <p:cNvPr id="21" name="Rectangle 20">
            <a:hlinkClick r:id="rId6" action="ppaction://hlinksldjump"/>
          </p:cNvPr>
          <p:cNvSpPr/>
          <p:nvPr/>
        </p:nvSpPr>
        <p:spPr>
          <a:xfrm>
            <a:off x="8789752" y="1034660"/>
            <a:ext cx="2178129" cy="205501"/>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رویکرد بهبود مستمر خدمت</a:t>
            </a:r>
            <a:endParaRPr lang="en-US" sz="1200" dirty="0">
              <a:solidFill>
                <a:schemeClr val="tx1"/>
              </a:solidFill>
              <a:cs typeface="B Homa" panose="00000400000000000000" pitchFamily="2" charset="-78"/>
            </a:endParaRPr>
          </a:p>
        </p:txBody>
      </p:sp>
      <p:sp>
        <p:nvSpPr>
          <p:cNvPr id="22" name="Rectangle 21"/>
          <p:cNvSpPr/>
          <p:nvPr/>
        </p:nvSpPr>
        <p:spPr>
          <a:xfrm>
            <a:off x="8789752" y="1263268"/>
            <a:ext cx="2178129" cy="219976"/>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بهبود مستمر خدمت و ..</a:t>
            </a:r>
            <a:endParaRPr lang="en-US" sz="1200" dirty="0">
              <a:solidFill>
                <a:schemeClr val="tx1"/>
              </a:solidFill>
              <a:cs typeface="B Homa" panose="00000400000000000000" pitchFamily="2" charset="-78"/>
            </a:endParaRPr>
          </a:p>
        </p:txBody>
      </p:sp>
      <p:sp>
        <p:nvSpPr>
          <p:cNvPr id="23" name="Rectangle 22">
            <a:hlinkClick r:id="rId7" action="ppaction://hlinksldjump"/>
          </p:cNvPr>
          <p:cNvSpPr/>
          <p:nvPr/>
        </p:nvSpPr>
        <p:spPr>
          <a:xfrm>
            <a:off x="10992663" y="320769"/>
            <a:ext cx="1114760" cy="67419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مديريت خدمت به عنوان الگوی برتر</a:t>
            </a:r>
            <a:endParaRPr lang="en-US" sz="1200" dirty="0">
              <a:solidFill>
                <a:schemeClr val="tx1"/>
              </a:solidFill>
              <a:cs typeface="B Homa" panose="00000400000000000000" pitchFamily="2" charset="-78"/>
            </a:endParaRPr>
          </a:p>
        </p:txBody>
      </p:sp>
      <p:sp>
        <p:nvSpPr>
          <p:cNvPr id="24" name="Rectangle 23">
            <a:hlinkClick r:id="rId8" action="ppaction://hlinksldjump"/>
          </p:cNvPr>
          <p:cNvSpPr/>
          <p:nvPr/>
        </p:nvSpPr>
        <p:spPr>
          <a:xfrm>
            <a:off x="10992989" y="1021009"/>
            <a:ext cx="1114760" cy="995977"/>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اصول بهبود مستمر خدمت</a:t>
            </a:r>
            <a:endParaRPr lang="en-US" sz="1200" dirty="0">
              <a:solidFill>
                <a:schemeClr val="tx1"/>
              </a:solidFill>
              <a:cs typeface="B Homa" panose="00000400000000000000" pitchFamily="2" charset="-78"/>
            </a:endParaRPr>
          </a:p>
        </p:txBody>
      </p:sp>
      <p:sp>
        <p:nvSpPr>
          <p:cNvPr id="25" name="Rectangle 24">
            <a:hlinkClick r:id="rId7" action="ppaction://hlinksldjump"/>
          </p:cNvPr>
          <p:cNvSpPr/>
          <p:nvPr/>
        </p:nvSpPr>
        <p:spPr>
          <a:xfrm>
            <a:off x="10992663" y="42048"/>
            <a:ext cx="1114760" cy="255466"/>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مقدمه</a:t>
            </a:r>
            <a:endParaRPr lang="en-US" sz="1200" dirty="0">
              <a:solidFill>
                <a:schemeClr val="tx1"/>
              </a:solidFill>
              <a:cs typeface="B Homa" panose="00000400000000000000" pitchFamily="2" charset="-78"/>
            </a:endParaRPr>
          </a:p>
        </p:txBody>
      </p:sp>
      <p:sp>
        <p:nvSpPr>
          <p:cNvPr id="26" name="Rectangle 25">
            <a:hlinkClick r:id="rId7" action="ppaction://hlinksldjump"/>
          </p:cNvPr>
          <p:cNvSpPr/>
          <p:nvPr/>
        </p:nvSpPr>
        <p:spPr>
          <a:xfrm>
            <a:off x="8796797" y="40226"/>
            <a:ext cx="2160000" cy="255467"/>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نگاه کلی</a:t>
            </a:r>
            <a:endParaRPr lang="en-US" sz="1200" dirty="0">
              <a:solidFill>
                <a:schemeClr val="tx1"/>
              </a:solidFill>
              <a:cs typeface="B Homa" panose="00000400000000000000" pitchFamily="2" charset="-78"/>
            </a:endParaRPr>
          </a:p>
        </p:txBody>
      </p:sp>
      <p:sp>
        <p:nvSpPr>
          <p:cNvPr id="27" name="Rectangle 26"/>
          <p:cNvSpPr/>
          <p:nvPr/>
        </p:nvSpPr>
        <p:spPr>
          <a:xfrm>
            <a:off x="8789752" y="2035975"/>
            <a:ext cx="2185564" cy="209016"/>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فرایند هفت مرحله ای</a:t>
            </a:r>
            <a:endParaRPr lang="en-US" sz="1200" dirty="0">
              <a:solidFill>
                <a:schemeClr val="tx1"/>
              </a:solidFill>
              <a:cs typeface="B Homa" panose="00000400000000000000" pitchFamily="2" charset="-78"/>
            </a:endParaRPr>
          </a:p>
        </p:txBody>
      </p:sp>
      <p:sp>
        <p:nvSpPr>
          <p:cNvPr id="28" name="Rectangle 27">
            <a:hlinkClick r:id="rId8" action="ppaction://hlinksldjump"/>
          </p:cNvPr>
          <p:cNvSpPr/>
          <p:nvPr/>
        </p:nvSpPr>
        <p:spPr>
          <a:xfrm>
            <a:off x="11011577" y="2024065"/>
            <a:ext cx="1114760" cy="945408"/>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فرایند بهبود مستمر خدمت</a:t>
            </a:r>
            <a:endParaRPr lang="en-US" sz="1200" dirty="0">
              <a:solidFill>
                <a:schemeClr val="tx1"/>
              </a:solidFill>
              <a:cs typeface="B Homa" panose="00000400000000000000" pitchFamily="2" charset="-78"/>
            </a:endParaRPr>
          </a:p>
        </p:txBody>
      </p:sp>
      <p:sp>
        <p:nvSpPr>
          <p:cNvPr id="29" name="Rectangle 28"/>
          <p:cNvSpPr/>
          <p:nvPr/>
        </p:nvSpPr>
        <p:spPr>
          <a:xfrm>
            <a:off x="8789752" y="2260566"/>
            <a:ext cx="2185564" cy="224759"/>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رویه جمع آوری و پایش داده</a:t>
            </a:r>
            <a:endParaRPr lang="en-US" sz="1200" dirty="0">
              <a:solidFill>
                <a:schemeClr val="tx1"/>
              </a:solidFill>
              <a:cs typeface="B Homa" panose="00000400000000000000" pitchFamily="2" charset="-78"/>
            </a:endParaRPr>
          </a:p>
        </p:txBody>
      </p:sp>
      <p:sp>
        <p:nvSpPr>
          <p:cNvPr id="30" name="Rectangle 29"/>
          <p:cNvSpPr/>
          <p:nvPr/>
        </p:nvSpPr>
        <p:spPr>
          <a:xfrm>
            <a:off x="8789752" y="2512650"/>
            <a:ext cx="2201730" cy="260116"/>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محرک ها، ورودی، خروجی و رابط‌ ها</a:t>
            </a:r>
            <a:endParaRPr lang="en-US" sz="1200" dirty="0">
              <a:solidFill>
                <a:schemeClr val="tx1"/>
              </a:solidFill>
              <a:cs typeface="B Homa" panose="00000400000000000000" pitchFamily="2" charset="-78"/>
            </a:endParaRPr>
          </a:p>
        </p:txBody>
      </p:sp>
      <p:sp>
        <p:nvSpPr>
          <p:cNvPr id="31" name="Rectangle 30"/>
          <p:cNvSpPr/>
          <p:nvPr/>
        </p:nvSpPr>
        <p:spPr>
          <a:xfrm>
            <a:off x="8789752" y="1513831"/>
            <a:ext cx="2190683" cy="491557"/>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ورودی های مستمر به تفکیک گام های چرخه عمر خدمت</a:t>
            </a:r>
            <a:endParaRPr lang="en-US" sz="1200" dirty="0">
              <a:solidFill>
                <a:schemeClr val="tx1"/>
              </a:solidFill>
              <a:cs typeface="B Homa" panose="00000400000000000000" pitchFamily="2" charset="-78"/>
            </a:endParaRPr>
          </a:p>
        </p:txBody>
      </p:sp>
      <p:sp>
        <p:nvSpPr>
          <p:cNvPr id="32" name="Rectangle 31"/>
          <p:cNvSpPr/>
          <p:nvPr/>
        </p:nvSpPr>
        <p:spPr>
          <a:xfrm>
            <a:off x="8807881" y="2774587"/>
            <a:ext cx="2185566" cy="215394"/>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نقش سایر فرایندها</a:t>
            </a:r>
            <a:endParaRPr lang="en-US" sz="1200" dirty="0">
              <a:solidFill>
                <a:schemeClr val="tx1"/>
              </a:solidFill>
              <a:cs typeface="B Homa" panose="00000400000000000000" pitchFamily="2" charset="-78"/>
            </a:endParaRPr>
          </a:p>
        </p:txBody>
      </p:sp>
      <p:sp>
        <p:nvSpPr>
          <p:cNvPr id="33" name="Rectangle 32">
            <a:hlinkClick r:id="rId8" action="ppaction://hlinksldjump"/>
          </p:cNvPr>
          <p:cNvSpPr/>
          <p:nvPr/>
        </p:nvSpPr>
        <p:spPr>
          <a:xfrm>
            <a:off x="11011577" y="2983570"/>
            <a:ext cx="1114760" cy="1355756"/>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روش ها و تکنیک های بهبود مستمر خدمت</a:t>
            </a:r>
            <a:endParaRPr lang="en-US" sz="1200" dirty="0">
              <a:solidFill>
                <a:schemeClr val="tx1"/>
              </a:solidFill>
              <a:cs typeface="B Homa" panose="00000400000000000000" pitchFamily="2" charset="-78"/>
            </a:endParaRPr>
          </a:p>
        </p:txBody>
      </p:sp>
      <p:sp>
        <p:nvSpPr>
          <p:cNvPr id="34" name="Rectangle 33"/>
          <p:cNvSpPr/>
          <p:nvPr/>
        </p:nvSpPr>
        <p:spPr>
          <a:xfrm>
            <a:off x="8807881" y="3006827"/>
            <a:ext cx="2203696" cy="223918"/>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مروری بر روش ها و تکنیک ها</a:t>
            </a:r>
            <a:endParaRPr lang="en-US" sz="1200" dirty="0">
              <a:solidFill>
                <a:schemeClr val="tx1"/>
              </a:solidFill>
              <a:cs typeface="B Homa" panose="00000400000000000000" pitchFamily="2" charset="-78"/>
            </a:endParaRPr>
          </a:p>
        </p:txBody>
      </p:sp>
      <p:sp>
        <p:nvSpPr>
          <p:cNvPr id="35" name="Rectangle 34"/>
          <p:cNvSpPr/>
          <p:nvPr/>
        </p:nvSpPr>
        <p:spPr>
          <a:xfrm>
            <a:off x="8807881" y="3252712"/>
            <a:ext cx="2203696" cy="238745"/>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چگونگی و زمان ممیزی</a:t>
            </a:r>
            <a:endParaRPr lang="en-US" sz="1200" dirty="0">
              <a:solidFill>
                <a:schemeClr val="tx1"/>
              </a:solidFill>
              <a:cs typeface="B Homa" panose="00000400000000000000" pitchFamily="2" charset="-78"/>
            </a:endParaRPr>
          </a:p>
        </p:txBody>
      </p:sp>
      <p:sp>
        <p:nvSpPr>
          <p:cNvPr id="36" name="Rectangle 35"/>
          <p:cNvSpPr/>
          <p:nvPr/>
        </p:nvSpPr>
        <p:spPr>
          <a:xfrm>
            <a:off x="8807881" y="3507033"/>
            <a:ext cx="2193063" cy="283152"/>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ارزش فرایند در مقایسه با بلوغ فرایند</a:t>
            </a:r>
            <a:endParaRPr lang="en-US" sz="1200" dirty="0">
              <a:solidFill>
                <a:schemeClr val="tx1"/>
              </a:solidFill>
              <a:cs typeface="B Homa" panose="00000400000000000000" pitchFamily="2" charset="-78"/>
            </a:endParaRPr>
          </a:p>
        </p:txBody>
      </p:sp>
      <p:sp>
        <p:nvSpPr>
          <p:cNvPr id="37" name="Rectangle 36"/>
          <p:cNvSpPr/>
          <p:nvPr/>
        </p:nvSpPr>
        <p:spPr>
          <a:xfrm>
            <a:off x="8796797" y="3808990"/>
            <a:ext cx="2204147" cy="271967"/>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مقایسه بلوغ فرایندی</a:t>
            </a:r>
            <a:endParaRPr lang="en-US" sz="1200" dirty="0">
              <a:solidFill>
                <a:schemeClr val="tx1"/>
              </a:solidFill>
              <a:cs typeface="B Homa" panose="00000400000000000000" pitchFamily="2" charset="-78"/>
            </a:endParaRPr>
          </a:p>
        </p:txBody>
      </p:sp>
      <p:sp>
        <p:nvSpPr>
          <p:cNvPr id="38" name="Rectangle 37"/>
          <p:cNvSpPr/>
          <p:nvPr/>
        </p:nvSpPr>
        <p:spPr>
          <a:xfrm>
            <a:off x="8796797" y="4091707"/>
            <a:ext cx="2214780" cy="257230"/>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کارت امتیازی متوازن </a:t>
            </a:r>
            <a:r>
              <a:rPr lang="en-US" sz="1200" dirty="0">
                <a:solidFill>
                  <a:schemeClr val="tx1"/>
                </a:solidFill>
                <a:cs typeface="B Homa" panose="00000400000000000000" pitchFamily="2" charset="-78"/>
              </a:rPr>
              <a:t>IT</a:t>
            </a:r>
          </a:p>
        </p:txBody>
      </p:sp>
      <p:sp>
        <p:nvSpPr>
          <p:cNvPr id="39" name="Rectangle 38"/>
          <p:cNvSpPr/>
          <p:nvPr/>
        </p:nvSpPr>
        <p:spPr>
          <a:xfrm>
            <a:off x="8796797" y="4368149"/>
            <a:ext cx="2204147" cy="272526"/>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توسعه سازمانی، کارکردها، نقش ها</a:t>
            </a:r>
            <a:endParaRPr lang="en-US" sz="1200" dirty="0">
              <a:solidFill>
                <a:schemeClr val="tx1"/>
              </a:solidFill>
              <a:cs typeface="B Homa" panose="00000400000000000000" pitchFamily="2" charset="-78"/>
            </a:endParaRPr>
          </a:p>
        </p:txBody>
      </p:sp>
      <p:sp>
        <p:nvSpPr>
          <p:cNvPr id="40" name="Rectangle 39"/>
          <p:cNvSpPr/>
          <p:nvPr/>
        </p:nvSpPr>
        <p:spPr>
          <a:xfrm>
            <a:off x="8796797" y="4648476"/>
            <a:ext cx="2192477" cy="285587"/>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ماتریس واگذاری مسئولیت</a:t>
            </a:r>
            <a:endParaRPr lang="en-US" sz="1200" dirty="0">
              <a:solidFill>
                <a:schemeClr val="tx1"/>
              </a:solidFill>
              <a:cs typeface="B Homa" panose="00000400000000000000" pitchFamily="2" charset="-78"/>
            </a:endParaRPr>
          </a:p>
        </p:txBody>
      </p:sp>
      <p:sp>
        <p:nvSpPr>
          <p:cNvPr id="41" name="Rectangle 40"/>
          <p:cNvSpPr/>
          <p:nvPr/>
        </p:nvSpPr>
        <p:spPr>
          <a:xfrm>
            <a:off x="8791771" y="4927291"/>
            <a:ext cx="2197503" cy="420907"/>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ابزارهای لازم برای پشتیبانی از فعالیت های بهبود مستمر خدمت </a:t>
            </a:r>
            <a:endParaRPr lang="en-US" sz="1200" dirty="0">
              <a:solidFill>
                <a:schemeClr val="tx1"/>
              </a:solidFill>
              <a:cs typeface="B Homa" panose="00000400000000000000" pitchFamily="2" charset="-78"/>
            </a:endParaRPr>
          </a:p>
        </p:txBody>
      </p:sp>
      <p:sp>
        <p:nvSpPr>
          <p:cNvPr id="42" name="Rectangle 41">
            <a:hlinkClick r:id="" action="ppaction://noaction"/>
          </p:cNvPr>
          <p:cNvSpPr/>
          <p:nvPr/>
        </p:nvSpPr>
        <p:spPr>
          <a:xfrm>
            <a:off x="11016314" y="4945696"/>
            <a:ext cx="1109121" cy="951555"/>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ملاحظات فنی</a:t>
            </a:r>
            <a:endParaRPr lang="en-US" sz="1200" dirty="0">
              <a:solidFill>
                <a:schemeClr val="tx1"/>
              </a:solidFill>
              <a:cs typeface="B Homa" panose="00000400000000000000" pitchFamily="2" charset="-78"/>
            </a:endParaRPr>
          </a:p>
        </p:txBody>
      </p:sp>
      <p:sp>
        <p:nvSpPr>
          <p:cNvPr id="43" name="Rectangle 42"/>
          <p:cNvSpPr/>
          <p:nvPr/>
        </p:nvSpPr>
        <p:spPr>
          <a:xfrm>
            <a:off x="8789753" y="5345930"/>
            <a:ext cx="2212914" cy="314817"/>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سیستم پیکربندی</a:t>
            </a:r>
            <a:endParaRPr lang="en-US" sz="1200" dirty="0">
              <a:solidFill>
                <a:schemeClr val="tx1"/>
              </a:solidFill>
              <a:cs typeface="B Homa" panose="00000400000000000000" pitchFamily="2" charset="-78"/>
            </a:endParaRPr>
          </a:p>
        </p:txBody>
      </p:sp>
      <p:sp>
        <p:nvSpPr>
          <p:cNvPr id="44" name="Rectangle 43"/>
          <p:cNvSpPr/>
          <p:nvPr/>
        </p:nvSpPr>
        <p:spPr>
          <a:xfrm>
            <a:off x="8796797" y="5641934"/>
            <a:ext cx="2192477" cy="272261"/>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دیگاه خدمت محور از سازمان </a:t>
            </a:r>
            <a:r>
              <a:rPr lang="en-US" sz="1200" dirty="0">
                <a:solidFill>
                  <a:schemeClr val="tx1"/>
                </a:solidFill>
                <a:cs typeface="B Homa" panose="00000400000000000000" pitchFamily="2" charset="-78"/>
              </a:rPr>
              <a:t>IT</a:t>
            </a:r>
          </a:p>
        </p:txBody>
      </p:sp>
      <p:sp>
        <p:nvSpPr>
          <p:cNvPr id="45" name="Rectangle 44">
            <a:hlinkClick r:id="" action="ppaction://noaction"/>
          </p:cNvPr>
          <p:cNvSpPr/>
          <p:nvPr/>
        </p:nvSpPr>
        <p:spPr>
          <a:xfrm>
            <a:off x="11011577" y="5908066"/>
            <a:ext cx="1125010" cy="631393"/>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a:solidFill>
                  <a:schemeClr val="tx1"/>
                </a:solidFill>
                <a:cs typeface="B Homa" panose="00000400000000000000" pitchFamily="2" charset="-78"/>
              </a:rPr>
              <a:t>پیاده سازی بهبود مستمر خدمت</a:t>
            </a:r>
            <a:endParaRPr lang="en-US" sz="1400" dirty="0">
              <a:solidFill>
                <a:schemeClr val="tx1"/>
              </a:solidFill>
              <a:cs typeface="B Homa" panose="00000400000000000000" pitchFamily="2" charset="-78"/>
            </a:endParaRPr>
          </a:p>
        </p:txBody>
      </p:sp>
      <p:sp>
        <p:nvSpPr>
          <p:cNvPr id="46" name="Rectangle 45"/>
          <p:cNvSpPr/>
          <p:nvPr/>
        </p:nvSpPr>
        <p:spPr>
          <a:xfrm>
            <a:off x="8796797" y="5922832"/>
            <a:ext cx="2204147" cy="316299"/>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fa-IR" sz="1200" dirty="0">
              <a:solidFill>
                <a:schemeClr val="tx1"/>
              </a:solidFill>
              <a:cs typeface="B Homa" panose="00000400000000000000" pitchFamily="2" charset="-78"/>
            </a:endParaRPr>
          </a:p>
          <a:p>
            <a:pPr algn="ctr" rtl="1"/>
            <a:r>
              <a:rPr lang="fa-IR" sz="1200" dirty="0">
                <a:solidFill>
                  <a:schemeClr val="tx1"/>
                </a:solidFill>
                <a:cs typeface="B Homa" panose="00000400000000000000" pitchFamily="2" charset="-78"/>
              </a:rPr>
              <a:t>دیدگاه جامع </a:t>
            </a:r>
            <a:r>
              <a:rPr lang="en-US" sz="1200" dirty="0">
                <a:solidFill>
                  <a:schemeClr val="tx1"/>
                </a:solidFill>
                <a:cs typeface="B Homa" panose="00000400000000000000" pitchFamily="2" charset="-78"/>
              </a:rPr>
              <a:t>CSI</a:t>
            </a:r>
            <a:r>
              <a:rPr lang="fa-IR" sz="1200" dirty="0">
                <a:solidFill>
                  <a:schemeClr val="tx1"/>
                </a:solidFill>
                <a:cs typeface="B Homa" panose="00000400000000000000" pitchFamily="2" charset="-78"/>
              </a:rPr>
              <a:t>، نقش ها و ورودی ها</a:t>
            </a:r>
            <a:endParaRPr lang="en-US" sz="1200" dirty="0">
              <a:solidFill>
                <a:schemeClr val="tx1"/>
              </a:solidFill>
              <a:cs typeface="B Homa" panose="00000400000000000000" pitchFamily="2" charset="-78"/>
            </a:endParaRPr>
          </a:p>
          <a:p>
            <a:pPr algn="ctr" rtl="1"/>
            <a:r>
              <a:rPr lang="fa-IR" sz="1200" dirty="0">
                <a:solidFill>
                  <a:schemeClr val="tx1"/>
                </a:solidFill>
                <a:cs typeface="B Homa" panose="00000400000000000000" pitchFamily="2" charset="-78"/>
              </a:rPr>
              <a:t> </a:t>
            </a:r>
            <a:endParaRPr lang="en-US" sz="1200" dirty="0">
              <a:solidFill>
                <a:schemeClr val="tx1"/>
              </a:solidFill>
              <a:cs typeface="B Homa" panose="00000400000000000000" pitchFamily="2" charset="-78"/>
            </a:endParaRPr>
          </a:p>
        </p:txBody>
      </p:sp>
      <p:sp>
        <p:nvSpPr>
          <p:cNvPr id="47" name="Rectangle 46">
            <a:hlinkClick r:id="" action="ppaction://noaction"/>
          </p:cNvPr>
          <p:cNvSpPr/>
          <p:nvPr/>
        </p:nvSpPr>
        <p:spPr>
          <a:xfrm>
            <a:off x="8796797" y="6539892"/>
            <a:ext cx="3339789" cy="298801"/>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a:solidFill>
                  <a:schemeClr val="tx1"/>
                </a:solidFill>
                <a:cs typeface="B Homa" panose="00000400000000000000" pitchFamily="2" charset="-78"/>
              </a:rPr>
              <a:t>چالش ها ریسک ها و عوامل بحزانی</a:t>
            </a:r>
            <a:endParaRPr lang="en-US" sz="1400" dirty="0">
              <a:solidFill>
                <a:schemeClr val="tx1"/>
              </a:solidFill>
              <a:cs typeface="B Homa" panose="00000400000000000000" pitchFamily="2" charset="-78"/>
            </a:endParaRPr>
          </a:p>
        </p:txBody>
      </p:sp>
      <p:sp>
        <p:nvSpPr>
          <p:cNvPr id="48" name="Rectangle 47"/>
          <p:cNvSpPr/>
          <p:nvPr/>
        </p:nvSpPr>
        <p:spPr>
          <a:xfrm>
            <a:off x="8801101" y="6231856"/>
            <a:ext cx="2210475" cy="307603"/>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fa-IR" sz="1400" dirty="0">
              <a:solidFill>
                <a:schemeClr val="tx1"/>
              </a:solidFill>
              <a:cs typeface="B Homa" panose="00000400000000000000" pitchFamily="2" charset="-78"/>
            </a:endParaRPr>
          </a:p>
          <a:p>
            <a:pPr algn="ctr" rtl="1"/>
            <a:r>
              <a:rPr lang="fa-IR" sz="1400" dirty="0">
                <a:solidFill>
                  <a:schemeClr val="tx1"/>
                </a:solidFill>
                <a:cs typeface="B Homa" panose="00000400000000000000" pitchFamily="2" charset="-78"/>
              </a:rPr>
              <a:t>دلایل شکست پروژه های تحول</a:t>
            </a:r>
            <a:endParaRPr lang="en-US" sz="1400" dirty="0">
              <a:solidFill>
                <a:schemeClr val="tx1"/>
              </a:solidFill>
              <a:cs typeface="B Homa" panose="00000400000000000000" pitchFamily="2" charset="-78"/>
            </a:endParaRPr>
          </a:p>
          <a:p>
            <a:pPr algn="ctr" rtl="1"/>
            <a:r>
              <a:rPr lang="fa-IR" sz="1400" dirty="0">
                <a:solidFill>
                  <a:schemeClr val="tx1"/>
                </a:solidFill>
                <a:cs typeface="B Homa" panose="00000400000000000000" pitchFamily="2" charset="-78"/>
              </a:rPr>
              <a:t> </a:t>
            </a:r>
            <a:endParaRPr lang="en-US" sz="1400" dirty="0">
              <a:solidFill>
                <a:schemeClr val="tx1"/>
              </a:solidFill>
              <a:cs typeface="B Homa" panose="00000400000000000000" pitchFamily="2" charset="-78"/>
            </a:endParaRPr>
          </a:p>
        </p:txBody>
      </p:sp>
    </p:spTree>
    <p:extLst>
      <p:ext uri="{BB962C8B-B14F-4D97-AF65-F5344CB8AC3E}">
        <p14:creationId xmlns:p14="http://schemas.microsoft.com/office/powerpoint/2010/main" val="3531923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circle(in)">
                                      <p:cBhvr>
                                        <p:cTn id="7"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fa-IR" dirty="0"/>
              <a:t>30-11</a:t>
            </a:r>
            <a:endParaRPr lang="en-US" dirty="0"/>
          </a:p>
        </p:txBody>
      </p:sp>
      <p:sp>
        <p:nvSpPr>
          <p:cNvPr id="6" name="Slide Number Placeholder 5"/>
          <p:cNvSpPr>
            <a:spLocks noGrp="1"/>
          </p:cNvSpPr>
          <p:nvPr>
            <p:ph type="sldNum" sz="quarter" idx="12"/>
          </p:nvPr>
        </p:nvSpPr>
        <p:spPr/>
        <p:txBody>
          <a:bodyPr/>
          <a:lstStyle/>
          <a:p>
            <a:fld id="{7FC3EE3A-C468-41A9-BBE5-603562290F29}" type="slidenum">
              <a:rPr lang="en-US" smtClean="0"/>
              <a:pPr/>
              <a:t>11</a:t>
            </a:fld>
            <a:endParaRPr lang="en-US"/>
          </a:p>
        </p:txBody>
      </p:sp>
      <p:pic>
        <p:nvPicPr>
          <p:cNvPr id="21" name="Picture 20"/>
          <p:cNvPicPr>
            <a:picLocks noChangeAspect="1"/>
          </p:cNvPicPr>
          <p:nvPr/>
        </p:nvPicPr>
        <p:blipFill>
          <a:blip r:embed="rId3"/>
          <a:stretch>
            <a:fillRect/>
          </a:stretch>
        </p:blipFill>
        <p:spPr>
          <a:xfrm>
            <a:off x="-284722" y="242779"/>
            <a:ext cx="8791993" cy="5520000"/>
          </a:xfrm>
          <a:prstGeom prst="rect">
            <a:avLst/>
          </a:prstGeom>
        </p:spPr>
      </p:pic>
      <p:sp>
        <p:nvSpPr>
          <p:cNvPr id="20" name="Rectangle 19">
            <a:hlinkClick r:id="" action="ppaction://noaction"/>
          </p:cNvPr>
          <p:cNvSpPr/>
          <p:nvPr/>
        </p:nvSpPr>
        <p:spPr>
          <a:xfrm>
            <a:off x="11014396" y="4352814"/>
            <a:ext cx="1109121" cy="582066"/>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سازماندهی بهبود مستمر خدمت</a:t>
            </a:r>
            <a:endParaRPr lang="en-US" sz="1200" dirty="0">
              <a:solidFill>
                <a:schemeClr val="tx1"/>
              </a:solidFill>
              <a:cs typeface="B Homa" panose="00000400000000000000" pitchFamily="2" charset="-78"/>
            </a:endParaRPr>
          </a:p>
        </p:txBody>
      </p:sp>
      <p:sp>
        <p:nvSpPr>
          <p:cNvPr id="22" name="Rectangle 21">
            <a:hlinkClick r:id="rId4" action="ppaction://hlinksldjump"/>
          </p:cNvPr>
          <p:cNvSpPr/>
          <p:nvPr/>
        </p:nvSpPr>
        <p:spPr>
          <a:xfrm>
            <a:off x="8802339" y="554371"/>
            <a:ext cx="2160000" cy="21662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حاكميت و سيستم‌هاي مديريت</a:t>
            </a:r>
            <a:endParaRPr lang="en-US" sz="1200" dirty="0">
              <a:solidFill>
                <a:schemeClr val="tx1"/>
              </a:solidFill>
              <a:cs typeface="B Homa" panose="00000400000000000000" pitchFamily="2" charset="-78"/>
            </a:endParaRPr>
          </a:p>
        </p:txBody>
      </p:sp>
      <p:sp>
        <p:nvSpPr>
          <p:cNvPr id="23" name="Rectangle 22">
            <a:hlinkClick r:id="rId5" action="ppaction://hlinksldjump"/>
          </p:cNvPr>
          <p:cNvSpPr/>
          <p:nvPr/>
        </p:nvSpPr>
        <p:spPr>
          <a:xfrm>
            <a:off x="8796797" y="320768"/>
            <a:ext cx="2160000" cy="21662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خدمت و مدیریت خدمت</a:t>
            </a:r>
            <a:endParaRPr lang="en-US" sz="1200" dirty="0">
              <a:solidFill>
                <a:schemeClr val="tx1"/>
              </a:solidFill>
              <a:cs typeface="B Homa" panose="00000400000000000000" pitchFamily="2" charset="-78"/>
            </a:endParaRPr>
          </a:p>
        </p:txBody>
      </p:sp>
      <p:sp>
        <p:nvSpPr>
          <p:cNvPr id="24" name="Rectangle 23">
            <a:hlinkClick r:id="rId6" action="ppaction://hlinksldjump"/>
          </p:cNvPr>
          <p:cNvSpPr/>
          <p:nvPr/>
        </p:nvSpPr>
        <p:spPr>
          <a:xfrm>
            <a:off x="8796797" y="792612"/>
            <a:ext cx="2160000" cy="21662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چرخه عمر خدمت</a:t>
            </a:r>
            <a:endParaRPr lang="en-US" sz="1200" dirty="0">
              <a:solidFill>
                <a:schemeClr val="tx1"/>
              </a:solidFill>
              <a:cs typeface="B Homa" panose="00000400000000000000" pitchFamily="2" charset="-78"/>
            </a:endParaRPr>
          </a:p>
        </p:txBody>
      </p:sp>
      <p:sp>
        <p:nvSpPr>
          <p:cNvPr id="25" name="Rectangle 24">
            <a:hlinkClick r:id="rId7" action="ppaction://hlinksldjump"/>
          </p:cNvPr>
          <p:cNvSpPr/>
          <p:nvPr/>
        </p:nvSpPr>
        <p:spPr>
          <a:xfrm>
            <a:off x="8789752" y="1034660"/>
            <a:ext cx="2178129" cy="205501"/>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رویکرد بهبود مستمر خدمت</a:t>
            </a:r>
            <a:endParaRPr lang="en-US" sz="1200" dirty="0">
              <a:solidFill>
                <a:schemeClr val="tx1"/>
              </a:solidFill>
              <a:cs typeface="B Homa" panose="00000400000000000000" pitchFamily="2" charset="-78"/>
            </a:endParaRPr>
          </a:p>
        </p:txBody>
      </p:sp>
      <p:sp>
        <p:nvSpPr>
          <p:cNvPr id="26" name="Rectangle 25"/>
          <p:cNvSpPr/>
          <p:nvPr/>
        </p:nvSpPr>
        <p:spPr>
          <a:xfrm>
            <a:off x="8789752" y="1263268"/>
            <a:ext cx="2178129" cy="219976"/>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بهبود مستمر خدمت و ..</a:t>
            </a:r>
            <a:endParaRPr lang="en-US" sz="1200" dirty="0">
              <a:solidFill>
                <a:schemeClr val="tx1"/>
              </a:solidFill>
              <a:cs typeface="B Homa" panose="00000400000000000000" pitchFamily="2" charset="-78"/>
            </a:endParaRPr>
          </a:p>
        </p:txBody>
      </p:sp>
      <p:sp>
        <p:nvSpPr>
          <p:cNvPr id="27" name="Rectangle 26">
            <a:hlinkClick r:id="rId8" action="ppaction://hlinksldjump"/>
          </p:cNvPr>
          <p:cNvSpPr/>
          <p:nvPr/>
        </p:nvSpPr>
        <p:spPr>
          <a:xfrm>
            <a:off x="10992663" y="320769"/>
            <a:ext cx="1114760" cy="67419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مديريت خدمت به عنوان الگوی برتر</a:t>
            </a:r>
            <a:endParaRPr lang="en-US" sz="1200" dirty="0">
              <a:solidFill>
                <a:schemeClr val="tx1"/>
              </a:solidFill>
              <a:cs typeface="B Homa" panose="00000400000000000000" pitchFamily="2" charset="-78"/>
            </a:endParaRPr>
          </a:p>
        </p:txBody>
      </p:sp>
      <p:sp>
        <p:nvSpPr>
          <p:cNvPr id="28" name="Rectangle 27">
            <a:hlinkClick r:id="rId9" action="ppaction://hlinksldjump"/>
          </p:cNvPr>
          <p:cNvSpPr/>
          <p:nvPr/>
        </p:nvSpPr>
        <p:spPr>
          <a:xfrm>
            <a:off x="10992989" y="1021009"/>
            <a:ext cx="1114760" cy="995977"/>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اصول بهبود مستمر خدمت</a:t>
            </a:r>
            <a:endParaRPr lang="en-US" sz="1200" dirty="0">
              <a:solidFill>
                <a:schemeClr val="tx1"/>
              </a:solidFill>
              <a:cs typeface="B Homa" panose="00000400000000000000" pitchFamily="2" charset="-78"/>
            </a:endParaRPr>
          </a:p>
        </p:txBody>
      </p:sp>
      <p:sp>
        <p:nvSpPr>
          <p:cNvPr id="29" name="Rectangle 28">
            <a:hlinkClick r:id="rId8" action="ppaction://hlinksldjump"/>
          </p:cNvPr>
          <p:cNvSpPr/>
          <p:nvPr/>
        </p:nvSpPr>
        <p:spPr>
          <a:xfrm>
            <a:off x="10992663" y="42048"/>
            <a:ext cx="1114760" cy="255466"/>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مقدمه</a:t>
            </a:r>
            <a:endParaRPr lang="en-US" sz="1200" dirty="0">
              <a:solidFill>
                <a:schemeClr val="tx1"/>
              </a:solidFill>
              <a:cs typeface="B Homa" panose="00000400000000000000" pitchFamily="2" charset="-78"/>
            </a:endParaRPr>
          </a:p>
        </p:txBody>
      </p:sp>
      <p:sp>
        <p:nvSpPr>
          <p:cNvPr id="30" name="Rectangle 29">
            <a:hlinkClick r:id="rId8" action="ppaction://hlinksldjump"/>
          </p:cNvPr>
          <p:cNvSpPr/>
          <p:nvPr/>
        </p:nvSpPr>
        <p:spPr>
          <a:xfrm>
            <a:off x="8796797" y="40226"/>
            <a:ext cx="2160000" cy="255467"/>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نگاه کلی</a:t>
            </a:r>
            <a:endParaRPr lang="en-US" sz="1200" dirty="0">
              <a:solidFill>
                <a:schemeClr val="tx1"/>
              </a:solidFill>
              <a:cs typeface="B Homa" panose="00000400000000000000" pitchFamily="2" charset="-78"/>
            </a:endParaRPr>
          </a:p>
        </p:txBody>
      </p:sp>
      <p:sp>
        <p:nvSpPr>
          <p:cNvPr id="31" name="Rectangle 30"/>
          <p:cNvSpPr/>
          <p:nvPr/>
        </p:nvSpPr>
        <p:spPr>
          <a:xfrm>
            <a:off x="8789752" y="2035975"/>
            <a:ext cx="2185564" cy="209016"/>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فرایند هفت مرحله ای</a:t>
            </a:r>
            <a:endParaRPr lang="en-US" sz="1200" dirty="0">
              <a:solidFill>
                <a:schemeClr val="tx1"/>
              </a:solidFill>
              <a:cs typeface="B Homa" panose="00000400000000000000" pitchFamily="2" charset="-78"/>
            </a:endParaRPr>
          </a:p>
        </p:txBody>
      </p:sp>
      <p:sp>
        <p:nvSpPr>
          <p:cNvPr id="32" name="Rectangle 31">
            <a:hlinkClick r:id="rId9" action="ppaction://hlinksldjump"/>
          </p:cNvPr>
          <p:cNvSpPr/>
          <p:nvPr/>
        </p:nvSpPr>
        <p:spPr>
          <a:xfrm>
            <a:off x="11011577" y="2024065"/>
            <a:ext cx="1114760" cy="945408"/>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فرایند بهبود مستمر خدمت</a:t>
            </a:r>
            <a:endParaRPr lang="en-US" sz="1200" dirty="0">
              <a:solidFill>
                <a:schemeClr val="tx1"/>
              </a:solidFill>
              <a:cs typeface="B Homa" panose="00000400000000000000" pitchFamily="2" charset="-78"/>
            </a:endParaRPr>
          </a:p>
        </p:txBody>
      </p:sp>
      <p:sp>
        <p:nvSpPr>
          <p:cNvPr id="33" name="Rectangle 32"/>
          <p:cNvSpPr/>
          <p:nvPr/>
        </p:nvSpPr>
        <p:spPr>
          <a:xfrm>
            <a:off x="8789752" y="2260566"/>
            <a:ext cx="2185564" cy="224759"/>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رویه جمع آوری و پایش داده</a:t>
            </a:r>
            <a:endParaRPr lang="en-US" sz="1200" dirty="0">
              <a:solidFill>
                <a:schemeClr val="tx1"/>
              </a:solidFill>
              <a:cs typeface="B Homa" panose="00000400000000000000" pitchFamily="2" charset="-78"/>
            </a:endParaRPr>
          </a:p>
        </p:txBody>
      </p:sp>
      <p:sp>
        <p:nvSpPr>
          <p:cNvPr id="37" name="Rectangle 36"/>
          <p:cNvSpPr/>
          <p:nvPr/>
        </p:nvSpPr>
        <p:spPr>
          <a:xfrm>
            <a:off x="8789752" y="2512650"/>
            <a:ext cx="2201730" cy="260116"/>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محرک ها، ورودی، خروجی و رابط‌ ها</a:t>
            </a:r>
            <a:endParaRPr lang="en-US" sz="1200" dirty="0">
              <a:solidFill>
                <a:schemeClr val="tx1"/>
              </a:solidFill>
              <a:cs typeface="B Homa" panose="00000400000000000000" pitchFamily="2" charset="-78"/>
            </a:endParaRPr>
          </a:p>
        </p:txBody>
      </p:sp>
      <p:sp>
        <p:nvSpPr>
          <p:cNvPr id="38" name="Rectangle 37"/>
          <p:cNvSpPr/>
          <p:nvPr/>
        </p:nvSpPr>
        <p:spPr>
          <a:xfrm>
            <a:off x="8789752" y="1513831"/>
            <a:ext cx="2190683" cy="491557"/>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ورودی های مستمر به تفکیک گام های چرخه عمر خدمت</a:t>
            </a:r>
            <a:endParaRPr lang="en-US" sz="1200" dirty="0">
              <a:solidFill>
                <a:schemeClr val="tx1"/>
              </a:solidFill>
              <a:cs typeface="B Homa" panose="00000400000000000000" pitchFamily="2" charset="-78"/>
            </a:endParaRPr>
          </a:p>
        </p:txBody>
      </p:sp>
      <p:sp>
        <p:nvSpPr>
          <p:cNvPr id="39" name="Rectangle 38"/>
          <p:cNvSpPr/>
          <p:nvPr/>
        </p:nvSpPr>
        <p:spPr>
          <a:xfrm>
            <a:off x="8807881" y="2774587"/>
            <a:ext cx="2185566" cy="215394"/>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نقش سایر فرایندها</a:t>
            </a:r>
            <a:endParaRPr lang="en-US" sz="1200" dirty="0">
              <a:solidFill>
                <a:schemeClr val="tx1"/>
              </a:solidFill>
              <a:cs typeface="B Homa" panose="00000400000000000000" pitchFamily="2" charset="-78"/>
            </a:endParaRPr>
          </a:p>
        </p:txBody>
      </p:sp>
      <p:sp>
        <p:nvSpPr>
          <p:cNvPr id="40" name="Rectangle 39">
            <a:hlinkClick r:id="rId9" action="ppaction://hlinksldjump"/>
          </p:cNvPr>
          <p:cNvSpPr/>
          <p:nvPr/>
        </p:nvSpPr>
        <p:spPr>
          <a:xfrm>
            <a:off x="11011577" y="2983570"/>
            <a:ext cx="1114760" cy="1355756"/>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روش ها و تکنیک های بهبود مستمر خدمت</a:t>
            </a:r>
            <a:endParaRPr lang="en-US" sz="1200" dirty="0">
              <a:solidFill>
                <a:schemeClr val="tx1"/>
              </a:solidFill>
              <a:cs typeface="B Homa" panose="00000400000000000000" pitchFamily="2" charset="-78"/>
            </a:endParaRPr>
          </a:p>
        </p:txBody>
      </p:sp>
      <p:sp>
        <p:nvSpPr>
          <p:cNvPr id="41" name="Rectangle 40"/>
          <p:cNvSpPr/>
          <p:nvPr/>
        </p:nvSpPr>
        <p:spPr>
          <a:xfrm>
            <a:off x="8807881" y="3006827"/>
            <a:ext cx="2203696" cy="223918"/>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مروری بر روش ها و تکنیک ها</a:t>
            </a:r>
            <a:endParaRPr lang="en-US" sz="1200" dirty="0">
              <a:solidFill>
                <a:schemeClr val="tx1"/>
              </a:solidFill>
              <a:cs typeface="B Homa" panose="00000400000000000000" pitchFamily="2" charset="-78"/>
            </a:endParaRPr>
          </a:p>
        </p:txBody>
      </p:sp>
      <p:sp>
        <p:nvSpPr>
          <p:cNvPr id="42" name="Rectangle 41"/>
          <p:cNvSpPr/>
          <p:nvPr/>
        </p:nvSpPr>
        <p:spPr>
          <a:xfrm>
            <a:off x="8807881" y="3252712"/>
            <a:ext cx="2203696" cy="238745"/>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چگونگی و زمان ممیزی</a:t>
            </a:r>
            <a:endParaRPr lang="en-US" sz="1200" dirty="0">
              <a:solidFill>
                <a:schemeClr val="tx1"/>
              </a:solidFill>
              <a:cs typeface="B Homa" panose="00000400000000000000" pitchFamily="2" charset="-78"/>
            </a:endParaRPr>
          </a:p>
        </p:txBody>
      </p:sp>
      <p:sp>
        <p:nvSpPr>
          <p:cNvPr id="43" name="Rectangle 42"/>
          <p:cNvSpPr/>
          <p:nvPr/>
        </p:nvSpPr>
        <p:spPr>
          <a:xfrm>
            <a:off x="8807881" y="3507033"/>
            <a:ext cx="2193063" cy="283152"/>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ارزش فرایند در مقایسه با بلوغ فرایند</a:t>
            </a:r>
            <a:endParaRPr lang="en-US" sz="1200" dirty="0">
              <a:solidFill>
                <a:schemeClr val="tx1"/>
              </a:solidFill>
              <a:cs typeface="B Homa" panose="00000400000000000000" pitchFamily="2" charset="-78"/>
            </a:endParaRPr>
          </a:p>
        </p:txBody>
      </p:sp>
      <p:sp>
        <p:nvSpPr>
          <p:cNvPr id="44" name="Rectangle 43"/>
          <p:cNvSpPr/>
          <p:nvPr/>
        </p:nvSpPr>
        <p:spPr>
          <a:xfrm>
            <a:off x="8796797" y="3808990"/>
            <a:ext cx="2204147" cy="271967"/>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مقایسه بلوغ فرایندی</a:t>
            </a:r>
            <a:endParaRPr lang="en-US" sz="1200" dirty="0">
              <a:solidFill>
                <a:schemeClr val="tx1"/>
              </a:solidFill>
              <a:cs typeface="B Homa" panose="00000400000000000000" pitchFamily="2" charset="-78"/>
            </a:endParaRPr>
          </a:p>
        </p:txBody>
      </p:sp>
      <p:sp>
        <p:nvSpPr>
          <p:cNvPr id="45" name="Rectangle 44"/>
          <p:cNvSpPr/>
          <p:nvPr/>
        </p:nvSpPr>
        <p:spPr>
          <a:xfrm>
            <a:off x="8796797" y="4091707"/>
            <a:ext cx="2214780" cy="257230"/>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کارت امتیازی متوازن </a:t>
            </a:r>
            <a:r>
              <a:rPr lang="en-US" sz="1200" dirty="0">
                <a:solidFill>
                  <a:schemeClr val="tx1"/>
                </a:solidFill>
                <a:cs typeface="B Homa" panose="00000400000000000000" pitchFamily="2" charset="-78"/>
              </a:rPr>
              <a:t>IT</a:t>
            </a:r>
          </a:p>
        </p:txBody>
      </p:sp>
      <p:sp>
        <p:nvSpPr>
          <p:cNvPr id="46" name="Rectangle 45"/>
          <p:cNvSpPr/>
          <p:nvPr/>
        </p:nvSpPr>
        <p:spPr>
          <a:xfrm>
            <a:off x="8796797" y="4368149"/>
            <a:ext cx="2204147" cy="272526"/>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توسعه سازمانی، کارکردها، نقش ها</a:t>
            </a:r>
            <a:endParaRPr lang="en-US" sz="1200" dirty="0">
              <a:solidFill>
                <a:schemeClr val="tx1"/>
              </a:solidFill>
              <a:cs typeface="B Homa" panose="00000400000000000000" pitchFamily="2" charset="-78"/>
            </a:endParaRPr>
          </a:p>
        </p:txBody>
      </p:sp>
      <p:sp>
        <p:nvSpPr>
          <p:cNvPr id="47" name="Rectangle 46"/>
          <p:cNvSpPr/>
          <p:nvPr/>
        </p:nvSpPr>
        <p:spPr>
          <a:xfrm>
            <a:off x="8796797" y="4648476"/>
            <a:ext cx="2192477" cy="285587"/>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ماتریس واگذاری مسئولیت</a:t>
            </a:r>
            <a:endParaRPr lang="en-US" sz="1200" dirty="0">
              <a:solidFill>
                <a:schemeClr val="tx1"/>
              </a:solidFill>
              <a:cs typeface="B Homa" panose="00000400000000000000" pitchFamily="2" charset="-78"/>
            </a:endParaRPr>
          </a:p>
        </p:txBody>
      </p:sp>
      <p:sp>
        <p:nvSpPr>
          <p:cNvPr id="48" name="Rectangle 47"/>
          <p:cNvSpPr/>
          <p:nvPr/>
        </p:nvSpPr>
        <p:spPr>
          <a:xfrm>
            <a:off x="8791771" y="4927291"/>
            <a:ext cx="2197503" cy="420907"/>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ابزارهای لازم برای پشتیبانی از فعالیت های بهبود مستمر خدمت </a:t>
            </a:r>
            <a:endParaRPr lang="en-US" sz="1200" dirty="0">
              <a:solidFill>
                <a:schemeClr val="tx1"/>
              </a:solidFill>
              <a:cs typeface="B Homa" panose="00000400000000000000" pitchFamily="2" charset="-78"/>
            </a:endParaRPr>
          </a:p>
        </p:txBody>
      </p:sp>
      <p:sp>
        <p:nvSpPr>
          <p:cNvPr id="49" name="Rectangle 48">
            <a:hlinkClick r:id="" action="ppaction://noaction"/>
          </p:cNvPr>
          <p:cNvSpPr/>
          <p:nvPr/>
        </p:nvSpPr>
        <p:spPr>
          <a:xfrm>
            <a:off x="11016314" y="4945696"/>
            <a:ext cx="1109121" cy="951555"/>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ملاحظات فنی</a:t>
            </a:r>
            <a:endParaRPr lang="en-US" sz="1200" dirty="0">
              <a:solidFill>
                <a:schemeClr val="tx1"/>
              </a:solidFill>
              <a:cs typeface="B Homa" panose="00000400000000000000" pitchFamily="2" charset="-78"/>
            </a:endParaRPr>
          </a:p>
        </p:txBody>
      </p:sp>
      <p:sp>
        <p:nvSpPr>
          <p:cNvPr id="50" name="Rectangle 49"/>
          <p:cNvSpPr/>
          <p:nvPr/>
        </p:nvSpPr>
        <p:spPr>
          <a:xfrm>
            <a:off x="8789753" y="5345930"/>
            <a:ext cx="2212914" cy="314817"/>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سیستم پیکربندی</a:t>
            </a:r>
            <a:endParaRPr lang="en-US" sz="1200" dirty="0">
              <a:solidFill>
                <a:schemeClr val="tx1"/>
              </a:solidFill>
              <a:cs typeface="B Homa" panose="00000400000000000000" pitchFamily="2" charset="-78"/>
            </a:endParaRPr>
          </a:p>
        </p:txBody>
      </p:sp>
      <p:sp>
        <p:nvSpPr>
          <p:cNvPr id="51" name="Rectangle 50"/>
          <p:cNvSpPr/>
          <p:nvPr/>
        </p:nvSpPr>
        <p:spPr>
          <a:xfrm>
            <a:off x="8796797" y="5641934"/>
            <a:ext cx="2192477" cy="272261"/>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دیگاه خدمت محور از سازمان </a:t>
            </a:r>
            <a:r>
              <a:rPr lang="en-US" sz="1200" dirty="0">
                <a:solidFill>
                  <a:schemeClr val="tx1"/>
                </a:solidFill>
                <a:cs typeface="B Homa" panose="00000400000000000000" pitchFamily="2" charset="-78"/>
              </a:rPr>
              <a:t>IT</a:t>
            </a:r>
          </a:p>
        </p:txBody>
      </p:sp>
      <p:sp>
        <p:nvSpPr>
          <p:cNvPr id="52" name="Rectangle 51">
            <a:hlinkClick r:id="" action="ppaction://noaction"/>
          </p:cNvPr>
          <p:cNvSpPr/>
          <p:nvPr/>
        </p:nvSpPr>
        <p:spPr>
          <a:xfrm>
            <a:off x="11011577" y="5908066"/>
            <a:ext cx="1125010" cy="631393"/>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a:solidFill>
                  <a:schemeClr val="tx1"/>
                </a:solidFill>
                <a:cs typeface="B Homa" panose="00000400000000000000" pitchFamily="2" charset="-78"/>
              </a:rPr>
              <a:t>پیاده سازی بهبود مستمر خدمت</a:t>
            </a:r>
            <a:endParaRPr lang="en-US" sz="1400" dirty="0">
              <a:solidFill>
                <a:schemeClr val="tx1"/>
              </a:solidFill>
              <a:cs typeface="B Homa" panose="00000400000000000000" pitchFamily="2" charset="-78"/>
            </a:endParaRPr>
          </a:p>
        </p:txBody>
      </p:sp>
      <p:sp>
        <p:nvSpPr>
          <p:cNvPr id="53" name="Rectangle 52"/>
          <p:cNvSpPr/>
          <p:nvPr/>
        </p:nvSpPr>
        <p:spPr>
          <a:xfrm>
            <a:off x="8796797" y="5922832"/>
            <a:ext cx="2204147" cy="316299"/>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fa-IR" sz="1200" dirty="0">
              <a:solidFill>
                <a:schemeClr val="tx1"/>
              </a:solidFill>
              <a:cs typeface="B Homa" panose="00000400000000000000" pitchFamily="2" charset="-78"/>
            </a:endParaRPr>
          </a:p>
          <a:p>
            <a:pPr algn="ctr" rtl="1"/>
            <a:r>
              <a:rPr lang="fa-IR" sz="1200" dirty="0">
                <a:solidFill>
                  <a:schemeClr val="tx1"/>
                </a:solidFill>
                <a:cs typeface="B Homa" panose="00000400000000000000" pitchFamily="2" charset="-78"/>
              </a:rPr>
              <a:t>دیدگاه جامع </a:t>
            </a:r>
            <a:r>
              <a:rPr lang="en-US" sz="1200" dirty="0">
                <a:solidFill>
                  <a:schemeClr val="tx1"/>
                </a:solidFill>
                <a:cs typeface="B Homa" panose="00000400000000000000" pitchFamily="2" charset="-78"/>
              </a:rPr>
              <a:t>CSI</a:t>
            </a:r>
            <a:r>
              <a:rPr lang="fa-IR" sz="1200" dirty="0">
                <a:solidFill>
                  <a:schemeClr val="tx1"/>
                </a:solidFill>
                <a:cs typeface="B Homa" panose="00000400000000000000" pitchFamily="2" charset="-78"/>
              </a:rPr>
              <a:t>، نقش ها و ورودی ها</a:t>
            </a:r>
            <a:endParaRPr lang="en-US" sz="1200" dirty="0">
              <a:solidFill>
                <a:schemeClr val="tx1"/>
              </a:solidFill>
              <a:cs typeface="B Homa" panose="00000400000000000000" pitchFamily="2" charset="-78"/>
            </a:endParaRPr>
          </a:p>
          <a:p>
            <a:pPr algn="ctr" rtl="1"/>
            <a:r>
              <a:rPr lang="fa-IR" sz="1200" dirty="0">
                <a:solidFill>
                  <a:schemeClr val="tx1"/>
                </a:solidFill>
                <a:cs typeface="B Homa" panose="00000400000000000000" pitchFamily="2" charset="-78"/>
              </a:rPr>
              <a:t> </a:t>
            </a:r>
            <a:endParaRPr lang="en-US" sz="1200" dirty="0">
              <a:solidFill>
                <a:schemeClr val="tx1"/>
              </a:solidFill>
              <a:cs typeface="B Homa" panose="00000400000000000000" pitchFamily="2" charset="-78"/>
            </a:endParaRPr>
          </a:p>
        </p:txBody>
      </p:sp>
      <p:sp>
        <p:nvSpPr>
          <p:cNvPr id="54" name="Rectangle 53">
            <a:hlinkClick r:id="" action="ppaction://noaction"/>
          </p:cNvPr>
          <p:cNvSpPr/>
          <p:nvPr/>
        </p:nvSpPr>
        <p:spPr>
          <a:xfrm>
            <a:off x="8796797" y="6539892"/>
            <a:ext cx="3339789" cy="298801"/>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a:solidFill>
                  <a:schemeClr val="tx1"/>
                </a:solidFill>
                <a:cs typeface="B Homa" panose="00000400000000000000" pitchFamily="2" charset="-78"/>
              </a:rPr>
              <a:t>چالش ها ریسک ها و عوامل بحزانی</a:t>
            </a:r>
            <a:endParaRPr lang="en-US" sz="1400" dirty="0">
              <a:solidFill>
                <a:schemeClr val="tx1"/>
              </a:solidFill>
              <a:cs typeface="B Homa" panose="00000400000000000000" pitchFamily="2" charset="-78"/>
            </a:endParaRPr>
          </a:p>
        </p:txBody>
      </p:sp>
      <p:sp>
        <p:nvSpPr>
          <p:cNvPr id="55" name="Rectangle 54"/>
          <p:cNvSpPr/>
          <p:nvPr/>
        </p:nvSpPr>
        <p:spPr>
          <a:xfrm>
            <a:off x="8801101" y="6231856"/>
            <a:ext cx="2210475" cy="307603"/>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fa-IR" sz="1400" dirty="0">
              <a:solidFill>
                <a:schemeClr val="tx1"/>
              </a:solidFill>
              <a:cs typeface="B Homa" panose="00000400000000000000" pitchFamily="2" charset="-78"/>
            </a:endParaRPr>
          </a:p>
          <a:p>
            <a:pPr algn="ctr" rtl="1"/>
            <a:r>
              <a:rPr lang="fa-IR" sz="1400" dirty="0">
                <a:solidFill>
                  <a:schemeClr val="tx1"/>
                </a:solidFill>
                <a:cs typeface="B Homa" panose="00000400000000000000" pitchFamily="2" charset="-78"/>
              </a:rPr>
              <a:t>دلایل شکست پروژه های تحول</a:t>
            </a:r>
            <a:endParaRPr lang="en-US" sz="1400" dirty="0">
              <a:solidFill>
                <a:schemeClr val="tx1"/>
              </a:solidFill>
              <a:cs typeface="B Homa" panose="00000400000000000000" pitchFamily="2" charset="-78"/>
            </a:endParaRPr>
          </a:p>
          <a:p>
            <a:pPr algn="ctr" rtl="1"/>
            <a:r>
              <a:rPr lang="fa-IR" sz="1400" dirty="0">
                <a:solidFill>
                  <a:schemeClr val="tx1"/>
                </a:solidFill>
                <a:cs typeface="B Homa" panose="00000400000000000000" pitchFamily="2" charset="-78"/>
              </a:rPr>
              <a:t> </a:t>
            </a:r>
            <a:endParaRPr lang="en-US" sz="1400" dirty="0">
              <a:solidFill>
                <a:schemeClr val="tx1"/>
              </a:solidFill>
              <a:cs typeface="B Homa" panose="00000400000000000000" pitchFamily="2" charset="-78"/>
            </a:endParaRPr>
          </a:p>
        </p:txBody>
      </p:sp>
    </p:spTree>
    <p:extLst>
      <p:ext uri="{BB962C8B-B14F-4D97-AF65-F5344CB8AC3E}">
        <p14:creationId xmlns:p14="http://schemas.microsoft.com/office/powerpoint/2010/main" val="2903312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fa-IR" sz="1400" dirty="0"/>
              <a:t>30-12</a:t>
            </a:r>
            <a:endParaRPr lang="en-US" sz="1400" dirty="0"/>
          </a:p>
        </p:txBody>
      </p:sp>
      <p:grpSp>
        <p:nvGrpSpPr>
          <p:cNvPr id="37" name="Group 36"/>
          <p:cNvGrpSpPr/>
          <p:nvPr/>
        </p:nvGrpSpPr>
        <p:grpSpPr>
          <a:xfrm>
            <a:off x="2849416" y="120784"/>
            <a:ext cx="2958531" cy="6235566"/>
            <a:chOff x="2387192" y="412596"/>
            <a:chExt cx="2958531" cy="6235566"/>
          </a:xfrm>
        </p:grpSpPr>
        <p:sp>
          <p:nvSpPr>
            <p:cNvPr id="19" name="Rounded Rectangle 18"/>
            <p:cNvSpPr/>
            <p:nvPr/>
          </p:nvSpPr>
          <p:spPr>
            <a:xfrm>
              <a:off x="2398080" y="412596"/>
              <a:ext cx="2947643" cy="402352"/>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fa-IR" sz="1500" dirty="0">
                  <a:solidFill>
                    <a:schemeClr val="tx1"/>
                  </a:solidFill>
                  <a:cs typeface="B Homa" panose="00000400000000000000" pitchFamily="2" charset="-78"/>
                </a:rPr>
                <a:t>تعریف نیازمندی های جمع آوری داده و پایش</a:t>
              </a:r>
              <a:endParaRPr lang="en-US" sz="1500" dirty="0">
                <a:solidFill>
                  <a:schemeClr val="tx1"/>
                </a:solidFill>
                <a:cs typeface="B Homa" panose="00000400000000000000" pitchFamily="2" charset="-78"/>
              </a:endParaRPr>
            </a:p>
          </p:txBody>
        </p:sp>
        <p:sp>
          <p:nvSpPr>
            <p:cNvPr id="20" name="Rounded Rectangle 19"/>
            <p:cNvSpPr/>
            <p:nvPr/>
          </p:nvSpPr>
          <p:spPr>
            <a:xfrm>
              <a:off x="2398080" y="2608644"/>
              <a:ext cx="2947643" cy="402352"/>
            </a:xfrm>
            <a:prstGeom prst="round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500" dirty="0">
                  <a:solidFill>
                    <a:schemeClr val="tx1"/>
                  </a:solidFill>
                  <a:cs typeface="B Homa" panose="00000400000000000000" pitchFamily="2" charset="-78"/>
                </a:rPr>
                <a:t>توسعه رویه های جمع آوری</a:t>
              </a:r>
              <a:endParaRPr lang="en-US" sz="1500" dirty="0">
                <a:solidFill>
                  <a:schemeClr val="tx1"/>
                </a:solidFill>
                <a:cs typeface="B Homa" panose="00000400000000000000" pitchFamily="2" charset="-78"/>
              </a:endParaRPr>
            </a:p>
          </p:txBody>
        </p:sp>
        <p:sp>
          <p:nvSpPr>
            <p:cNvPr id="21" name="Rounded Rectangle 20"/>
            <p:cNvSpPr/>
            <p:nvPr/>
          </p:nvSpPr>
          <p:spPr>
            <a:xfrm>
              <a:off x="2387194" y="1833083"/>
              <a:ext cx="2947643" cy="402352"/>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a-IR" sz="1500" dirty="0">
                  <a:solidFill>
                    <a:schemeClr val="tx1"/>
                  </a:solidFill>
                  <a:cs typeface="B Homa" panose="00000400000000000000" pitchFamily="2" charset="-78"/>
                </a:rPr>
                <a:t>تعریف نیازمندی های ابزار</a:t>
              </a:r>
              <a:endParaRPr lang="en-US" sz="1500" dirty="0">
                <a:solidFill>
                  <a:schemeClr val="tx1"/>
                </a:solidFill>
                <a:cs typeface="B Homa" panose="00000400000000000000" pitchFamily="2" charset="-78"/>
              </a:endParaRPr>
            </a:p>
          </p:txBody>
        </p:sp>
        <p:sp>
          <p:nvSpPr>
            <p:cNvPr id="22" name="Rounded Rectangle 21"/>
            <p:cNvSpPr/>
            <p:nvPr/>
          </p:nvSpPr>
          <p:spPr>
            <a:xfrm>
              <a:off x="2387194" y="1158010"/>
              <a:ext cx="2947643" cy="402352"/>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a-IR" sz="1500" dirty="0">
                  <a:solidFill>
                    <a:schemeClr val="tx1"/>
                  </a:solidFill>
                  <a:cs typeface="B Homa" panose="00000400000000000000" pitchFamily="2" charset="-78"/>
                </a:rPr>
                <a:t>تعریف تناوب زمانی</a:t>
              </a:r>
              <a:endParaRPr lang="en-US" sz="1500" dirty="0">
                <a:solidFill>
                  <a:schemeClr val="tx1"/>
                </a:solidFill>
                <a:cs typeface="B Homa" panose="00000400000000000000" pitchFamily="2" charset="-78"/>
              </a:endParaRPr>
            </a:p>
          </p:txBody>
        </p:sp>
        <p:sp>
          <p:nvSpPr>
            <p:cNvPr id="23" name="Rounded Rectangle 22"/>
            <p:cNvSpPr/>
            <p:nvPr/>
          </p:nvSpPr>
          <p:spPr>
            <a:xfrm>
              <a:off x="2398080" y="4153002"/>
              <a:ext cx="2947643" cy="402352"/>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500" dirty="0">
                  <a:solidFill>
                    <a:schemeClr val="tx1"/>
                  </a:solidFill>
                  <a:cs typeface="B Homa" panose="00000400000000000000" pitchFamily="2" charset="-78"/>
                </a:rPr>
                <a:t>بروزرسانی برنامه های دسترس پذیری و ظرفیت</a:t>
              </a:r>
              <a:endParaRPr lang="en-US" sz="1500" dirty="0">
                <a:solidFill>
                  <a:schemeClr val="tx1"/>
                </a:solidFill>
                <a:cs typeface="B Homa" panose="00000400000000000000" pitchFamily="2" charset="-78"/>
              </a:endParaRPr>
            </a:p>
          </p:txBody>
        </p:sp>
        <p:sp>
          <p:nvSpPr>
            <p:cNvPr id="24" name="Rounded Rectangle 23"/>
            <p:cNvSpPr/>
            <p:nvPr/>
          </p:nvSpPr>
          <p:spPr>
            <a:xfrm>
              <a:off x="2387194" y="3376931"/>
              <a:ext cx="2947643" cy="402352"/>
            </a:xfrm>
            <a:prstGeom prst="roundRect">
              <a:avLst/>
            </a:prstGeom>
            <a:solidFill>
              <a:srgbClr val="58C74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500" dirty="0">
                  <a:solidFill>
                    <a:schemeClr val="tx1"/>
                  </a:solidFill>
                  <a:cs typeface="B Homa" panose="00000400000000000000" pitchFamily="2" charset="-78"/>
                </a:rPr>
                <a:t>ابلاغ برنامه های جمع آوری</a:t>
              </a:r>
              <a:endParaRPr lang="en-US" sz="1500" dirty="0">
                <a:solidFill>
                  <a:schemeClr val="tx1"/>
                </a:solidFill>
                <a:cs typeface="B Homa" panose="00000400000000000000" pitchFamily="2" charset="-78"/>
              </a:endParaRPr>
            </a:p>
          </p:txBody>
        </p:sp>
        <p:sp>
          <p:nvSpPr>
            <p:cNvPr id="25" name="Rounded Rectangle 24"/>
            <p:cNvSpPr/>
            <p:nvPr/>
          </p:nvSpPr>
          <p:spPr>
            <a:xfrm>
              <a:off x="2398080" y="4905177"/>
              <a:ext cx="2947643" cy="402352"/>
            </a:xfrm>
            <a:prstGeom prst="round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500" dirty="0">
                  <a:solidFill>
                    <a:schemeClr val="tx1"/>
                  </a:solidFill>
                  <a:cs typeface="B Homa" panose="00000400000000000000" pitchFamily="2" charset="-78"/>
                </a:rPr>
                <a:t>اجرای جمع آوری و شروع پایش</a:t>
              </a:r>
              <a:endParaRPr lang="en-US" sz="1500" dirty="0">
                <a:solidFill>
                  <a:schemeClr val="tx1"/>
                </a:solidFill>
                <a:cs typeface="B Homa" panose="00000400000000000000" pitchFamily="2" charset="-78"/>
              </a:endParaRPr>
            </a:p>
          </p:txBody>
        </p:sp>
        <p:sp>
          <p:nvSpPr>
            <p:cNvPr id="26" name="Down Arrow 25"/>
            <p:cNvSpPr/>
            <p:nvPr/>
          </p:nvSpPr>
          <p:spPr>
            <a:xfrm>
              <a:off x="3446585" y="910194"/>
              <a:ext cx="1009841" cy="1317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500">
                <a:solidFill>
                  <a:schemeClr val="tx1"/>
                </a:solidFill>
              </a:endParaRPr>
            </a:p>
          </p:txBody>
        </p:sp>
        <p:sp>
          <p:nvSpPr>
            <p:cNvPr id="27" name="Down Arrow 26"/>
            <p:cNvSpPr/>
            <p:nvPr/>
          </p:nvSpPr>
          <p:spPr>
            <a:xfrm>
              <a:off x="3414764" y="3897882"/>
              <a:ext cx="1009841" cy="1317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500">
                <a:solidFill>
                  <a:schemeClr val="tx1"/>
                </a:solidFill>
              </a:endParaRPr>
            </a:p>
          </p:txBody>
        </p:sp>
        <p:sp>
          <p:nvSpPr>
            <p:cNvPr id="28" name="Down Arrow 27"/>
            <p:cNvSpPr/>
            <p:nvPr/>
          </p:nvSpPr>
          <p:spPr>
            <a:xfrm>
              <a:off x="3414764" y="3157595"/>
              <a:ext cx="1009841" cy="1317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500">
                <a:solidFill>
                  <a:schemeClr val="tx1"/>
                </a:solidFill>
              </a:endParaRPr>
            </a:p>
          </p:txBody>
        </p:sp>
        <p:sp>
          <p:nvSpPr>
            <p:cNvPr id="29" name="Down Arrow 28"/>
            <p:cNvSpPr/>
            <p:nvPr/>
          </p:nvSpPr>
          <p:spPr>
            <a:xfrm>
              <a:off x="3414764" y="2361992"/>
              <a:ext cx="1009841" cy="1317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500">
                <a:solidFill>
                  <a:schemeClr val="tx1"/>
                </a:solidFill>
              </a:endParaRPr>
            </a:p>
          </p:txBody>
        </p:sp>
        <p:sp>
          <p:nvSpPr>
            <p:cNvPr id="30" name="Down Arrow 29"/>
            <p:cNvSpPr/>
            <p:nvPr/>
          </p:nvSpPr>
          <p:spPr>
            <a:xfrm>
              <a:off x="3446584" y="1690070"/>
              <a:ext cx="1009841" cy="1317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500">
                <a:solidFill>
                  <a:schemeClr val="tx1"/>
                </a:solidFill>
              </a:endParaRPr>
            </a:p>
          </p:txBody>
        </p:sp>
        <p:sp>
          <p:nvSpPr>
            <p:cNvPr id="32" name="Down Arrow 31"/>
            <p:cNvSpPr/>
            <p:nvPr/>
          </p:nvSpPr>
          <p:spPr>
            <a:xfrm>
              <a:off x="3457343" y="4673406"/>
              <a:ext cx="1009841" cy="1317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500">
                <a:solidFill>
                  <a:schemeClr val="tx1"/>
                </a:solidFill>
              </a:endParaRPr>
            </a:p>
          </p:txBody>
        </p:sp>
        <p:sp>
          <p:nvSpPr>
            <p:cNvPr id="33" name="Rounded Rectangle 32"/>
            <p:cNvSpPr/>
            <p:nvPr/>
          </p:nvSpPr>
          <p:spPr>
            <a:xfrm>
              <a:off x="2387192" y="6245810"/>
              <a:ext cx="2947643" cy="402352"/>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fa-IR" sz="1500" dirty="0">
                  <a:solidFill>
                    <a:schemeClr val="tx1"/>
                  </a:solidFill>
                  <a:cs typeface="B Homa" panose="00000400000000000000" pitchFamily="2" charset="-78"/>
                </a:rPr>
                <a:t>ارزیابی صحت و دقت</a:t>
              </a:r>
              <a:endParaRPr lang="en-US" sz="1500" dirty="0">
                <a:solidFill>
                  <a:schemeClr val="tx1"/>
                </a:solidFill>
                <a:cs typeface="B Homa" panose="00000400000000000000" pitchFamily="2" charset="-78"/>
              </a:endParaRPr>
            </a:p>
          </p:txBody>
        </p:sp>
        <p:sp>
          <p:nvSpPr>
            <p:cNvPr id="34" name="Rounded Rectangle 33"/>
            <p:cNvSpPr/>
            <p:nvPr/>
          </p:nvSpPr>
          <p:spPr>
            <a:xfrm>
              <a:off x="2387193" y="5559800"/>
              <a:ext cx="2947643" cy="402352"/>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fa-IR" sz="1500" dirty="0">
                  <a:solidFill>
                    <a:schemeClr val="tx1"/>
                  </a:solidFill>
                  <a:cs typeface="B Homa" panose="00000400000000000000" pitchFamily="2" charset="-78"/>
                </a:rPr>
                <a:t>تحلیل در قالب گروه بندی منطقی</a:t>
              </a:r>
              <a:endParaRPr lang="en-US" sz="1500" dirty="0">
                <a:solidFill>
                  <a:schemeClr val="tx1"/>
                </a:solidFill>
                <a:cs typeface="B Homa" panose="00000400000000000000" pitchFamily="2" charset="-78"/>
              </a:endParaRPr>
            </a:p>
          </p:txBody>
        </p:sp>
        <p:sp>
          <p:nvSpPr>
            <p:cNvPr id="35" name="Down Arrow 34"/>
            <p:cNvSpPr/>
            <p:nvPr/>
          </p:nvSpPr>
          <p:spPr>
            <a:xfrm>
              <a:off x="3356092" y="6020147"/>
              <a:ext cx="1009841" cy="1317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500">
                <a:solidFill>
                  <a:schemeClr val="tx1"/>
                </a:solidFill>
              </a:endParaRPr>
            </a:p>
          </p:txBody>
        </p:sp>
        <p:sp>
          <p:nvSpPr>
            <p:cNvPr id="36" name="Down Arrow 35"/>
            <p:cNvSpPr/>
            <p:nvPr/>
          </p:nvSpPr>
          <p:spPr>
            <a:xfrm>
              <a:off x="3401229" y="5370105"/>
              <a:ext cx="1009841" cy="1317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500">
                <a:solidFill>
                  <a:schemeClr val="tx1"/>
                </a:solidFill>
              </a:endParaRPr>
            </a:p>
          </p:txBody>
        </p:sp>
      </p:grpSp>
      <p:sp>
        <p:nvSpPr>
          <p:cNvPr id="41" name="Rectangle 40">
            <a:hlinkClick r:id="" action="ppaction://noaction"/>
          </p:cNvPr>
          <p:cNvSpPr/>
          <p:nvPr/>
        </p:nvSpPr>
        <p:spPr>
          <a:xfrm>
            <a:off x="11014396" y="4352814"/>
            <a:ext cx="1109121" cy="582066"/>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سازماندهی بهبود مستمر خدمت</a:t>
            </a:r>
            <a:endParaRPr lang="en-US" sz="1200" dirty="0">
              <a:solidFill>
                <a:schemeClr val="tx1"/>
              </a:solidFill>
              <a:cs typeface="B Homa" panose="00000400000000000000" pitchFamily="2" charset="-78"/>
            </a:endParaRPr>
          </a:p>
        </p:txBody>
      </p:sp>
      <p:sp>
        <p:nvSpPr>
          <p:cNvPr id="42" name="Rectangle 41">
            <a:hlinkClick r:id="rId3" action="ppaction://hlinksldjump"/>
          </p:cNvPr>
          <p:cNvSpPr/>
          <p:nvPr/>
        </p:nvSpPr>
        <p:spPr>
          <a:xfrm>
            <a:off x="8802339" y="554371"/>
            <a:ext cx="2160000" cy="21662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حاكميت و سيستم‌هاي مديريت</a:t>
            </a:r>
            <a:endParaRPr lang="en-US" sz="1200" dirty="0">
              <a:solidFill>
                <a:schemeClr val="tx1"/>
              </a:solidFill>
              <a:cs typeface="B Homa" panose="00000400000000000000" pitchFamily="2" charset="-78"/>
            </a:endParaRPr>
          </a:p>
        </p:txBody>
      </p:sp>
      <p:sp>
        <p:nvSpPr>
          <p:cNvPr id="43" name="Rectangle 42">
            <a:hlinkClick r:id="rId4" action="ppaction://hlinksldjump"/>
          </p:cNvPr>
          <p:cNvSpPr/>
          <p:nvPr/>
        </p:nvSpPr>
        <p:spPr>
          <a:xfrm>
            <a:off x="8796797" y="320768"/>
            <a:ext cx="2160000" cy="21662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خدمت و مدیریت خدمت</a:t>
            </a:r>
            <a:endParaRPr lang="en-US" sz="1200" dirty="0">
              <a:solidFill>
                <a:schemeClr val="tx1"/>
              </a:solidFill>
              <a:cs typeface="B Homa" panose="00000400000000000000" pitchFamily="2" charset="-78"/>
            </a:endParaRPr>
          </a:p>
        </p:txBody>
      </p:sp>
      <p:sp>
        <p:nvSpPr>
          <p:cNvPr id="44" name="Rectangle 43">
            <a:hlinkClick r:id="rId5" action="ppaction://hlinksldjump"/>
          </p:cNvPr>
          <p:cNvSpPr/>
          <p:nvPr/>
        </p:nvSpPr>
        <p:spPr>
          <a:xfrm>
            <a:off x="8796797" y="792612"/>
            <a:ext cx="2160000" cy="21662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چرخه عمر خدمت</a:t>
            </a:r>
            <a:endParaRPr lang="en-US" sz="1200" dirty="0">
              <a:solidFill>
                <a:schemeClr val="tx1"/>
              </a:solidFill>
              <a:cs typeface="B Homa" panose="00000400000000000000" pitchFamily="2" charset="-78"/>
            </a:endParaRPr>
          </a:p>
        </p:txBody>
      </p:sp>
      <p:sp>
        <p:nvSpPr>
          <p:cNvPr id="45" name="Rectangle 44">
            <a:hlinkClick r:id="rId6" action="ppaction://hlinksldjump"/>
          </p:cNvPr>
          <p:cNvSpPr/>
          <p:nvPr/>
        </p:nvSpPr>
        <p:spPr>
          <a:xfrm>
            <a:off x="8789752" y="1034660"/>
            <a:ext cx="2178129" cy="205501"/>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رویکرد بهبود مستمر خدمت</a:t>
            </a:r>
            <a:endParaRPr lang="en-US" sz="1200" dirty="0">
              <a:solidFill>
                <a:schemeClr val="tx1"/>
              </a:solidFill>
              <a:cs typeface="B Homa" panose="00000400000000000000" pitchFamily="2" charset="-78"/>
            </a:endParaRPr>
          </a:p>
        </p:txBody>
      </p:sp>
      <p:sp>
        <p:nvSpPr>
          <p:cNvPr id="46" name="Rectangle 45"/>
          <p:cNvSpPr/>
          <p:nvPr/>
        </p:nvSpPr>
        <p:spPr>
          <a:xfrm>
            <a:off x="8789752" y="1263268"/>
            <a:ext cx="2178129" cy="219976"/>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بهبود مستمر خدمت و ..</a:t>
            </a:r>
            <a:endParaRPr lang="en-US" sz="1200" dirty="0">
              <a:solidFill>
                <a:schemeClr val="tx1"/>
              </a:solidFill>
              <a:cs typeface="B Homa" panose="00000400000000000000" pitchFamily="2" charset="-78"/>
            </a:endParaRPr>
          </a:p>
        </p:txBody>
      </p:sp>
      <p:sp>
        <p:nvSpPr>
          <p:cNvPr id="47" name="Rectangle 46">
            <a:hlinkClick r:id="rId7" action="ppaction://hlinksldjump"/>
          </p:cNvPr>
          <p:cNvSpPr/>
          <p:nvPr/>
        </p:nvSpPr>
        <p:spPr>
          <a:xfrm>
            <a:off x="10992663" y="320769"/>
            <a:ext cx="1114760" cy="67419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مديريت خدمت به عنوان الگوی برتر</a:t>
            </a:r>
            <a:endParaRPr lang="en-US" sz="1200" dirty="0">
              <a:solidFill>
                <a:schemeClr val="tx1"/>
              </a:solidFill>
              <a:cs typeface="B Homa" panose="00000400000000000000" pitchFamily="2" charset="-78"/>
            </a:endParaRPr>
          </a:p>
        </p:txBody>
      </p:sp>
      <p:sp>
        <p:nvSpPr>
          <p:cNvPr id="48" name="Rectangle 47">
            <a:hlinkClick r:id="rId8" action="ppaction://hlinksldjump"/>
          </p:cNvPr>
          <p:cNvSpPr/>
          <p:nvPr/>
        </p:nvSpPr>
        <p:spPr>
          <a:xfrm>
            <a:off x="10992989" y="1021009"/>
            <a:ext cx="1114760" cy="995977"/>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اصول بهبود مستمر خدمت</a:t>
            </a:r>
            <a:endParaRPr lang="en-US" sz="1200" dirty="0">
              <a:solidFill>
                <a:schemeClr val="tx1"/>
              </a:solidFill>
              <a:cs typeface="B Homa" panose="00000400000000000000" pitchFamily="2" charset="-78"/>
            </a:endParaRPr>
          </a:p>
        </p:txBody>
      </p:sp>
      <p:sp>
        <p:nvSpPr>
          <p:cNvPr id="49" name="Rectangle 48">
            <a:hlinkClick r:id="rId7" action="ppaction://hlinksldjump"/>
          </p:cNvPr>
          <p:cNvSpPr/>
          <p:nvPr/>
        </p:nvSpPr>
        <p:spPr>
          <a:xfrm>
            <a:off x="10992663" y="42048"/>
            <a:ext cx="1114760" cy="255466"/>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مقدمه</a:t>
            </a:r>
            <a:endParaRPr lang="en-US" sz="1200" dirty="0">
              <a:solidFill>
                <a:schemeClr val="tx1"/>
              </a:solidFill>
              <a:cs typeface="B Homa" panose="00000400000000000000" pitchFamily="2" charset="-78"/>
            </a:endParaRPr>
          </a:p>
        </p:txBody>
      </p:sp>
      <p:sp>
        <p:nvSpPr>
          <p:cNvPr id="50" name="Rectangle 49">
            <a:hlinkClick r:id="rId7" action="ppaction://hlinksldjump"/>
          </p:cNvPr>
          <p:cNvSpPr/>
          <p:nvPr/>
        </p:nvSpPr>
        <p:spPr>
          <a:xfrm>
            <a:off x="8796797" y="40226"/>
            <a:ext cx="2160000" cy="255467"/>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نگاه کلی</a:t>
            </a:r>
            <a:endParaRPr lang="en-US" sz="1200" dirty="0">
              <a:solidFill>
                <a:schemeClr val="tx1"/>
              </a:solidFill>
              <a:cs typeface="B Homa" panose="00000400000000000000" pitchFamily="2" charset="-78"/>
            </a:endParaRPr>
          </a:p>
        </p:txBody>
      </p:sp>
      <p:sp>
        <p:nvSpPr>
          <p:cNvPr id="51" name="Rectangle 50"/>
          <p:cNvSpPr/>
          <p:nvPr/>
        </p:nvSpPr>
        <p:spPr>
          <a:xfrm>
            <a:off x="8789752" y="2035975"/>
            <a:ext cx="2185564" cy="209016"/>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فرایند هفت مرحله ای</a:t>
            </a:r>
            <a:endParaRPr lang="en-US" sz="1200" dirty="0">
              <a:solidFill>
                <a:schemeClr val="tx1"/>
              </a:solidFill>
              <a:cs typeface="B Homa" panose="00000400000000000000" pitchFamily="2" charset="-78"/>
            </a:endParaRPr>
          </a:p>
        </p:txBody>
      </p:sp>
      <p:sp>
        <p:nvSpPr>
          <p:cNvPr id="52" name="Rectangle 51">
            <a:hlinkClick r:id="rId8" action="ppaction://hlinksldjump"/>
          </p:cNvPr>
          <p:cNvSpPr/>
          <p:nvPr/>
        </p:nvSpPr>
        <p:spPr>
          <a:xfrm>
            <a:off x="11011577" y="2024065"/>
            <a:ext cx="1114760" cy="945408"/>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فرایند بهبود مستمر خدمت</a:t>
            </a:r>
            <a:endParaRPr lang="en-US" sz="1200" dirty="0">
              <a:solidFill>
                <a:schemeClr val="tx1"/>
              </a:solidFill>
              <a:cs typeface="B Homa" panose="00000400000000000000" pitchFamily="2" charset="-78"/>
            </a:endParaRPr>
          </a:p>
        </p:txBody>
      </p:sp>
      <p:sp>
        <p:nvSpPr>
          <p:cNvPr id="53" name="Rectangle 52"/>
          <p:cNvSpPr/>
          <p:nvPr/>
        </p:nvSpPr>
        <p:spPr>
          <a:xfrm>
            <a:off x="8789752" y="2260566"/>
            <a:ext cx="2197921" cy="250263"/>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رویه جمع آوری و پایش داده</a:t>
            </a:r>
            <a:endParaRPr lang="en-US" sz="1200" dirty="0">
              <a:solidFill>
                <a:schemeClr val="tx1"/>
              </a:solidFill>
              <a:cs typeface="B Homa" panose="00000400000000000000" pitchFamily="2" charset="-78"/>
            </a:endParaRPr>
          </a:p>
        </p:txBody>
      </p:sp>
      <p:sp>
        <p:nvSpPr>
          <p:cNvPr id="54" name="Rectangle 53"/>
          <p:cNvSpPr/>
          <p:nvPr/>
        </p:nvSpPr>
        <p:spPr>
          <a:xfrm>
            <a:off x="8789752" y="2512650"/>
            <a:ext cx="2201730" cy="276210"/>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محرک ها، ورودی، خروجی و رابط‌ ها</a:t>
            </a:r>
            <a:endParaRPr lang="en-US" sz="1200" dirty="0">
              <a:solidFill>
                <a:schemeClr val="tx1"/>
              </a:solidFill>
              <a:cs typeface="B Homa" panose="00000400000000000000" pitchFamily="2" charset="-78"/>
            </a:endParaRPr>
          </a:p>
        </p:txBody>
      </p:sp>
      <p:sp>
        <p:nvSpPr>
          <p:cNvPr id="55" name="Rectangle 54"/>
          <p:cNvSpPr/>
          <p:nvPr/>
        </p:nvSpPr>
        <p:spPr>
          <a:xfrm>
            <a:off x="8789752" y="1513831"/>
            <a:ext cx="2190683" cy="491557"/>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ورودی های مستمر به تفکیک گام های چرخه عمر خدمت</a:t>
            </a:r>
            <a:endParaRPr lang="en-US" sz="1200" dirty="0">
              <a:solidFill>
                <a:schemeClr val="tx1"/>
              </a:solidFill>
              <a:cs typeface="B Homa" panose="00000400000000000000" pitchFamily="2" charset="-78"/>
            </a:endParaRPr>
          </a:p>
        </p:txBody>
      </p:sp>
      <p:sp>
        <p:nvSpPr>
          <p:cNvPr id="56" name="Rectangle 55"/>
          <p:cNvSpPr/>
          <p:nvPr/>
        </p:nvSpPr>
        <p:spPr>
          <a:xfrm>
            <a:off x="8807881" y="2774587"/>
            <a:ext cx="2185566" cy="215394"/>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نقش سایر فرایندها</a:t>
            </a:r>
            <a:endParaRPr lang="en-US" sz="1200" dirty="0">
              <a:solidFill>
                <a:schemeClr val="tx1"/>
              </a:solidFill>
              <a:cs typeface="B Homa" panose="00000400000000000000" pitchFamily="2" charset="-78"/>
            </a:endParaRPr>
          </a:p>
        </p:txBody>
      </p:sp>
      <p:sp>
        <p:nvSpPr>
          <p:cNvPr id="57" name="Rectangle 56">
            <a:hlinkClick r:id="rId8" action="ppaction://hlinksldjump"/>
          </p:cNvPr>
          <p:cNvSpPr/>
          <p:nvPr/>
        </p:nvSpPr>
        <p:spPr>
          <a:xfrm>
            <a:off x="11011577" y="2983570"/>
            <a:ext cx="1114760" cy="1355756"/>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روش ها و تکنیک های بهبود مستمر خدمت</a:t>
            </a:r>
            <a:endParaRPr lang="en-US" sz="1200" dirty="0">
              <a:solidFill>
                <a:schemeClr val="tx1"/>
              </a:solidFill>
              <a:cs typeface="B Homa" panose="00000400000000000000" pitchFamily="2" charset="-78"/>
            </a:endParaRPr>
          </a:p>
        </p:txBody>
      </p:sp>
      <p:sp>
        <p:nvSpPr>
          <p:cNvPr id="58" name="Rectangle 57"/>
          <p:cNvSpPr/>
          <p:nvPr/>
        </p:nvSpPr>
        <p:spPr>
          <a:xfrm>
            <a:off x="8807881" y="2994469"/>
            <a:ext cx="2203696" cy="245091"/>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مروری بر روش ها و تکنیک ها</a:t>
            </a:r>
            <a:endParaRPr lang="en-US" sz="1200" dirty="0">
              <a:solidFill>
                <a:schemeClr val="tx1"/>
              </a:solidFill>
              <a:cs typeface="B Homa" panose="00000400000000000000" pitchFamily="2" charset="-78"/>
            </a:endParaRPr>
          </a:p>
        </p:txBody>
      </p:sp>
      <p:sp>
        <p:nvSpPr>
          <p:cNvPr id="59" name="Rectangle 58"/>
          <p:cNvSpPr/>
          <p:nvPr/>
        </p:nvSpPr>
        <p:spPr>
          <a:xfrm>
            <a:off x="8807881" y="3252712"/>
            <a:ext cx="2203696" cy="238745"/>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چگونگی و زمان ممیزی</a:t>
            </a:r>
            <a:endParaRPr lang="en-US" sz="1200" dirty="0">
              <a:solidFill>
                <a:schemeClr val="tx1"/>
              </a:solidFill>
              <a:cs typeface="B Homa" panose="00000400000000000000" pitchFamily="2" charset="-78"/>
            </a:endParaRPr>
          </a:p>
        </p:txBody>
      </p:sp>
      <p:sp>
        <p:nvSpPr>
          <p:cNvPr id="60" name="Rectangle 59"/>
          <p:cNvSpPr/>
          <p:nvPr/>
        </p:nvSpPr>
        <p:spPr>
          <a:xfrm>
            <a:off x="8807881" y="3507033"/>
            <a:ext cx="2193063" cy="283152"/>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ارزش فرایند در مقایسه با بلوغ فرایند</a:t>
            </a:r>
            <a:endParaRPr lang="en-US" sz="1200" dirty="0">
              <a:solidFill>
                <a:schemeClr val="tx1"/>
              </a:solidFill>
              <a:cs typeface="B Homa" panose="00000400000000000000" pitchFamily="2" charset="-78"/>
            </a:endParaRPr>
          </a:p>
        </p:txBody>
      </p:sp>
      <p:sp>
        <p:nvSpPr>
          <p:cNvPr id="61" name="Rectangle 60"/>
          <p:cNvSpPr/>
          <p:nvPr/>
        </p:nvSpPr>
        <p:spPr>
          <a:xfrm>
            <a:off x="8796797" y="3808990"/>
            <a:ext cx="2204147" cy="271967"/>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مقایسه بلوغ فرایندی</a:t>
            </a:r>
            <a:endParaRPr lang="en-US" sz="1200" dirty="0">
              <a:solidFill>
                <a:schemeClr val="tx1"/>
              </a:solidFill>
              <a:cs typeface="B Homa" panose="00000400000000000000" pitchFamily="2" charset="-78"/>
            </a:endParaRPr>
          </a:p>
        </p:txBody>
      </p:sp>
      <p:sp>
        <p:nvSpPr>
          <p:cNvPr id="62" name="Rectangle 61"/>
          <p:cNvSpPr/>
          <p:nvPr/>
        </p:nvSpPr>
        <p:spPr>
          <a:xfrm>
            <a:off x="8796797" y="4091707"/>
            <a:ext cx="2214780" cy="257230"/>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کارت امتیازی متوازن </a:t>
            </a:r>
            <a:r>
              <a:rPr lang="en-US" sz="1200" dirty="0">
                <a:solidFill>
                  <a:schemeClr val="tx1"/>
                </a:solidFill>
                <a:cs typeface="B Homa" panose="00000400000000000000" pitchFamily="2" charset="-78"/>
              </a:rPr>
              <a:t>IT</a:t>
            </a:r>
          </a:p>
        </p:txBody>
      </p:sp>
      <p:sp>
        <p:nvSpPr>
          <p:cNvPr id="63" name="Rectangle 62"/>
          <p:cNvSpPr/>
          <p:nvPr/>
        </p:nvSpPr>
        <p:spPr>
          <a:xfrm>
            <a:off x="8796797" y="4363588"/>
            <a:ext cx="2204147" cy="289444"/>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توسعه سازمانی، کارکردها، نقش ها</a:t>
            </a:r>
            <a:endParaRPr lang="en-US" sz="1200" dirty="0">
              <a:solidFill>
                <a:schemeClr val="tx1"/>
              </a:solidFill>
              <a:cs typeface="B Homa" panose="00000400000000000000" pitchFamily="2" charset="-78"/>
            </a:endParaRPr>
          </a:p>
        </p:txBody>
      </p:sp>
      <p:sp>
        <p:nvSpPr>
          <p:cNvPr id="64" name="Rectangle 63"/>
          <p:cNvSpPr/>
          <p:nvPr/>
        </p:nvSpPr>
        <p:spPr>
          <a:xfrm>
            <a:off x="8796797" y="4676137"/>
            <a:ext cx="2198487" cy="238980"/>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ماتریس واگذاری مسئولیت</a:t>
            </a:r>
            <a:endParaRPr lang="en-US" sz="1200" dirty="0">
              <a:solidFill>
                <a:schemeClr val="tx1"/>
              </a:solidFill>
              <a:cs typeface="B Homa" panose="00000400000000000000" pitchFamily="2" charset="-78"/>
            </a:endParaRPr>
          </a:p>
        </p:txBody>
      </p:sp>
      <p:sp>
        <p:nvSpPr>
          <p:cNvPr id="65" name="Rectangle 64"/>
          <p:cNvSpPr/>
          <p:nvPr/>
        </p:nvSpPr>
        <p:spPr>
          <a:xfrm>
            <a:off x="8791772" y="4927291"/>
            <a:ext cx="2203512" cy="420907"/>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ابزارهای لازم برای پشتیبانی از فعالیت های بهبود مستمر خدمت </a:t>
            </a:r>
            <a:endParaRPr lang="en-US" sz="1200" dirty="0">
              <a:solidFill>
                <a:schemeClr val="tx1"/>
              </a:solidFill>
              <a:cs typeface="B Homa" panose="00000400000000000000" pitchFamily="2" charset="-78"/>
            </a:endParaRPr>
          </a:p>
        </p:txBody>
      </p:sp>
      <p:sp>
        <p:nvSpPr>
          <p:cNvPr id="66" name="Rectangle 65">
            <a:hlinkClick r:id="" action="ppaction://noaction"/>
          </p:cNvPr>
          <p:cNvSpPr/>
          <p:nvPr/>
        </p:nvSpPr>
        <p:spPr>
          <a:xfrm>
            <a:off x="11008676" y="4945696"/>
            <a:ext cx="1116760" cy="951555"/>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ملاحظات فنی</a:t>
            </a:r>
            <a:endParaRPr lang="en-US" sz="1200" dirty="0">
              <a:solidFill>
                <a:schemeClr val="tx1"/>
              </a:solidFill>
              <a:cs typeface="B Homa" panose="00000400000000000000" pitchFamily="2" charset="-78"/>
            </a:endParaRPr>
          </a:p>
        </p:txBody>
      </p:sp>
      <p:sp>
        <p:nvSpPr>
          <p:cNvPr id="67" name="Rectangle 66"/>
          <p:cNvSpPr/>
          <p:nvPr/>
        </p:nvSpPr>
        <p:spPr>
          <a:xfrm>
            <a:off x="8789753" y="5345930"/>
            <a:ext cx="2212914" cy="314817"/>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سیستم پیکربندی</a:t>
            </a:r>
            <a:endParaRPr lang="en-US" sz="1200" dirty="0">
              <a:solidFill>
                <a:schemeClr val="tx1"/>
              </a:solidFill>
              <a:cs typeface="B Homa" panose="00000400000000000000" pitchFamily="2" charset="-78"/>
            </a:endParaRPr>
          </a:p>
        </p:txBody>
      </p:sp>
      <p:sp>
        <p:nvSpPr>
          <p:cNvPr id="68" name="Rectangle 67"/>
          <p:cNvSpPr/>
          <p:nvPr/>
        </p:nvSpPr>
        <p:spPr>
          <a:xfrm>
            <a:off x="8809154" y="5641934"/>
            <a:ext cx="2192477" cy="272261"/>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دیگاه خدمت محور از سازمان </a:t>
            </a:r>
            <a:r>
              <a:rPr lang="en-US" sz="1200" dirty="0">
                <a:solidFill>
                  <a:schemeClr val="tx1"/>
                </a:solidFill>
                <a:cs typeface="B Homa" panose="00000400000000000000" pitchFamily="2" charset="-78"/>
              </a:rPr>
              <a:t>IT</a:t>
            </a:r>
          </a:p>
        </p:txBody>
      </p:sp>
      <p:sp>
        <p:nvSpPr>
          <p:cNvPr id="69" name="Rectangle 68">
            <a:hlinkClick r:id="" action="ppaction://noaction"/>
          </p:cNvPr>
          <p:cNvSpPr/>
          <p:nvPr/>
        </p:nvSpPr>
        <p:spPr>
          <a:xfrm>
            <a:off x="11011577" y="5908066"/>
            <a:ext cx="1125010" cy="631393"/>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a:solidFill>
                  <a:schemeClr val="tx1"/>
                </a:solidFill>
                <a:cs typeface="B Homa" panose="00000400000000000000" pitchFamily="2" charset="-78"/>
              </a:rPr>
              <a:t>پیاده سازی بهبود مستمر خدمت</a:t>
            </a:r>
            <a:endParaRPr lang="en-US" sz="1400" dirty="0">
              <a:solidFill>
                <a:schemeClr val="tx1"/>
              </a:solidFill>
              <a:cs typeface="B Homa" panose="00000400000000000000" pitchFamily="2" charset="-78"/>
            </a:endParaRPr>
          </a:p>
        </p:txBody>
      </p:sp>
      <p:sp>
        <p:nvSpPr>
          <p:cNvPr id="70" name="Rectangle 69"/>
          <p:cNvSpPr/>
          <p:nvPr/>
        </p:nvSpPr>
        <p:spPr>
          <a:xfrm>
            <a:off x="8796797" y="5922832"/>
            <a:ext cx="2204147" cy="316299"/>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fa-IR" sz="1200" dirty="0">
              <a:solidFill>
                <a:schemeClr val="tx1"/>
              </a:solidFill>
              <a:cs typeface="B Homa" panose="00000400000000000000" pitchFamily="2" charset="-78"/>
            </a:endParaRPr>
          </a:p>
          <a:p>
            <a:pPr algn="ctr" rtl="1"/>
            <a:r>
              <a:rPr lang="fa-IR" sz="1200" dirty="0">
                <a:solidFill>
                  <a:schemeClr val="tx1"/>
                </a:solidFill>
                <a:cs typeface="B Homa" panose="00000400000000000000" pitchFamily="2" charset="-78"/>
              </a:rPr>
              <a:t>دیدگاه جامع </a:t>
            </a:r>
            <a:r>
              <a:rPr lang="en-US" sz="1200" dirty="0">
                <a:solidFill>
                  <a:schemeClr val="tx1"/>
                </a:solidFill>
                <a:cs typeface="B Homa" panose="00000400000000000000" pitchFamily="2" charset="-78"/>
              </a:rPr>
              <a:t>CSI</a:t>
            </a:r>
            <a:r>
              <a:rPr lang="fa-IR" sz="1200" dirty="0">
                <a:solidFill>
                  <a:schemeClr val="tx1"/>
                </a:solidFill>
                <a:cs typeface="B Homa" panose="00000400000000000000" pitchFamily="2" charset="-78"/>
              </a:rPr>
              <a:t>، نقش ها و ورودی ها</a:t>
            </a:r>
            <a:endParaRPr lang="en-US" sz="1200" dirty="0">
              <a:solidFill>
                <a:schemeClr val="tx1"/>
              </a:solidFill>
              <a:cs typeface="B Homa" panose="00000400000000000000" pitchFamily="2" charset="-78"/>
            </a:endParaRPr>
          </a:p>
          <a:p>
            <a:pPr algn="ctr" rtl="1"/>
            <a:r>
              <a:rPr lang="fa-IR" sz="1200" dirty="0">
                <a:solidFill>
                  <a:schemeClr val="tx1"/>
                </a:solidFill>
                <a:cs typeface="B Homa" panose="00000400000000000000" pitchFamily="2" charset="-78"/>
              </a:rPr>
              <a:t> </a:t>
            </a:r>
            <a:endParaRPr lang="en-US" sz="1200" dirty="0">
              <a:solidFill>
                <a:schemeClr val="tx1"/>
              </a:solidFill>
              <a:cs typeface="B Homa" panose="00000400000000000000" pitchFamily="2" charset="-78"/>
            </a:endParaRPr>
          </a:p>
        </p:txBody>
      </p:sp>
      <p:sp>
        <p:nvSpPr>
          <p:cNvPr id="71" name="Rectangle 70">
            <a:hlinkClick r:id="" action="ppaction://noaction"/>
          </p:cNvPr>
          <p:cNvSpPr/>
          <p:nvPr/>
        </p:nvSpPr>
        <p:spPr>
          <a:xfrm>
            <a:off x="8796797" y="6539892"/>
            <a:ext cx="3339789" cy="298801"/>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a:solidFill>
                  <a:schemeClr val="tx1"/>
                </a:solidFill>
                <a:cs typeface="B Homa" panose="00000400000000000000" pitchFamily="2" charset="-78"/>
              </a:rPr>
              <a:t>چالش ها ریسک ها و عوامل بحزانی</a:t>
            </a:r>
            <a:endParaRPr lang="en-US" sz="1400" dirty="0">
              <a:solidFill>
                <a:schemeClr val="tx1"/>
              </a:solidFill>
              <a:cs typeface="B Homa" panose="00000400000000000000" pitchFamily="2" charset="-78"/>
            </a:endParaRPr>
          </a:p>
        </p:txBody>
      </p:sp>
      <p:sp>
        <p:nvSpPr>
          <p:cNvPr id="72" name="Rectangle 71"/>
          <p:cNvSpPr/>
          <p:nvPr/>
        </p:nvSpPr>
        <p:spPr>
          <a:xfrm>
            <a:off x="8801101" y="6231856"/>
            <a:ext cx="2210475" cy="307603"/>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fa-IR" sz="1400" dirty="0">
              <a:solidFill>
                <a:schemeClr val="tx1"/>
              </a:solidFill>
              <a:cs typeface="B Homa" panose="00000400000000000000" pitchFamily="2" charset="-78"/>
            </a:endParaRPr>
          </a:p>
          <a:p>
            <a:pPr algn="ctr" rtl="1"/>
            <a:r>
              <a:rPr lang="fa-IR" sz="1400" dirty="0">
                <a:solidFill>
                  <a:schemeClr val="tx1"/>
                </a:solidFill>
                <a:cs typeface="B Homa" panose="00000400000000000000" pitchFamily="2" charset="-78"/>
              </a:rPr>
              <a:t>دلایل شکست پروژه های تحول</a:t>
            </a:r>
            <a:endParaRPr lang="en-US" sz="1400" dirty="0">
              <a:solidFill>
                <a:schemeClr val="tx1"/>
              </a:solidFill>
              <a:cs typeface="B Homa" panose="00000400000000000000" pitchFamily="2" charset="-78"/>
            </a:endParaRPr>
          </a:p>
          <a:p>
            <a:pPr algn="ctr" rtl="1"/>
            <a:r>
              <a:rPr lang="fa-IR" sz="1400" dirty="0">
                <a:solidFill>
                  <a:schemeClr val="tx1"/>
                </a:solidFill>
                <a:cs typeface="B Homa" panose="00000400000000000000" pitchFamily="2" charset="-78"/>
              </a:rPr>
              <a:t> </a:t>
            </a:r>
            <a:endParaRPr lang="en-US" sz="1400" dirty="0">
              <a:solidFill>
                <a:schemeClr val="tx1"/>
              </a:solidFill>
              <a:cs typeface="B Homa" panose="00000400000000000000" pitchFamily="2" charset="-78"/>
            </a:endParaRPr>
          </a:p>
        </p:txBody>
      </p:sp>
    </p:spTree>
    <p:extLst>
      <p:ext uri="{BB962C8B-B14F-4D97-AF65-F5344CB8AC3E}">
        <p14:creationId xmlns:p14="http://schemas.microsoft.com/office/powerpoint/2010/main" val="346089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randombar(horizontal)">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fa-IR" sz="1400" dirty="0"/>
              <a:t>30-13</a:t>
            </a:r>
            <a:endParaRPr lang="en-US" sz="1400" dirty="0"/>
          </a:p>
        </p:txBody>
      </p:sp>
      <p:sp>
        <p:nvSpPr>
          <p:cNvPr id="6" name="Slide Number Placeholder 5"/>
          <p:cNvSpPr>
            <a:spLocks noGrp="1"/>
          </p:cNvSpPr>
          <p:nvPr>
            <p:ph type="sldNum" sz="quarter" idx="12"/>
          </p:nvPr>
        </p:nvSpPr>
        <p:spPr/>
        <p:txBody>
          <a:bodyPr/>
          <a:lstStyle/>
          <a:p>
            <a:fld id="{7FC3EE3A-C468-41A9-BBE5-603562290F29}" type="slidenum">
              <a:rPr lang="en-US" smtClean="0"/>
              <a:pPr/>
              <a:t>13</a:t>
            </a:fld>
            <a:endParaRPr lang="en-US"/>
          </a:p>
        </p:txBody>
      </p:sp>
      <p:sp>
        <p:nvSpPr>
          <p:cNvPr id="22" name="Chevron 21"/>
          <p:cNvSpPr/>
          <p:nvPr/>
        </p:nvSpPr>
        <p:spPr>
          <a:xfrm rot="10800000" flipV="1">
            <a:off x="7093299" y="380091"/>
            <a:ext cx="1517301" cy="1110363"/>
          </a:xfrm>
          <a:prstGeom prst="chevron">
            <a:avLst>
              <a:gd name="adj" fmla="val 2272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a-IR" dirty="0">
                <a:solidFill>
                  <a:schemeClr val="tx1"/>
                </a:solidFill>
                <a:cs typeface="B Homa" panose="00000400000000000000" pitchFamily="2" charset="-78"/>
              </a:rPr>
              <a:t>کاتالوگ خدمت</a:t>
            </a:r>
            <a:endParaRPr lang="en-US" dirty="0">
              <a:solidFill>
                <a:schemeClr val="tx1"/>
              </a:solidFill>
              <a:cs typeface="B Homa" panose="00000400000000000000" pitchFamily="2" charset="-78"/>
            </a:endParaRPr>
          </a:p>
        </p:txBody>
      </p:sp>
      <p:sp>
        <p:nvSpPr>
          <p:cNvPr id="23" name="Chevron 22"/>
          <p:cNvSpPr/>
          <p:nvPr/>
        </p:nvSpPr>
        <p:spPr>
          <a:xfrm rot="10800000" flipV="1">
            <a:off x="3116921" y="370334"/>
            <a:ext cx="1517301" cy="1110363"/>
          </a:xfrm>
          <a:prstGeom prst="chevron">
            <a:avLst>
              <a:gd name="adj" fmla="val 22727"/>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solidFill>
                  <a:schemeClr val="tx1"/>
                </a:solidFill>
                <a:cs typeface="B Homa" panose="00000400000000000000" pitchFamily="2" charset="-78"/>
              </a:rPr>
              <a:t>بیانیه های چشم انداز و ماموریت</a:t>
            </a:r>
            <a:endParaRPr lang="en-US" dirty="0">
              <a:solidFill>
                <a:schemeClr val="tx1"/>
              </a:solidFill>
              <a:cs typeface="B Homa" panose="00000400000000000000" pitchFamily="2" charset="-78"/>
            </a:endParaRPr>
          </a:p>
        </p:txBody>
      </p:sp>
      <p:sp>
        <p:nvSpPr>
          <p:cNvPr id="24" name="Chevron 23"/>
          <p:cNvSpPr/>
          <p:nvPr/>
        </p:nvSpPr>
        <p:spPr>
          <a:xfrm rot="10800000" flipV="1">
            <a:off x="4442380" y="370334"/>
            <a:ext cx="1517301" cy="1110363"/>
          </a:xfrm>
          <a:prstGeom prst="chevron">
            <a:avLst>
              <a:gd name="adj" fmla="val 22727"/>
            </a:avLst>
          </a:prstGeom>
          <a:solidFill>
            <a:srgbClr val="58C74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a-IR" dirty="0">
                <a:solidFill>
                  <a:schemeClr val="tx1"/>
                </a:solidFill>
                <a:cs typeface="B Homa" panose="00000400000000000000" pitchFamily="2" charset="-78"/>
              </a:rPr>
              <a:t>جلسات بازنگری خدمت</a:t>
            </a:r>
            <a:endParaRPr lang="en-US" dirty="0">
              <a:solidFill>
                <a:schemeClr val="tx1"/>
              </a:solidFill>
              <a:cs typeface="B Homa" panose="00000400000000000000" pitchFamily="2" charset="-78"/>
            </a:endParaRPr>
          </a:p>
        </p:txBody>
      </p:sp>
      <p:sp>
        <p:nvSpPr>
          <p:cNvPr id="25" name="Chevron 24"/>
          <p:cNvSpPr/>
          <p:nvPr/>
        </p:nvSpPr>
        <p:spPr>
          <a:xfrm rot="10800000" flipV="1">
            <a:off x="5763186" y="370334"/>
            <a:ext cx="1517301" cy="1110363"/>
          </a:xfrm>
          <a:prstGeom prst="chevron">
            <a:avLst>
              <a:gd name="adj" fmla="val 2272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a-IR" dirty="0">
                <a:solidFill>
                  <a:schemeClr val="tx1"/>
                </a:solidFill>
                <a:cs typeface="B Homa" panose="00000400000000000000" pitchFamily="2" charset="-78"/>
              </a:rPr>
              <a:t>نیازمندی های سطح خدمت</a:t>
            </a:r>
            <a:endParaRPr lang="en-US" dirty="0">
              <a:solidFill>
                <a:schemeClr val="tx1"/>
              </a:solidFill>
              <a:cs typeface="B Homa" panose="00000400000000000000" pitchFamily="2" charset="-78"/>
            </a:endParaRPr>
          </a:p>
        </p:txBody>
      </p:sp>
      <p:sp>
        <p:nvSpPr>
          <p:cNvPr id="26" name="Chevron 25"/>
          <p:cNvSpPr/>
          <p:nvPr/>
        </p:nvSpPr>
        <p:spPr>
          <a:xfrm rot="10800000" flipV="1">
            <a:off x="1812805" y="380091"/>
            <a:ext cx="1517301" cy="1110363"/>
          </a:xfrm>
          <a:prstGeom prst="chevron">
            <a:avLst>
              <a:gd name="adj" fmla="val 22727"/>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solidFill>
                  <a:schemeClr val="tx1"/>
                </a:solidFill>
                <a:cs typeface="B Homa" panose="00000400000000000000" pitchFamily="2" charset="-78"/>
              </a:rPr>
              <a:t>اهداف کلان و خرد</a:t>
            </a:r>
            <a:endParaRPr lang="en-US" dirty="0">
              <a:solidFill>
                <a:schemeClr val="tx1"/>
              </a:solidFill>
              <a:cs typeface="B Homa" panose="00000400000000000000" pitchFamily="2" charset="-78"/>
            </a:endParaRPr>
          </a:p>
        </p:txBody>
      </p:sp>
      <p:sp>
        <p:nvSpPr>
          <p:cNvPr id="27" name="Chevron 26"/>
          <p:cNvSpPr/>
          <p:nvPr/>
        </p:nvSpPr>
        <p:spPr>
          <a:xfrm rot="10800000" flipV="1">
            <a:off x="7093299" y="1566753"/>
            <a:ext cx="1517301" cy="1110363"/>
          </a:xfrm>
          <a:prstGeom prst="chevron">
            <a:avLst>
              <a:gd name="adj" fmla="val 2272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a-IR" dirty="0">
                <a:solidFill>
                  <a:schemeClr val="tx1"/>
                </a:solidFill>
                <a:cs typeface="B Homa" panose="00000400000000000000" pitchFamily="2" charset="-78"/>
              </a:rPr>
              <a:t>نیازهای حکومتی</a:t>
            </a:r>
            <a:endParaRPr lang="en-US" dirty="0">
              <a:solidFill>
                <a:schemeClr val="tx1"/>
              </a:solidFill>
              <a:cs typeface="B Homa" panose="00000400000000000000" pitchFamily="2" charset="-78"/>
            </a:endParaRPr>
          </a:p>
        </p:txBody>
      </p:sp>
      <p:sp>
        <p:nvSpPr>
          <p:cNvPr id="28" name="Chevron 27"/>
          <p:cNvSpPr/>
          <p:nvPr/>
        </p:nvSpPr>
        <p:spPr>
          <a:xfrm rot="10800000" flipV="1">
            <a:off x="476674" y="364462"/>
            <a:ext cx="1517301" cy="1110363"/>
          </a:xfrm>
          <a:prstGeom prst="chevron">
            <a:avLst>
              <a:gd name="adj" fmla="val 22727"/>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solidFill>
                  <a:schemeClr val="tx1"/>
                </a:solidFill>
                <a:cs typeface="B Homa" panose="00000400000000000000" pitchFamily="2" charset="-78"/>
              </a:rPr>
              <a:t>نیازهای حقوقی</a:t>
            </a:r>
            <a:endParaRPr lang="en-US" dirty="0">
              <a:solidFill>
                <a:schemeClr val="tx1"/>
              </a:solidFill>
              <a:cs typeface="B Homa" panose="00000400000000000000" pitchFamily="2" charset="-78"/>
            </a:endParaRPr>
          </a:p>
        </p:txBody>
      </p:sp>
      <p:sp>
        <p:nvSpPr>
          <p:cNvPr id="29" name="Chevron 28"/>
          <p:cNvSpPr/>
          <p:nvPr/>
        </p:nvSpPr>
        <p:spPr>
          <a:xfrm rot="10800000" flipV="1">
            <a:off x="5762444" y="1581383"/>
            <a:ext cx="1517301" cy="1110363"/>
          </a:xfrm>
          <a:prstGeom prst="chevron">
            <a:avLst>
              <a:gd name="adj" fmla="val 2272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a-IR" dirty="0">
                <a:solidFill>
                  <a:schemeClr val="tx1"/>
                </a:solidFill>
                <a:cs typeface="B Homa" panose="00000400000000000000" pitchFamily="2" charset="-78"/>
              </a:rPr>
              <a:t>بودجه</a:t>
            </a:r>
            <a:endParaRPr lang="en-US" dirty="0">
              <a:solidFill>
                <a:schemeClr val="tx1"/>
              </a:solidFill>
              <a:cs typeface="B Homa" panose="00000400000000000000" pitchFamily="2" charset="-78"/>
            </a:endParaRPr>
          </a:p>
        </p:txBody>
      </p:sp>
      <p:sp>
        <p:nvSpPr>
          <p:cNvPr id="30" name="Chevron 29"/>
          <p:cNvSpPr/>
          <p:nvPr/>
        </p:nvSpPr>
        <p:spPr>
          <a:xfrm rot="10800000" flipV="1">
            <a:off x="4436985" y="1581384"/>
            <a:ext cx="1517301" cy="1110363"/>
          </a:xfrm>
          <a:prstGeom prst="chevron">
            <a:avLst>
              <a:gd name="adj" fmla="val 2272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a-IR" dirty="0">
                <a:solidFill>
                  <a:schemeClr val="tx1"/>
                </a:solidFill>
                <a:cs typeface="B Homa" panose="00000400000000000000" pitchFamily="2" charset="-78"/>
              </a:rPr>
              <a:t>بررسی رضایت مشتری</a:t>
            </a:r>
            <a:endParaRPr lang="en-US" dirty="0">
              <a:solidFill>
                <a:schemeClr val="tx1"/>
              </a:solidFill>
              <a:cs typeface="B Homa" panose="00000400000000000000" pitchFamily="2" charset="-78"/>
            </a:endParaRPr>
          </a:p>
        </p:txBody>
      </p:sp>
      <p:sp>
        <p:nvSpPr>
          <p:cNvPr id="31" name="Chevron 30"/>
          <p:cNvSpPr/>
          <p:nvPr/>
        </p:nvSpPr>
        <p:spPr>
          <a:xfrm rot="10800000" flipV="1">
            <a:off x="3117881" y="1591140"/>
            <a:ext cx="1517301" cy="1110363"/>
          </a:xfrm>
          <a:prstGeom prst="chevron">
            <a:avLst>
              <a:gd name="adj" fmla="val 22727"/>
            </a:avLst>
          </a:prstGeom>
          <a:solidFill>
            <a:srgbClr val="58C74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solidFill>
                  <a:schemeClr val="tx1"/>
                </a:solidFill>
                <a:cs typeface="B Homa" panose="00000400000000000000" pitchFamily="2" charset="-78"/>
              </a:rPr>
              <a:t>انتظارات بازار</a:t>
            </a:r>
            <a:endParaRPr lang="en-US" dirty="0">
              <a:solidFill>
                <a:schemeClr val="tx1"/>
              </a:solidFill>
              <a:cs typeface="B Homa" panose="00000400000000000000" pitchFamily="2" charset="-78"/>
            </a:endParaRPr>
          </a:p>
        </p:txBody>
      </p:sp>
      <p:sp>
        <p:nvSpPr>
          <p:cNvPr id="32" name="Chevron 31"/>
          <p:cNvSpPr/>
          <p:nvPr/>
        </p:nvSpPr>
        <p:spPr>
          <a:xfrm rot="10800000" flipV="1">
            <a:off x="1779843" y="1598729"/>
            <a:ext cx="1517301" cy="1110363"/>
          </a:xfrm>
          <a:prstGeom prst="chevron">
            <a:avLst>
              <a:gd name="adj" fmla="val 22727"/>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solidFill>
                  <a:schemeClr val="tx1"/>
                </a:solidFill>
                <a:cs typeface="B Homa" panose="00000400000000000000" pitchFamily="2" charset="-78"/>
              </a:rPr>
              <a:t>مدل های تجاری</a:t>
            </a:r>
            <a:endParaRPr lang="en-US" dirty="0">
              <a:solidFill>
                <a:schemeClr val="tx1"/>
              </a:solidFill>
              <a:cs typeface="B Homa" panose="00000400000000000000" pitchFamily="2" charset="-78"/>
            </a:endParaRPr>
          </a:p>
        </p:txBody>
      </p:sp>
      <p:sp>
        <p:nvSpPr>
          <p:cNvPr id="33" name="Chevron 32"/>
          <p:cNvSpPr/>
          <p:nvPr/>
        </p:nvSpPr>
        <p:spPr>
          <a:xfrm rot="10800000" flipV="1">
            <a:off x="463865" y="1595432"/>
            <a:ext cx="1517301" cy="1110363"/>
          </a:xfrm>
          <a:prstGeom prst="chevron">
            <a:avLst>
              <a:gd name="adj" fmla="val 22727"/>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solidFill>
                  <a:schemeClr val="tx1"/>
                </a:solidFill>
                <a:cs typeface="B Homa" panose="00000400000000000000" pitchFamily="2" charset="-78"/>
              </a:rPr>
              <a:t>محرک های فناوری</a:t>
            </a:r>
            <a:endParaRPr lang="en-US" dirty="0">
              <a:solidFill>
                <a:schemeClr val="tx1"/>
              </a:solidFill>
              <a:cs typeface="B Homa" panose="00000400000000000000" pitchFamily="2" charset="-78"/>
            </a:endParaRPr>
          </a:p>
        </p:txBody>
      </p:sp>
      <p:sp>
        <p:nvSpPr>
          <p:cNvPr id="35" name="Chevron 34"/>
          <p:cNvSpPr/>
          <p:nvPr/>
        </p:nvSpPr>
        <p:spPr>
          <a:xfrm rot="10800000" flipV="1">
            <a:off x="5762443" y="3139016"/>
            <a:ext cx="1517301" cy="1110363"/>
          </a:xfrm>
          <a:prstGeom prst="chevron">
            <a:avLst>
              <a:gd name="adj" fmla="val 2272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a-IR" sz="1600" dirty="0">
                <a:solidFill>
                  <a:schemeClr val="tx1"/>
                </a:solidFill>
                <a:cs typeface="B Homa" panose="00000400000000000000" pitchFamily="2" charset="-78"/>
              </a:rPr>
              <a:t>استانداردها</a:t>
            </a:r>
            <a:endParaRPr lang="en-US" dirty="0">
              <a:solidFill>
                <a:schemeClr val="tx1"/>
              </a:solidFill>
              <a:cs typeface="B Homa" panose="00000400000000000000" pitchFamily="2" charset="-78"/>
            </a:endParaRPr>
          </a:p>
        </p:txBody>
      </p:sp>
      <p:sp>
        <p:nvSpPr>
          <p:cNvPr id="34" name="Chevron 33"/>
          <p:cNvSpPr/>
          <p:nvPr/>
        </p:nvSpPr>
        <p:spPr>
          <a:xfrm rot="10800000" flipV="1">
            <a:off x="7093298" y="3124386"/>
            <a:ext cx="1517301" cy="1110363"/>
          </a:xfrm>
          <a:prstGeom prst="chevron">
            <a:avLst>
              <a:gd name="adj" fmla="val 2272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a-IR" dirty="0">
                <a:solidFill>
                  <a:schemeClr val="tx1"/>
                </a:solidFill>
                <a:cs typeface="B Homa" panose="00000400000000000000" pitchFamily="2" charset="-78"/>
              </a:rPr>
              <a:t>پایش راهبردها</a:t>
            </a:r>
            <a:endParaRPr lang="en-US" dirty="0">
              <a:solidFill>
                <a:schemeClr val="tx1"/>
              </a:solidFill>
              <a:cs typeface="B Homa" panose="00000400000000000000" pitchFamily="2" charset="-78"/>
            </a:endParaRPr>
          </a:p>
        </p:txBody>
      </p:sp>
      <p:sp>
        <p:nvSpPr>
          <p:cNvPr id="36" name="Chevron 35"/>
          <p:cNvSpPr/>
          <p:nvPr/>
        </p:nvSpPr>
        <p:spPr>
          <a:xfrm rot="10800000" flipV="1">
            <a:off x="4436984" y="3139017"/>
            <a:ext cx="1517301" cy="1110363"/>
          </a:xfrm>
          <a:prstGeom prst="chevron">
            <a:avLst>
              <a:gd name="adj" fmla="val 2272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a-IR" dirty="0">
                <a:solidFill>
                  <a:schemeClr val="tx1"/>
                </a:solidFill>
                <a:cs typeface="B Homa" panose="00000400000000000000" pitchFamily="2" charset="-78"/>
              </a:rPr>
              <a:t>سیاست ها</a:t>
            </a:r>
            <a:endParaRPr lang="en-US" dirty="0">
              <a:solidFill>
                <a:schemeClr val="tx1"/>
              </a:solidFill>
              <a:cs typeface="B Homa" panose="00000400000000000000" pitchFamily="2" charset="-78"/>
            </a:endParaRPr>
          </a:p>
        </p:txBody>
      </p:sp>
      <p:sp>
        <p:nvSpPr>
          <p:cNvPr id="37" name="Chevron 36"/>
          <p:cNvSpPr/>
          <p:nvPr/>
        </p:nvSpPr>
        <p:spPr>
          <a:xfrm rot="10800000" flipV="1">
            <a:off x="3117880" y="3148773"/>
            <a:ext cx="1517301" cy="1110363"/>
          </a:xfrm>
          <a:prstGeom prst="chevron">
            <a:avLst>
              <a:gd name="adj" fmla="val 22727"/>
            </a:avLst>
          </a:prstGeom>
          <a:solidFill>
            <a:srgbClr val="58C74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solidFill>
                  <a:schemeClr val="tx1"/>
                </a:solidFill>
                <a:cs typeface="B Homa" panose="00000400000000000000" pitchFamily="2" charset="-78"/>
              </a:rPr>
              <a:t>تصمیم ها</a:t>
            </a:r>
            <a:endParaRPr lang="en-US" dirty="0">
              <a:solidFill>
                <a:schemeClr val="tx1"/>
              </a:solidFill>
              <a:cs typeface="B Homa" panose="00000400000000000000" pitchFamily="2" charset="-78"/>
            </a:endParaRPr>
          </a:p>
        </p:txBody>
      </p:sp>
      <p:sp>
        <p:nvSpPr>
          <p:cNvPr id="40" name="Rectangle 39"/>
          <p:cNvSpPr/>
          <p:nvPr/>
        </p:nvSpPr>
        <p:spPr>
          <a:xfrm>
            <a:off x="7466684" y="147996"/>
            <a:ext cx="1215012" cy="4329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cs typeface="B Homa" panose="00000400000000000000" pitchFamily="2" charset="-78"/>
              </a:rPr>
              <a:t>ورودی ها</a:t>
            </a:r>
            <a:endParaRPr lang="en-US" dirty="0">
              <a:cs typeface="B Homa" panose="00000400000000000000" pitchFamily="2" charset="-78"/>
            </a:endParaRPr>
          </a:p>
        </p:txBody>
      </p:sp>
      <p:sp>
        <p:nvSpPr>
          <p:cNvPr id="41" name="Rectangle 40"/>
          <p:cNvSpPr/>
          <p:nvPr/>
        </p:nvSpPr>
        <p:spPr>
          <a:xfrm>
            <a:off x="7484461" y="2876560"/>
            <a:ext cx="1215012" cy="4329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cs typeface="B Homa" panose="00000400000000000000" pitchFamily="2" charset="-78"/>
              </a:rPr>
              <a:t>واسطه ها</a:t>
            </a:r>
            <a:endParaRPr lang="en-US" dirty="0">
              <a:cs typeface="B Homa" panose="00000400000000000000" pitchFamily="2" charset="-78"/>
            </a:endParaRPr>
          </a:p>
        </p:txBody>
      </p:sp>
      <p:sp>
        <p:nvSpPr>
          <p:cNvPr id="38" name="Rectangle 37">
            <a:hlinkClick r:id="" action="ppaction://noaction"/>
          </p:cNvPr>
          <p:cNvSpPr/>
          <p:nvPr/>
        </p:nvSpPr>
        <p:spPr>
          <a:xfrm>
            <a:off x="11014396" y="4352814"/>
            <a:ext cx="1109121" cy="582066"/>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سازماندهی بهبود مستمر خدمت</a:t>
            </a:r>
            <a:endParaRPr lang="en-US" sz="1200" dirty="0">
              <a:solidFill>
                <a:schemeClr val="tx1"/>
              </a:solidFill>
              <a:cs typeface="B Homa" panose="00000400000000000000" pitchFamily="2" charset="-78"/>
            </a:endParaRPr>
          </a:p>
        </p:txBody>
      </p:sp>
      <p:sp>
        <p:nvSpPr>
          <p:cNvPr id="39" name="Rectangle 38">
            <a:hlinkClick r:id="rId2" action="ppaction://hlinksldjump"/>
          </p:cNvPr>
          <p:cNvSpPr/>
          <p:nvPr/>
        </p:nvSpPr>
        <p:spPr>
          <a:xfrm>
            <a:off x="8802339" y="554371"/>
            <a:ext cx="2160000" cy="21662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حاكميت و سيستم‌هاي مديريت</a:t>
            </a:r>
            <a:endParaRPr lang="en-US" sz="1200" dirty="0">
              <a:solidFill>
                <a:schemeClr val="tx1"/>
              </a:solidFill>
              <a:cs typeface="B Homa" panose="00000400000000000000" pitchFamily="2" charset="-78"/>
            </a:endParaRPr>
          </a:p>
        </p:txBody>
      </p:sp>
      <p:sp>
        <p:nvSpPr>
          <p:cNvPr id="42" name="Rectangle 41">
            <a:hlinkClick r:id="rId3" action="ppaction://hlinksldjump"/>
          </p:cNvPr>
          <p:cNvSpPr/>
          <p:nvPr/>
        </p:nvSpPr>
        <p:spPr>
          <a:xfrm>
            <a:off x="8796797" y="320768"/>
            <a:ext cx="2160000" cy="21662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خدمت و مدیریت خدمت</a:t>
            </a:r>
            <a:endParaRPr lang="en-US" sz="1200" dirty="0">
              <a:solidFill>
                <a:schemeClr val="tx1"/>
              </a:solidFill>
              <a:cs typeface="B Homa" panose="00000400000000000000" pitchFamily="2" charset="-78"/>
            </a:endParaRPr>
          </a:p>
        </p:txBody>
      </p:sp>
      <p:sp>
        <p:nvSpPr>
          <p:cNvPr id="43" name="Rectangle 42">
            <a:hlinkClick r:id="rId4" action="ppaction://hlinksldjump"/>
          </p:cNvPr>
          <p:cNvSpPr/>
          <p:nvPr/>
        </p:nvSpPr>
        <p:spPr>
          <a:xfrm>
            <a:off x="8796797" y="792612"/>
            <a:ext cx="2160000" cy="21662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چرخه عمر خدمت</a:t>
            </a:r>
            <a:endParaRPr lang="en-US" sz="1200" dirty="0">
              <a:solidFill>
                <a:schemeClr val="tx1"/>
              </a:solidFill>
              <a:cs typeface="B Homa" panose="00000400000000000000" pitchFamily="2" charset="-78"/>
            </a:endParaRPr>
          </a:p>
        </p:txBody>
      </p:sp>
      <p:sp>
        <p:nvSpPr>
          <p:cNvPr id="44" name="Rectangle 43">
            <a:hlinkClick r:id="rId5" action="ppaction://hlinksldjump"/>
          </p:cNvPr>
          <p:cNvSpPr/>
          <p:nvPr/>
        </p:nvSpPr>
        <p:spPr>
          <a:xfrm>
            <a:off x="8789752" y="1034660"/>
            <a:ext cx="2178129" cy="205501"/>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رویکرد بهبود مستمر خدمت</a:t>
            </a:r>
            <a:endParaRPr lang="en-US" sz="1200" dirty="0">
              <a:solidFill>
                <a:schemeClr val="tx1"/>
              </a:solidFill>
              <a:cs typeface="B Homa" panose="00000400000000000000" pitchFamily="2" charset="-78"/>
            </a:endParaRPr>
          </a:p>
        </p:txBody>
      </p:sp>
      <p:sp>
        <p:nvSpPr>
          <p:cNvPr id="45" name="Rectangle 44"/>
          <p:cNvSpPr/>
          <p:nvPr/>
        </p:nvSpPr>
        <p:spPr>
          <a:xfrm>
            <a:off x="8789752" y="1263268"/>
            <a:ext cx="2178129" cy="219976"/>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بهبود مستمر خدمت و ..</a:t>
            </a:r>
            <a:endParaRPr lang="en-US" sz="1200" dirty="0">
              <a:solidFill>
                <a:schemeClr val="tx1"/>
              </a:solidFill>
              <a:cs typeface="B Homa" panose="00000400000000000000" pitchFamily="2" charset="-78"/>
            </a:endParaRPr>
          </a:p>
        </p:txBody>
      </p:sp>
      <p:sp>
        <p:nvSpPr>
          <p:cNvPr id="46" name="Rectangle 45">
            <a:hlinkClick r:id="rId6" action="ppaction://hlinksldjump"/>
          </p:cNvPr>
          <p:cNvSpPr/>
          <p:nvPr/>
        </p:nvSpPr>
        <p:spPr>
          <a:xfrm>
            <a:off x="10992663" y="320769"/>
            <a:ext cx="1114760" cy="67419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مديريت خدمت به عنوان الگوی برتر</a:t>
            </a:r>
            <a:endParaRPr lang="en-US" sz="1200" dirty="0">
              <a:solidFill>
                <a:schemeClr val="tx1"/>
              </a:solidFill>
              <a:cs typeface="B Homa" panose="00000400000000000000" pitchFamily="2" charset="-78"/>
            </a:endParaRPr>
          </a:p>
        </p:txBody>
      </p:sp>
      <p:sp>
        <p:nvSpPr>
          <p:cNvPr id="47" name="Rectangle 46">
            <a:hlinkClick r:id="rId7" action="ppaction://hlinksldjump"/>
          </p:cNvPr>
          <p:cNvSpPr/>
          <p:nvPr/>
        </p:nvSpPr>
        <p:spPr>
          <a:xfrm>
            <a:off x="10992989" y="1021009"/>
            <a:ext cx="1114760" cy="995977"/>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اصول بهبود مستمر خدمت</a:t>
            </a:r>
            <a:endParaRPr lang="en-US" sz="1200" dirty="0">
              <a:solidFill>
                <a:schemeClr val="tx1"/>
              </a:solidFill>
              <a:cs typeface="B Homa" panose="00000400000000000000" pitchFamily="2" charset="-78"/>
            </a:endParaRPr>
          </a:p>
        </p:txBody>
      </p:sp>
      <p:sp>
        <p:nvSpPr>
          <p:cNvPr id="48" name="Rectangle 47">
            <a:hlinkClick r:id="rId6" action="ppaction://hlinksldjump"/>
          </p:cNvPr>
          <p:cNvSpPr/>
          <p:nvPr/>
        </p:nvSpPr>
        <p:spPr>
          <a:xfrm>
            <a:off x="10992663" y="42048"/>
            <a:ext cx="1114760" cy="255466"/>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مقدمه</a:t>
            </a:r>
            <a:endParaRPr lang="en-US" sz="1200" dirty="0">
              <a:solidFill>
                <a:schemeClr val="tx1"/>
              </a:solidFill>
              <a:cs typeface="B Homa" panose="00000400000000000000" pitchFamily="2" charset="-78"/>
            </a:endParaRPr>
          </a:p>
        </p:txBody>
      </p:sp>
      <p:sp>
        <p:nvSpPr>
          <p:cNvPr id="49" name="Rectangle 48">
            <a:hlinkClick r:id="rId6" action="ppaction://hlinksldjump"/>
          </p:cNvPr>
          <p:cNvSpPr/>
          <p:nvPr/>
        </p:nvSpPr>
        <p:spPr>
          <a:xfrm>
            <a:off x="8796797" y="40226"/>
            <a:ext cx="2160000" cy="255467"/>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نگاه کلی</a:t>
            </a:r>
            <a:endParaRPr lang="en-US" sz="1200" dirty="0">
              <a:solidFill>
                <a:schemeClr val="tx1"/>
              </a:solidFill>
              <a:cs typeface="B Homa" panose="00000400000000000000" pitchFamily="2" charset="-78"/>
            </a:endParaRPr>
          </a:p>
        </p:txBody>
      </p:sp>
      <p:sp>
        <p:nvSpPr>
          <p:cNvPr id="50" name="Rectangle 49"/>
          <p:cNvSpPr/>
          <p:nvPr/>
        </p:nvSpPr>
        <p:spPr>
          <a:xfrm>
            <a:off x="8789752" y="2035975"/>
            <a:ext cx="2185564" cy="209016"/>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فرایند هفت مرحله ای</a:t>
            </a:r>
            <a:endParaRPr lang="en-US" sz="1200" dirty="0">
              <a:solidFill>
                <a:schemeClr val="tx1"/>
              </a:solidFill>
              <a:cs typeface="B Homa" panose="00000400000000000000" pitchFamily="2" charset="-78"/>
            </a:endParaRPr>
          </a:p>
        </p:txBody>
      </p:sp>
      <p:sp>
        <p:nvSpPr>
          <p:cNvPr id="51" name="Rectangle 50">
            <a:hlinkClick r:id="rId7" action="ppaction://hlinksldjump"/>
          </p:cNvPr>
          <p:cNvSpPr/>
          <p:nvPr/>
        </p:nvSpPr>
        <p:spPr>
          <a:xfrm>
            <a:off x="11011577" y="2024065"/>
            <a:ext cx="1114760" cy="945408"/>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فرایند بهبود مستمر خدمت</a:t>
            </a:r>
            <a:endParaRPr lang="en-US" sz="1200" dirty="0">
              <a:solidFill>
                <a:schemeClr val="tx1"/>
              </a:solidFill>
              <a:cs typeface="B Homa" panose="00000400000000000000" pitchFamily="2" charset="-78"/>
            </a:endParaRPr>
          </a:p>
        </p:txBody>
      </p:sp>
      <p:sp>
        <p:nvSpPr>
          <p:cNvPr id="52" name="Rectangle 51"/>
          <p:cNvSpPr/>
          <p:nvPr/>
        </p:nvSpPr>
        <p:spPr>
          <a:xfrm>
            <a:off x="8789752" y="2260566"/>
            <a:ext cx="2185564" cy="22475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رویه جمع آوری و پایش داده</a:t>
            </a:r>
            <a:endParaRPr lang="en-US" sz="1200" dirty="0">
              <a:solidFill>
                <a:schemeClr val="tx1"/>
              </a:solidFill>
              <a:cs typeface="B Homa" panose="00000400000000000000" pitchFamily="2" charset="-78"/>
            </a:endParaRPr>
          </a:p>
        </p:txBody>
      </p:sp>
      <p:sp>
        <p:nvSpPr>
          <p:cNvPr id="53" name="Rectangle 52"/>
          <p:cNvSpPr/>
          <p:nvPr/>
        </p:nvSpPr>
        <p:spPr>
          <a:xfrm>
            <a:off x="8789752" y="2512650"/>
            <a:ext cx="2201730" cy="236043"/>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محرک ها، ورودی، خروجی و رابط‌ ها</a:t>
            </a:r>
            <a:endParaRPr lang="en-US" sz="1200" dirty="0">
              <a:solidFill>
                <a:schemeClr val="tx1"/>
              </a:solidFill>
              <a:cs typeface="B Homa" panose="00000400000000000000" pitchFamily="2" charset="-78"/>
            </a:endParaRPr>
          </a:p>
        </p:txBody>
      </p:sp>
      <p:sp>
        <p:nvSpPr>
          <p:cNvPr id="54" name="Rectangle 53"/>
          <p:cNvSpPr/>
          <p:nvPr/>
        </p:nvSpPr>
        <p:spPr>
          <a:xfrm>
            <a:off x="8789752" y="1513831"/>
            <a:ext cx="2190683" cy="491557"/>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ورودی های مستمر به تفکیک گام های چرخه عمر خدمت</a:t>
            </a:r>
            <a:endParaRPr lang="en-US" sz="1200" dirty="0">
              <a:solidFill>
                <a:schemeClr val="tx1"/>
              </a:solidFill>
              <a:cs typeface="B Homa" panose="00000400000000000000" pitchFamily="2" charset="-78"/>
            </a:endParaRPr>
          </a:p>
        </p:txBody>
      </p:sp>
      <p:sp>
        <p:nvSpPr>
          <p:cNvPr id="55" name="Rectangle 54"/>
          <p:cNvSpPr/>
          <p:nvPr/>
        </p:nvSpPr>
        <p:spPr>
          <a:xfrm>
            <a:off x="8807881" y="2774587"/>
            <a:ext cx="2185566" cy="215394"/>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نقش سایر فرایندها</a:t>
            </a:r>
            <a:endParaRPr lang="en-US" sz="1200" dirty="0">
              <a:solidFill>
                <a:schemeClr val="tx1"/>
              </a:solidFill>
              <a:cs typeface="B Homa" panose="00000400000000000000" pitchFamily="2" charset="-78"/>
            </a:endParaRPr>
          </a:p>
        </p:txBody>
      </p:sp>
      <p:sp>
        <p:nvSpPr>
          <p:cNvPr id="56" name="Rectangle 55">
            <a:hlinkClick r:id="rId7" action="ppaction://hlinksldjump"/>
          </p:cNvPr>
          <p:cNvSpPr/>
          <p:nvPr/>
        </p:nvSpPr>
        <p:spPr>
          <a:xfrm>
            <a:off x="11011577" y="2983570"/>
            <a:ext cx="1114760" cy="1355756"/>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روش ها و تکنیک های بهبود مستمر خدمت</a:t>
            </a:r>
            <a:endParaRPr lang="en-US" sz="1200" dirty="0">
              <a:solidFill>
                <a:schemeClr val="tx1"/>
              </a:solidFill>
              <a:cs typeface="B Homa" panose="00000400000000000000" pitchFamily="2" charset="-78"/>
            </a:endParaRPr>
          </a:p>
        </p:txBody>
      </p:sp>
      <p:sp>
        <p:nvSpPr>
          <p:cNvPr id="57" name="Rectangle 56"/>
          <p:cNvSpPr/>
          <p:nvPr/>
        </p:nvSpPr>
        <p:spPr>
          <a:xfrm>
            <a:off x="8807881" y="3006827"/>
            <a:ext cx="2203696" cy="223918"/>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مروری بر روش ها و تکنیک ها</a:t>
            </a:r>
            <a:endParaRPr lang="en-US" sz="1200" dirty="0">
              <a:solidFill>
                <a:schemeClr val="tx1"/>
              </a:solidFill>
              <a:cs typeface="B Homa" panose="00000400000000000000" pitchFamily="2" charset="-78"/>
            </a:endParaRPr>
          </a:p>
        </p:txBody>
      </p:sp>
      <p:sp>
        <p:nvSpPr>
          <p:cNvPr id="58" name="Rectangle 57"/>
          <p:cNvSpPr/>
          <p:nvPr/>
        </p:nvSpPr>
        <p:spPr>
          <a:xfrm>
            <a:off x="8807881" y="3252712"/>
            <a:ext cx="2203696" cy="238745"/>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چگونگی و زمان ممیزی</a:t>
            </a:r>
            <a:endParaRPr lang="en-US" sz="1200" dirty="0">
              <a:solidFill>
                <a:schemeClr val="tx1"/>
              </a:solidFill>
              <a:cs typeface="B Homa" panose="00000400000000000000" pitchFamily="2" charset="-78"/>
            </a:endParaRPr>
          </a:p>
        </p:txBody>
      </p:sp>
      <p:sp>
        <p:nvSpPr>
          <p:cNvPr id="59" name="Rectangle 58"/>
          <p:cNvSpPr/>
          <p:nvPr/>
        </p:nvSpPr>
        <p:spPr>
          <a:xfrm>
            <a:off x="8807881" y="3507033"/>
            <a:ext cx="2193063" cy="283152"/>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ارزش فرایند در مقایسه با بلوغ فرایند</a:t>
            </a:r>
            <a:endParaRPr lang="en-US" sz="1200" dirty="0">
              <a:solidFill>
                <a:schemeClr val="tx1"/>
              </a:solidFill>
              <a:cs typeface="B Homa" panose="00000400000000000000" pitchFamily="2" charset="-78"/>
            </a:endParaRPr>
          </a:p>
        </p:txBody>
      </p:sp>
      <p:sp>
        <p:nvSpPr>
          <p:cNvPr id="60" name="Rectangle 59"/>
          <p:cNvSpPr/>
          <p:nvPr/>
        </p:nvSpPr>
        <p:spPr>
          <a:xfrm>
            <a:off x="8796797" y="3808990"/>
            <a:ext cx="2204147" cy="271967"/>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مقایسه بلوغ فرایندی</a:t>
            </a:r>
            <a:endParaRPr lang="en-US" sz="1200" dirty="0">
              <a:solidFill>
                <a:schemeClr val="tx1"/>
              </a:solidFill>
              <a:cs typeface="B Homa" panose="00000400000000000000" pitchFamily="2" charset="-78"/>
            </a:endParaRPr>
          </a:p>
        </p:txBody>
      </p:sp>
      <p:sp>
        <p:nvSpPr>
          <p:cNvPr id="61" name="Rectangle 60"/>
          <p:cNvSpPr/>
          <p:nvPr/>
        </p:nvSpPr>
        <p:spPr>
          <a:xfrm>
            <a:off x="8796797" y="4104064"/>
            <a:ext cx="2214780" cy="257230"/>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کارت امتیازی متوازن </a:t>
            </a:r>
            <a:r>
              <a:rPr lang="en-US" sz="1200" dirty="0">
                <a:solidFill>
                  <a:schemeClr val="tx1"/>
                </a:solidFill>
                <a:cs typeface="B Homa" panose="00000400000000000000" pitchFamily="2" charset="-78"/>
              </a:rPr>
              <a:t>IT</a:t>
            </a:r>
          </a:p>
        </p:txBody>
      </p:sp>
      <p:sp>
        <p:nvSpPr>
          <p:cNvPr id="62" name="Rectangle 61"/>
          <p:cNvSpPr/>
          <p:nvPr/>
        </p:nvSpPr>
        <p:spPr>
          <a:xfrm>
            <a:off x="8796797" y="4380506"/>
            <a:ext cx="2204147" cy="272526"/>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توسعه سازمانی، کارکردها، نقش ها</a:t>
            </a:r>
            <a:endParaRPr lang="en-US" sz="1200" dirty="0">
              <a:solidFill>
                <a:schemeClr val="tx1"/>
              </a:solidFill>
              <a:cs typeface="B Homa" panose="00000400000000000000" pitchFamily="2" charset="-78"/>
            </a:endParaRPr>
          </a:p>
        </p:txBody>
      </p:sp>
      <p:sp>
        <p:nvSpPr>
          <p:cNvPr id="63" name="Rectangle 62"/>
          <p:cNvSpPr/>
          <p:nvPr/>
        </p:nvSpPr>
        <p:spPr>
          <a:xfrm>
            <a:off x="8796797" y="4676137"/>
            <a:ext cx="2192477" cy="257926"/>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ماتریس واگذاری مسئولیت</a:t>
            </a:r>
            <a:endParaRPr lang="en-US" sz="1200" dirty="0">
              <a:solidFill>
                <a:schemeClr val="tx1"/>
              </a:solidFill>
              <a:cs typeface="B Homa" panose="00000400000000000000" pitchFamily="2" charset="-78"/>
            </a:endParaRPr>
          </a:p>
        </p:txBody>
      </p:sp>
      <p:sp>
        <p:nvSpPr>
          <p:cNvPr id="64" name="Rectangle 63"/>
          <p:cNvSpPr/>
          <p:nvPr/>
        </p:nvSpPr>
        <p:spPr>
          <a:xfrm>
            <a:off x="8791771" y="4927291"/>
            <a:ext cx="2197503" cy="420907"/>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ابزارهای لازم برای پشتیبانی از فعالیت های بهبود مستمر خدمت </a:t>
            </a:r>
            <a:endParaRPr lang="en-US" sz="1200" dirty="0">
              <a:solidFill>
                <a:schemeClr val="tx1"/>
              </a:solidFill>
              <a:cs typeface="B Homa" panose="00000400000000000000" pitchFamily="2" charset="-78"/>
            </a:endParaRPr>
          </a:p>
        </p:txBody>
      </p:sp>
      <p:sp>
        <p:nvSpPr>
          <p:cNvPr id="65" name="Rectangle 64">
            <a:hlinkClick r:id="" action="ppaction://noaction"/>
          </p:cNvPr>
          <p:cNvSpPr/>
          <p:nvPr/>
        </p:nvSpPr>
        <p:spPr>
          <a:xfrm>
            <a:off x="11016314" y="4945696"/>
            <a:ext cx="1109121" cy="951555"/>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ملاحظات فنی</a:t>
            </a:r>
            <a:endParaRPr lang="en-US" sz="1200" dirty="0">
              <a:solidFill>
                <a:schemeClr val="tx1"/>
              </a:solidFill>
              <a:cs typeface="B Homa" panose="00000400000000000000" pitchFamily="2" charset="-78"/>
            </a:endParaRPr>
          </a:p>
        </p:txBody>
      </p:sp>
      <p:sp>
        <p:nvSpPr>
          <p:cNvPr id="66" name="Rectangle 65"/>
          <p:cNvSpPr/>
          <p:nvPr/>
        </p:nvSpPr>
        <p:spPr>
          <a:xfrm>
            <a:off x="8789753" y="5345930"/>
            <a:ext cx="2212914" cy="314817"/>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سیستم پیکربندی</a:t>
            </a:r>
            <a:endParaRPr lang="en-US" sz="1200" dirty="0">
              <a:solidFill>
                <a:schemeClr val="tx1"/>
              </a:solidFill>
              <a:cs typeface="B Homa" panose="00000400000000000000" pitchFamily="2" charset="-78"/>
            </a:endParaRPr>
          </a:p>
        </p:txBody>
      </p:sp>
      <p:sp>
        <p:nvSpPr>
          <p:cNvPr id="67" name="Rectangle 66"/>
          <p:cNvSpPr/>
          <p:nvPr/>
        </p:nvSpPr>
        <p:spPr>
          <a:xfrm>
            <a:off x="8796797" y="5641934"/>
            <a:ext cx="2192477" cy="272261"/>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دیگاه خدمت محور از سازمان </a:t>
            </a:r>
            <a:r>
              <a:rPr lang="en-US" sz="1200" dirty="0">
                <a:solidFill>
                  <a:schemeClr val="tx1"/>
                </a:solidFill>
                <a:cs typeface="B Homa" panose="00000400000000000000" pitchFamily="2" charset="-78"/>
              </a:rPr>
              <a:t>IT</a:t>
            </a:r>
          </a:p>
        </p:txBody>
      </p:sp>
      <p:sp>
        <p:nvSpPr>
          <p:cNvPr id="68" name="Rectangle 67">
            <a:hlinkClick r:id="" action="ppaction://noaction"/>
          </p:cNvPr>
          <p:cNvSpPr/>
          <p:nvPr/>
        </p:nvSpPr>
        <p:spPr>
          <a:xfrm>
            <a:off x="11011577" y="5908066"/>
            <a:ext cx="1125010" cy="631393"/>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a:solidFill>
                  <a:schemeClr val="tx1"/>
                </a:solidFill>
                <a:cs typeface="B Homa" panose="00000400000000000000" pitchFamily="2" charset="-78"/>
              </a:rPr>
              <a:t>پیاده سازی بهبود مستمر خدمت</a:t>
            </a:r>
            <a:endParaRPr lang="en-US" sz="1400" dirty="0">
              <a:solidFill>
                <a:schemeClr val="tx1"/>
              </a:solidFill>
              <a:cs typeface="B Homa" panose="00000400000000000000" pitchFamily="2" charset="-78"/>
            </a:endParaRPr>
          </a:p>
        </p:txBody>
      </p:sp>
      <p:sp>
        <p:nvSpPr>
          <p:cNvPr id="69" name="Rectangle 68"/>
          <p:cNvSpPr/>
          <p:nvPr/>
        </p:nvSpPr>
        <p:spPr>
          <a:xfrm>
            <a:off x="8796797" y="5922832"/>
            <a:ext cx="2204147" cy="316299"/>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fa-IR" sz="1200" dirty="0">
              <a:solidFill>
                <a:schemeClr val="tx1"/>
              </a:solidFill>
              <a:cs typeface="B Homa" panose="00000400000000000000" pitchFamily="2" charset="-78"/>
            </a:endParaRPr>
          </a:p>
          <a:p>
            <a:pPr algn="ctr" rtl="1"/>
            <a:r>
              <a:rPr lang="fa-IR" sz="1200" dirty="0">
                <a:solidFill>
                  <a:schemeClr val="tx1"/>
                </a:solidFill>
                <a:cs typeface="B Homa" panose="00000400000000000000" pitchFamily="2" charset="-78"/>
              </a:rPr>
              <a:t>دیدگاه جامع </a:t>
            </a:r>
            <a:r>
              <a:rPr lang="en-US" sz="1200" dirty="0">
                <a:solidFill>
                  <a:schemeClr val="tx1"/>
                </a:solidFill>
                <a:cs typeface="B Homa" panose="00000400000000000000" pitchFamily="2" charset="-78"/>
              </a:rPr>
              <a:t>CSI</a:t>
            </a:r>
            <a:r>
              <a:rPr lang="fa-IR" sz="1200" dirty="0">
                <a:solidFill>
                  <a:schemeClr val="tx1"/>
                </a:solidFill>
                <a:cs typeface="B Homa" panose="00000400000000000000" pitchFamily="2" charset="-78"/>
              </a:rPr>
              <a:t>، نقش ها و ورودی ها</a:t>
            </a:r>
            <a:endParaRPr lang="en-US" sz="1200" dirty="0">
              <a:solidFill>
                <a:schemeClr val="tx1"/>
              </a:solidFill>
              <a:cs typeface="B Homa" panose="00000400000000000000" pitchFamily="2" charset="-78"/>
            </a:endParaRPr>
          </a:p>
          <a:p>
            <a:pPr algn="ctr" rtl="1"/>
            <a:r>
              <a:rPr lang="fa-IR" sz="1200" dirty="0">
                <a:solidFill>
                  <a:schemeClr val="tx1"/>
                </a:solidFill>
                <a:cs typeface="B Homa" panose="00000400000000000000" pitchFamily="2" charset="-78"/>
              </a:rPr>
              <a:t> </a:t>
            </a:r>
            <a:endParaRPr lang="en-US" sz="1200" dirty="0">
              <a:solidFill>
                <a:schemeClr val="tx1"/>
              </a:solidFill>
              <a:cs typeface="B Homa" panose="00000400000000000000" pitchFamily="2" charset="-78"/>
            </a:endParaRPr>
          </a:p>
        </p:txBody>
      </p:sp>
      <p:sp>
        <p:nvSpPr>
          <p:cNvPr id="70" name="Rectangle 69">
            <a:hlinkClick r:id="" action="ppaction://noaction"/>
          </p:cNvPr>
          <p:cNvSpPr/>
          <p:nvPr/>
        </p:nvSpPr>
        <p:spPr>
          <a:xfrm>
            <a:off x="8796797" y="6539892"/>
            <a:ext cx="3339789" cy="298801"/>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a:solidFill>
                  <a:schemeClr val="tx1"/>
                </a:solidFill>
                <a:cs typeface="B Homa" panose="00000400000000000000" pitchFamily="2" charset="-78"/>
              </a:rPr>
              <a:t>چالش ها ریسک ها و عوامل بحزانی</a:t>
            </a:r>
            <a:endParaRPr lang="en-US" sz="1400" dirty="0">
              <a:solidFill>
                <a:schemeClr val="tx1"/>
              </a:solidFill>
              <a:cs typeface="B Homa" panose="00000400000000000000" pitchFamily="2" charset="-78"/>
            </a:endParaRPr>
          </a:p>
        </p:txBody>
      </p:sp>
      <p:sp>
        <p:nvSpPr>
          <p:cNvPr id="71" name="Rectangle 70"/>
          <p:cNvSpPr/>
          <p:nvPr/>
        </p:nvSpPr>
        <p:spPr>
          <a:xfrm>
            <a:off x="8801101" y="6231856"/>
            <a:ext cx="2210475" cy="307603"/>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fa-IR" sz="1400" dirty="0">
              <a:solidFill>
                <a:schemeClr val="tx1"/>
              </a:solidFill>
              <a:cs typeface="B Homa" panose="00000400000000000000" pitchFamily="2" charset="-78"/>
            </a:endParaRPr>
          </a:p>
          <a:p>
            <a:pPr algn="ctr" rtl="1"/>
            <a:r>
              <a:rPr lang="fa-IR" sz="1400" dirty="0">
                <a:solidFill>
                  <a:schemeClr val="tx1"/>
                </a:solidFill>
                <a:cs typeface="B Homa" panose="00000400000000000000" pitchFamily="2" charset="-78"/>
              </a:rPr>
              <a:t>دلایل شکست پروژه های تحول</a:t>
            </a:r>
            <a:endParaRPr lang="en-US" sz="1400" dirty="0">
              <a:solidFill>
                <a:schemeClr val="tx1"/>
              </a:solidFill>
              <a:cs typeface="B Homa" panose="00000400000000000000" pitchFamily="2" charset="-78"/>
            </a:endParaRPr>
          </a:p>
          <a:p>
            <a:pPr algn="ctr" rtl="1"/>
            <a:r>
              <a:rPr lang="fa-IR" sz="1400" dirty="0">
                <a:solidFill>
                  <a:schemeClr val="tx1"/>
                </a:solidFill>
                <a:cs typeface="B Homa" panose="00000400000000000000" pitchFamily="2" charset="-78"/>
              </a:rPr>
              <a:t> </a:t>
            </a:r>
            <a:endParaRPr lang="en-US" sz="1400" dirty="0">
              <a:solidFill>
                <a:schemeClr val="tx1"/>
              </a:solidFill>
              <a:cs typeface="B Homa" panose="00000400000000000000" pitchFamily="2" charset="-78"/>
            </a:endParaRPr>
          </a:p>
        </p:txBody>
      </p:sp>
      <p:sp>
        <p:nvSpPr>
          <p:cNvPr id="73" name="Chevron 72"/>
          <p:cNvSpPr/>
          <p:nvPr/>
        </p:nvSpPr>
        <p:spPr>
          <a:xfrm rot="10800000" flipV="1">
            <a:off x="7004424" y="4687719"/>
            <a:ext cx="1517301" cy="1110363"/>
          </a:xfrm>
          <a:prstGeom prst="chevron">
            <a:avLst>
              <a:gd name="adj" fmla="val 2272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a-IR" dirty="0">
                <a:solidFill>
                  <a:schemeClr val="tx1"/>
                </a:solidFill>
                <a:cs typeface="B Homa" panose="00000400000000000000" pitchFamily="2" charset="-78"/>
              </a:rPr>
              <a:t>پیاده سازی بهبود</a:t>
            </a:r>
            <a:endParaRPr lang="en-US" dirty="0">
              <a:solidFill>
                <a:schemeClr val="tx1"/>
              </a:solidFill>
              <a:cs typeface="B Homa" panose="00000400000000000000" pitchFamily="2" charset="-78"/>
            </a:endParaRPr>
          </a:p>
        </p:txBody>
      </p:sp>
      <p:sp>
        <p:nvSpPr>
          <p:cNvPr id="76" name="Rectangle 75"/>
          <p:cNvSpPr/>
          <p:nvPr/>
        </p:nvSpPr>
        <p:spPr>
          <a:xfrm>
            <a:off x="7395587" y="4439893"/>
            <a:ext cx="1215012" cy="4329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cs typeface="B Homa" panose="00000400000000000000" pitchFamily="2" charset="-78"/>
              </a:rPr>
              <a:t>خروجی ها</a:t>
            </a:r>
            <a:endParaRPr lang="en-US" dirty="0">
              <a:cs typeface="B Homa" panose="00000400000000000000" pitchFamily="2" charset="-78"/>
            </a:endParaRPr>
          </a:p>
        </p:txBody>
      </p:sp>
    </p:spTree>
    <p:extLst>
      <p:ext uri="{BB962C8B-B14F-4D97-AF65-F5344CB8AC3E}">
        <p14:creationId xmlns:p14="http://schemas.microsoft.com/office/powerpoint/2010/main" val="2565446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down)">
                                      <p:cBhvr>
                                        <p:cTn id="10" dur="500"/>
                                        <p:tgtEl>
                                          <p:spTgt spid="2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down)">
                                      <p:cBhvr>
                                        <p:cTn id="13" dur="500"/>
                                        <p:tgtEl>
                                          <p:spTgt spid="2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down)">
                                      <p:cBhvr>
                                        <p:cTn id="16" dur="500"/>
                                        <p:tgtEl>
                                          <p:spTgt spid="25"/>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down)">
                                      <p:cBhvr>
                                        <p:cTn id="22" dur="500"/>
                                        <p:tgtEl>
                                          <p:spTgt spid="27"/>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500"/>
                                        <p:tgtEl>
                                          <p:spTgt spid="2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down)">
                                      <p:cBhvr>
                                        <p:cTn id="28" dur="500"/>
                                        <p:tgtEl>
                                          <p:spTgt spid="29"/>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down)">
                                      <p:cBhvr>
                                        <p:cTn id="31" dur="500"/>
                                        <p:tgtEl>
                                          <p:spTgt spid="30"/>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down)">
                                      <p:cBhvr>
                                        <p:cTn id="34" dur="500"/>
                                        <p:tgtEl>
                                          <p:spTgt spid="31"/>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down)">
                                      <p:cBhvr>
                                        <p:cTn id="37" dur="500"/>
                                        <p:tgtEl>
                                          <p:spTgt spid="32"/>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wipe(down)">
                                      <p:cBhvr>
                                        <p:cTn id="43" dur="500"/>
                                        <p:tgtEl>
                                          <p:spTgt spid="34"/>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down)">
                                      <p:cBhvr>
                                        <p:cTn id="46" dur="500"/>
                                        <p:tgtEl>
                                          <p:spTgt spid="35"/>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wipe(down)">
                                      <p:cBhvr>
                                        <p:cTn id="49" dur="500"/>
                                        <p:tgtEl>
                                          <p:spTgt spid="36"/>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wipe(down)">
                                      <p:cBhvr>
                                        <p:cTn id="52" dur="500"/>
                                        <p:tgtEl>
                                          <p:spTgt spid="37"/>
                                        </p:tgtEl>
                                      </p:cBhvr>
                                    </p:animEffect>
                                  </p:childTnLst>
                                </p:cTn>
                              </p:par>
                            </p:childTnLst>
                          </p:cTn>
                        </p:par>
                        <p:par>
                          <p:cTn id="53" fill="hold">
                            <p:stCondLst>
                              <p:cond delay="500"/>
                            </p:stCondLst>
                            <p:childTnLst>
                              <p:par>
                                <p:cTn id="54" presetID="2" presetClass="entr" presetSubtype="4" fill="hold" grpId="0" nodeType="afterEffect">
                                  <p:stCondLst>
                                    <p:cond delay="0"/>
                                  </p:stCondLst>
                                  <p:childTnLst>
                                    <p:set>
                                      <p:cBhvr>
                                        <p:cTn id="55" dur="1" fill="hold">
                                          <p:stCondLst>
                                            <p:cond delay="0"/>
                                          </p:stCondLst>
                                        </p:cTn>
                                        <p:tgtEl>
                                          <p:spTgt spid="40"/>
                                        </p:tgtEl>
                                        <p:attrNameLst>
                                          <p:attrName>style.visibility</p:attrName>
                                        </p:attrNameLst>
                                      </p:cBhvr>
                                      <p:to>
                                        <p:strVal val="visible"/>
                                      </p:to>
                                    </p:set>
                                    <p:anim calcmode="lin" valueType="num">
                                      <p:cBhvr additive="base">
                                        <p:cTn id="56" dur="500" fill="hold"/>
                                        <p:tgtEl>
                                          <p:spTgt spid="40"/>
                                        </p:tgtEl>
                                        <p:attrNameLst>
                                          <p:attrName>ppt_x</p:attrName>
                                        </p:attrNameLst>
                                      </p:cBhvr>
                                      <p:tavLst>
                                        <p:tav tm="0">
                                          <p:val>
                                            <p:strVal val="#ppt_x"/>
                                          </p:val>
                                        </p:tav>
                                        <p:tav tm="100000">
                                          <p:val>
                                            <p:strVal val="#ppt_x"/>
                                          </p:val>
                                        </p:tav>
                                      </p:tavLst>
                                    </p:anim>
                                    <p:anim calcmode="lin" valueType="num">
                                      <p:cBhvr additive="base">
                                        <p:cTn id="57" dur="500" fill="hold"/>
                                        <p:tgtEl>
                                          <p:spTgt spid="40"/>
                                        </p:tgtEl>
                                        <p:attrNameLst>
                                          <p:attrName>ppt_y</p:attrName>
                                        </p:attrNameLst>
                                      </p:cBhvr>
                                      <p:tavLst>
                                        <p:tav tm="0">
                                          <p:val>
                                            <p:strVal val="1+#ppt_h/2"/>
                                          </p:val>
                                        </p:tav>
                                        <p:tav tm="100000">
                                          <p:val>
                                            <p:strVal val="#ppt_y"/>
                                          </p:val>
                                        </p:tav>
                                      </p:tavLst>
                                    </p:anim>
                                  </p:childTnLst>
                                </p:cTn>
                              </p:par>
                            </p:childTnLst>
                          </p:cTn>
                        </p:par>
                        <p:par>
                          <p:cTn id="58" fill="hold">
                            <p:stCondLst>
                              <p:cond delay="1000"/>
                            </p:stCondLst>
                            <p:childTnLst>
                              <p:par>
                                <p:cTn id="59" presetID="42" presetClass="entr" presetSubtype="0"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fade">
                                      <p:cBhvr>
                                        <p:cTn id="61" dur="1000"/>
                                        <p:tgtEl>
                                          <p:spTgt spid="41"/>
                                        </p:tgtEl>
                                      </p:cBhvr>
                                    </p:animEffect>
                                    <p:anim calcmode="lin" valueType="num">
                                      <p:cBhvr>
                                        <p:cTn id="62" dur="1000" fill="hold"/>
                                        <p:tgtEl>
                                          <p:spTgt spid="41"/>
                                        </p:tgtEl>
                                        <p:attrNameLst>
                                          <p:attrName>ppt_x</p:attrName>
                                        </p:attrNameLst>
                                      </p:cBhvr>
                                      <p:tavLst>
                                        <p:tav tm="0">
                                          <p:val>
                                            <p:strVal val="#ppt_x"/>
                                          </p:val>
                                        </p:tav>
                                        <p:tav tm="100000">
                                          <p:val>
                                            <p:strVal val="#ppt_x"/>
                                          </p:val>
                                        </p:tav>
                                      </p:tavLst>
                                    </p:anim>
                                    <p:anim calcmode="lin" valueType="num">
                                      <p:cBhvr>
                                        <p:cTn id="63" dur="1000" fill="hold"/>
                                        <p:tgtEl>
                                          <p:spTgt spid="41"/>
                                        </p:tgtEl>
                                        <p:attrNameLst>
                                          <p:attrName>ppt_y</p:attrName>
                                        </p:attrNameLst>
                                      </p:cBhvr>
                                      <p:tavLst>
                                        <p:tav tm="0">
                                          <p:val>
                                            <p:strVal val="#ppt_y+.1"/>
                                          </p:val>
                                        </p:tav>
                                        <p:tav tm="100000">
                                          <p:val>
                                            <p:strVal val="#ppt_y"/>
                                          </p:val>
                                        </p:tav>
                                      </p:tavLst>
                                    </p:anim>
                                  </p:childTnLst>
                                </p:cTn>
                              </p:par>
                            </p:childTnLst>
                          </p:cTn>
                        </p:par>
                        <p:par>
                          <p:cTn id="64" fill="hold">
                            <p:stCondLst>
                              <p:cond delay="2000"/>
                            </p:stCondLst>
                            <p:childTnLst>
                              <p:par>
                                <p:cTn id="65" presetID="22" presetClass="entr" presetSubtype="4" fill="hold" grpId="0" nodeType="afterEffect">
                                  <p:stCondLst>
                                    <p:cond delay="0"/>
                                  </p:stCondLst>
                                  <p:childTnLst>
                                    <p:set>
                                      <p:cBhvr>
                                        <p:cTn id="66" dur="1" fill="hold">
                                          <p:stCondLst>
                                            <p:cond delay="0"/>
                                          </p:stCondLst>
                                        </p:cTn>
                                        <p:tgtEl>
                                          <p:spTgt spid="73"/>
                                        </p:tgtEl>
                                        <p:attrNameLst>
                                          <p:attrName>style.visibility</p:attrName>
                                        </p:attrNameLst>
                                      </p:cBhvr>
                                      <p:to>
                                        <p:strVal val="visible"/>
                                      </p:to>
                                    </p:set>
                                    <p:animEffect transition="in" filter="wipe(down)">
                                      <p:cBhvr>
                                        <p:cTn id="67" dur="500"/>
                                        <p:tgtEl>
                                          <p:spTgt spid="73"/>
                                        </p:tgtEl>
                                      </p:cBhvr>
                                    </p:animEffect>
                                  </p:childTnLst>
                                </p:cTn>
                              </p:par>
                            </p:childTnLst>
                          </p:cTn>
                        </p:par>
                        <p:par>
                          <p:cTn id="68" fill="hold">
                            <p:stCondLst>
                              <p:cond delay="2500"/>
                            </p:stCondLst>
                            <p:childTnLst>
                              <p:par>
                                <p:cTn id="69" presetID="42" presetClass="entr" presetSubtype="0" fill="hold" grpId="0" nodeType="afterEffect">
                                  <p:stCondLst>
                                    <p:cond delay="0"/>
                                  </p:stCondLst>
                                  <p:childTnLst>
                                    <p:set>
                                      <p:cBhvr>
                                        <p:cTn id="70" dur="1" fill="hold">
                                          <p:stCondLst>
                                            <p:cond delay="0"/>
                                          </p:stCondLst>
                                        </p:cTn>
                                        <p:tgtEl>
                                          <p:spTgt spid="76"/>
                                        </p:tgtEl>
                                        <p:attrNameLst>
                                          <p:attrName>style.visibility</p:attrName>
                                        </p:attrNameLst>
                                      </p:cBhvr>
                                      <p:to>
                                        <p:strVal val="visible"/>
                                      </p:to>
                                    </p:set>
                                    <p:animEffect transition="in" filter="fade">
                                      <p:cBhvr>
                                        <p:cTn id="71" dur="1000"/>
                                        <p:tgtEl>
                                          <p:spTgt spid="76"/>
                                        </p:tgtEl>
                                      </p:cBhvr>
                                    </p:animEffect>
                                    <p:anim calcmode="lin" valueType="num">
                                      <p:cBhvr>
                                        <p:cTn id="72" dur="1000" fill="hold"/>
                                        <p:tgtEl>
                                          <p:spTgt spid="76"/>
                                        </p:tgtEl>
                                        <p:attrNameLst>
                                          <p:attrName>ppt_x</p:attrName>
                                        </p:attrNameLst>
                                      </p:cBhvr>
                                      <p:tavLst>
                                        <p:tav tm="0">
                                          <p:val>
                                            <p:strVal val="#ppt_x"/>
                                          </p:val>
                                        </p:tav>
                                        <p:tav tm="100000">
                                          <p:val>
                                            <p:strVal val="#ppt_x"/>
                                          </p:val>
                                        </p:tav>
                                      </p:tavLst>
                                    </p:anim>
                                    <p:anim calcmode="lin" valueType="num">
                                      <p:cBhvr>
                                        <p:cTn id="73"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5" grpId="0" animBg="1"/>
      <p:bldP spid="34" grpId="0" animBg="1"/>
      <p:bldP spid="36" grpId="0" animBg="1"/>
      <p:bldP spid="37" grpId="0" animBg="1"/>
      <p:bldP spid="40" grpId="0" animBg="1"/>
      <p:bldP spid="41" grpId="0" animBg="1"/>
      <p:bldP spid="73" grpId="0" animBg="1"/>
      <p:bldP spid="7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fa-IR" sz="1400" dirty="0"/>
              <a:t>30-14</a:t>
            </a:r>
            <a:endParaRPr lang="en-US" sz="1400" dirty="0"/>
          </a:p>
        </p:txBody>
      </p:sp>
      <p:sp>
        <p:nvSpPr>
          <p:cNvPr id="22" name="Rounded Rectangle 21"/>
          <p:cNvSpPr/>
          <p:nvPr/>
        </p:nvSpPr>
        <p:spPr>
          <a:xfrm>
            <a:off x="6012780" y="312161"/>
            <a:ext cx="2260879" cy="43548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a:solidFill>
                  <a:schemeClr val="bg1"/>
                </a:solidFill>
                <a:cs typeface="B Homa" panose="00000400000000000000" pitchFamily="2" charset="-78"/>
              </a:rPr>
              <a:t>مدیریت سطح خدمت</a:t>
            </a:r>
            <a:endParaRPr lang="en-US" dirty="0">
              <a:solidFill>
                <a:schemeClr val="bg1"/>
              </a:solidFill>
              <a:cs typeface="B Homa" panose="00000400000000000000" pitchFamily="2" charset="-78"/>
            </a:endParaRPr>
          </a:p>
        </p:txBody>
      </p:sp>
      <p:sp>
        <p:nvSpPr>
          <p:cNvPr id="23" name="Rounded Rectangle 22"/>
          <p:cNvSpPr/>
          <p:nvPr/>
        </p:nvSpPr>
        <p:spPr>
          <a:xfrm>
            <a:off x="6012780" y="792484"/>
            <a:ext cx="2260879" cy="49265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a:solidFill>
                  <a:schemeClr val="bg1"/>
                </a:solidFill>
                <a:cs typeface="B Homa" panose="00000400000000000000" pitchFamily="2" charset="-78"/>
              </a:rPr>
              <a:t>مدیریت دسترس پذیری و ظرفیت</a:t>
            </a:r>
            <a:endParaRPr lang="en-US" dirty="0">
              <a:solidFill>
                <a:schemeClr val="bg1"/>
              </a:solidFill>
              <a:cs typeface="B Homa" panose="00000400000000000000" pitchFamily="2" charset="-78"/>
            </a:endParaRPr>
          </a:p>
        </p:txBody>
      </p:sp>
      <p:sp>
        <p:nvSpPr>
          <p:cNvPr id="24" name="Rounded Rectangle 23"/>
          <p:cNvSpPr/>
          <p:nvPr/>
        </p:nvSpPr>
        <p:spPr>
          <a:xfrm>
            <a:off x="6012780" y="1814067"/>
            <a:ext cx="2260879" cy="47554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rtl="1"/>
            <a:r>
              <a:rPr lang="fa-IR" dirty="0">
                <a:solidFill>
                  <a:schemeClr val="bg1"/>
                </a:solidFill>
                <a:cs typeface="B Homa" panose="00000400000000000000" pitchFamily="2" charset="-78"/>
              </a:rPr>
              <a:t>مدیریت مالی خدمات </a:t>
            </a:r>
            <a:r>
              <a:rPr lang="en-US" dirty="0">
                <a:solidFill>
                  <a:schemeClr val="bg1"/>
                </a:solidFill>
                <a:cs typeface="B Homa" panose="00000400000000000000" pitchFamily="2" charset="-78"/>
              </a:rPr>
              <a:t>IT</a:t>
            </a:r>
          </a:p>
        </p:txBody>
      </p:sp>
      <p:sp>
        <p:nvSpPr>
          <p:cNvPr id="25" name="Rounded Rectangle 24"/>
          <p:cNvSpPr/>
          <p:nvPr/>
        </p:nvSpPr>
        <p:spPr>
          <a:xfrm>
            <a:off x="6012780" y="1333744"/>
            <a:ext cx="2260879" cy="45347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a:solidFill>
                  <a:schemeClr val="bg1"/>
                </a:solidFill>
                <a:cs typeface="B Homa" panose="00000400000000000000" pitchFamily="2" charset="-78"/>
              </a:rPr>
              <a:t>مدیریت امنیت اطلاعات</a:t>
            </a:r>
            <a:endParaRPr lang="en-US" dirty="0">
              <a:solidFill>
                <a:schemeClr val="bg1"/>
              </a:solidFill>
              <a:cs typeface="B Homa" panose="00000400000000000000" pitchFamily="2" charset="-78"/>
            </a:endParaRPr>
          </a:p>
        </p:txBody>
      </p:sp>
      <p:sp>
        <p:nvSpPr>
          <p:cNvPr id="26" name="Rounded Rectangle 25"/>
          <p:cNvSpPr/>
          <p:nvPr/>
        </p:nvSpPr>
        <p:spPr>
          <a:xfrm>
            <a:off x="84253" y="326853"/>
            <a:ext cx="5892661" cy="43579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rtl="1"/>
            <a:r>
              <a:rPr lang="fa-IR" sz="1600" dirty="0">
                <a:cs typeface="B Homa" panose="00000400000000000000" pitchFamily="2" charset="-78"/>
              </a:rPr>
              <a:t>با حضور </a:t>
            </a:r>
            <a:r>
              <a:rPr lang="en-US" sz="1600" dirty="0">
                <a:cs typeface="B Homa" panose="00000400000000000000" pitchFamily="2" charset="-78"/>
              </a:rPr>
              <a:t>CSI</a:t>
            </a:r>
            <a:r>
              <a:rPr lang="fa-IR" sz="1600" dirty="0">
                <a:cs typeface="B Homa" panose="00000400000000000000" pitchFamily="2" charset="-78"/>
              </a:rPr>
              <a:t> در طراحی </a:t>
            </a:r>
            <a:r>
              <a:rPr lang="en-US" sz="1600" dirty="0">
                <a:cs typeface="B Homa" panose="00000400000000000000" pitchFamily="2" charset="-78"/>
              </a:rPr>
              <a:t>SLM</a:t>
            </a:r>
            <a:r>
              <a:rPr lang="fa-IR" sz="1600" dirty="0">
                <a:cs typeface="B Homa" panose="00000400000000000000" pitchFamily="2" charset="-78"/>
              </a:rPr>
              <a:t>، اطمینان حاصل می شود که اهداف قابل اندازه گبری ایجاد شده و پتانسیل های بهبود خدمت شناسایی شده اند. </a:t>
            </a:r>
            <a:endParaRPr lang="en-US" sz="1600" dirty="0">
              <a:cs typeface="B Homa" panose="00000400000000000000" pitchFamily="2" charset="-78"/>
            </a:endParaRPr>
          </a:p>
        </p:txBody>
      </p:sp>
      <p:sp>
        <p:nvSpPr>
          <p:cNvPr id="27" name="Rounded Rectangle 26"/>
          <p:cNvSpPr/>
          <p:nvPr/>
        </p:nvSpPr>
        <p:spPr>
          <a:xfrm>
            <a:off x="84253" y="795096"/>
            <a:ext cx="5892661" cy="46994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rtl="1"/>
            <a:r>
              <a:rPr lang="fa-IR" sz="1600" dirty="0">
                <a:cs typeface="B Homa" panose="00000400000000000000" pitchFamily="2" charset="-78"/>
              </a:rPr>
              <a:t>پشتیبانی از </a:t>
            </a:r>
            <a:r>
              <a:rPr lang="en-US" sz="1600" dirty="0">
                <a:cs typeface="B Homa" panose="00000400000000000000" pitchFamily="2" charset="-78"/>
              </a:rPr>
              <a:t>CSI</a:t>
            </a:r>
            <a:r>
              <a:rPr lang="fa-IR" sz="1600" dirty="0">
                <a:cs typeface="B Homa" panose="00000400000000000000" pitchFamily="2" charset="-78"/>
              </a:rPr>
              <a:t> با تعیین نیازمندی های ابزار و قابلیت های موجود در حوزه پایش و جمع آئری داده و اطمینان دادن از بروز بودن برنامه های ظرفیت و دسترس پذیری. </a:t>
            </a:r>
            <a:endParaRPr lang="en-US" sz="1600" dirty="0">
              <a:cs typeface="B Homa" panose="00000400000000000000" pitchFamily="2" charset="-78"/>
            </a:endParaRPr>
          </a:p>
        </p:txBody>
      </p:sp>
      <p:sp>
        <p:nvSpPr>
          <p:cNvPr id="28" name="Rounded Rectangle 27"/>
          <p:cNvSpPr/>
          <p:nvPr/>
        </p:nvSpPr>
        <p:spPr>
          <a:xfrm>
            <a:off x="84252" y="1317268"/>
            <a:ext cx="5892661" cy="46994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rtl="1"/>
            <a:r>
              <a:rPr lang="fa-IR" sz="1600" dirty="0">
                <a:cs typeface="B Homa" panose="00000400000000000000" pitchFamily="2" charset="-78"/>
              </a:rPr>
              <a:t>کمک به </a:t>
            </a:r>
            <a:r>
              <a:rPr lang="en-US" sz="1600" dirty="0">
                <a:cs typeface="B Homa" panose="00000400000000000000" pitchFamily="2" charset="-78"/>
              </a:rPr>
              <a:t>CSI</a:t>
            </a:r>
            <a:r>
              <a:rPr lang="fa-IR" sz="1600" dirty="0">
                <a:cs typeface="B Homa" panose="00000400000000000000" pitchFamily="2" charset="-78"/>
              </a:rPr>
              <a:t> با جمع آوری داده و پایش، نظارت، تایید و پیگری سطوح امنیتی، ایجاد تحلیل روند برای نقش های امنیتی و تحلیل داده های پردازش شده</a:t>
            </a:r>
            <a:endParaRPr lang="en-US" sz="1600" dirty="0">
              <a:cs typeface="B Homa" panose="00000400000000000000" pitchFamily="2" charset="-78"/>
            </a:endParaRPr>
          </a:p>
        </p:txBody>
      </p:sp>
      <p:sp>
        <p:nvSpPr>
          <p:cNvPr id="29" name="Rounded Rectangle 28"/>
          <p:cNvSpPr/>
          <p:nvPr/>
        </p:nvSpPr>
        <p:spPr>
          <a:xfrm>
            <a:off x="84252" y="1819661"/>
            <a:ext cx="5892661" cy="46994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rtl="1"/>
            <a:r>
              <a:rPr lang="fa-IR" sz="1600" dirty="0">
                <a:cs typeface="B Homa" panose="00000400000000000000" pitchFamily="2" charset="-78"/>
              </a:rPr>
              <a:t>کمک به </a:t>
            </a:r>
            <a:r>
              <a:rPr lang="en-US" sz="1600" dirty="0">
                <a:cs typeface="B Homa" panose="00000400000000000000" pitchFamily="2" charset="-78"/>
              </a:rPr>
              <a:t>CSI</a:t>
            </a:r>
            <a:r>
              <a:rPr lang="fa-IR" sz="1600" dirty="0">
                <a:cs typeface="B Homa" panose="00000400000000000000" pitchFamily="2" charset="-78"/>
              </a:rPr>
              <a:t> با پایش و جمع آوری داده های هزینه های واقعی در برابر بودجه ها</a:t>
            </a:r>
            <a:endParaRPr lang="en-US" sz="1600" dirty="0">
              <a:cs typeface="B Homa" panose="00000400000000000000" pitchFamily="2" charset="-78"/>
            </a:endParaRPr>
          </a:p>
        </p:txBody>
      </p:sp>
      <p:sp>
        <p:nvSpPr>
          <p:cNvPr id="31" name="TextBox 30"/>
          <p:cNvSpPr txBox="1"/>
          <p:nvPr/>
        </p:nvSpPr>
        <p:spPr>
          <a:xfrm rot="5400000">
            <a:off x="7528206" y="1118034"/>
            <a:ext cx="1973821" cy="369332"/>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a-IR" dirty="0">
                <a:solidFill>
                  <a:schemeClr val="tx1"/>
                </a:solidFill>
                <a:cs typeface="B Homa" panose="00000400000000000000" pitchFamily="2" charset="-78"/>
              </a:rPr>
              <a:t>جمع آوری و پردازش داده</a:t>
            </a:r>
            <a:endParaRPr lang="en-US" dirty="0">
              <a:solidFill>
                <a:schemeClr val="tx1"/>
              </a:solidFill>
              <a:cs typeface="B Homa" panose="00000400000000000000" pitchFamily="2" charset="-78"/>
            </a:endParaRPr>
          </a:p>
        </p:txBody>
      </p:sp>
      <p:sp>
        <p:nvSpPr>
          <p:cNvPr id="33" name="Rounded Rectangle 32"/>
          <p:cNvSpPr/>
          <p:nvPr/>
        </p:nvSpPr>
        <p:spPr>
          <a:xfrm>
            <a:off x="5995591" y="2898503"/>
            <a:ext cx="2260879" cy="43548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a-IR" dirty="0">
                <a:cs typeface="B Homa" panose="00000400000000000000" pitchFamily="2" charset="-78"/>
              </a:rPr>
              <a:t>مدیریت سطح خدمت</a:t>
            </a:r>
            <a:endParaRPr lang="en-US" dirty="0">
              <a:cs typeface="B Homa" panose="00000400000000000000" pitchFamily="2" charset="-78"/>
            </a:endParaRPr>
          </a:p>
        </p:txBody>
      </p:sp>
      <p:sp>
        <p:nvSpPr>
          <p:cNvPr id="34" name="Rounded Rectangle 33"/>
          <p:cNvSpPr/>
          <p:nvPr/>
        </p:nvSpPr>
        <p:spPr>
          <a:xfrm>
            <a:off x="5995591" y="3378826"/>
            <a:ext cx="2260879" cy="49265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a-IR" dirty="0">
                <a:cs typeface="B Homa" panose="00000400000000000000" pitchFamily="2" charset="-78"/>
              </a:rPr>
              <a:t>مدیریت دسترس پذیری و ظرفیت</a:t>
            </a:r>
            <a:endParaRPr lang="en-US" dirty="0">
              <a:cs typeface="B Homa" panose="00000400000000000000" pitchFamily="2" charset="-78"/>
            </a:endParaRPr>
          </a:p>
        </p:txBody>
      </p:sp>
      <p:sp>
        <p:nvSpPr>
          <p:cNvPr id="35" name="Rounded Rectangle 34"/>
          <p:cNvSpPr/>
          <p:nvPr/>
        </p:nvSpPr>
        <p:spPr>
          <a:xfrm>
            <a:off x="5995591" y="4400409"/>
            <a:ext cx="2260879" cy="47554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r>
              <a:rPr lang="fa-IR" dirty="0">
                <a:cs typeface="B Homa" panose="00000400000000000000" pitchFamily="2" charset="-78"/>
              </a:rPr>
              <a:t>مدیریت مساله </a:t>
            </a:r>
            <a:endParaRPr lang="en-US" dirty="0">
              <a:cs typeface="B Homa" panose="00000400000000000000" pitchFamily="2" charset="-78"/>
            </a:endParaRPr>
          </a:p>
        </p:txBody>
      </p:sp>
      <p:sp>
        <p:nvSpPr>
          <p:cNvPr id="36" name="Rounded Rectangle 35"/>
          <p:cNvSpPr/>
          <p:nvPr/>
        </p:nvSpPr>
        <p:spPr>
          <a:xfrm>
            <a:off x="5995591" y="3920086"/>
            <a:ext cx="2260879" cy="45347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a-IR" dirty="0">
                <a:cs typeface="B Homa" panose="00000400000000000000" pitchFamily="2" charset="-78"/>
              </a:rPr>
              <a:t>مدیریت امنیت اطلاعات</a:t>
            </a:r>
            <a:endParaRPr lang="en-US" dirty="0">
              <a:cs typeface="B Homa" panose="00000400000000000000" pitchFamily="2" charset="-78"/>
            </a:endParaRPr>
          </a:p>
        </p:txBody>
      </p:sp>
      <p:sp>
        <p:nvSpPr>
          <p:cNvPr id="37" name="Rounded Rectangle 36"/>
          <p:cNvSpPr/>
          <p:nvPr/>
        </p:nvSpPr>
        <p:spPr>
          <a:xfrm>
            <a:off x="67064" y="2913195"/>
            <a:ext cx="5892661" cy="43579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rtl="1"/>
            <a:r>
              <a:rPr lang="fa-IR" sz="1600" dirty="0">
                <a:cs typeface="B Homa" panose="00000400000000000000" pitchFamily="2" charset="-78"/>
              </a:rPr>
              <a:t>تحلیل دستاوردهای سطح خدمت، مستندسازی و بازبینی روندها، شناسایی نیازهای بهبود خدمت، شناسایی نیاز جهت تحلیل </a:t>
            </a:r>
            <a:r>
              <a:rPr lang="en-US" sz="1600" dirty="0">
                <a:cs typeface="B Homa" panose="00000400000000000000" pitchFamily="2" charset="-78"/>
              </a:rPr>
              <a:t>OLA</a:t>
            </a:r>
            <a:r>
              <a:rPr lang="fa-IR" sz="1600" dirty="0">
                <a:cs typeface="B Homa" panose="00000400000000000000" pitchFamily="2" charset="-78"/>
              </a:rPr>
              <a:t> و </a:t>
            </a:r>
            <a:r>
              <a:rPr lang="en-US" sz="1600" dirty="0">
                <a:cs typeface="B Homa" panose="00000400000000000000" pitchFamily="2" charset="-78"/>
              </a:rPr>
              <a:t>UC</a:t>
            </a:r>
            <a:r>
              <a:rPr lang="fa-IR" sz="1600" dirty="0">
                <a:cs typeface="B Homa" panose="00000400000000000000" pitchFamily="2" charset="-78"/>
              </a:rPr>
              <a:t> ها</a:t>
            </a:r>
            <a:endParaRPr lang="en-US" sz="1600" dirty="0">
              <a:cs typeface="B Homa" panose="00000400000000000000" pitchFamily="2" charset="-78"/>
            </a:endParaRPr>
          </a:p>
        </p:txBody>
      </p:sp>
      <p:sp>
        <p:nvSpPr>
          <p:cNvPr id="38" name="Rounded Rectangle 37"/>
          <p:cNvSpPr/>
          <p:nvPr/>
        </p:nvSpPr>
        <p:spPr>
          <a:xfrm>
            <a:off x="67064" y="3381438"/>
            <a:ext cx="5892661" cy="46994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rtl="1"/>
            <a:r>
              <a:rPr lang="fa-IR" sz="1600" dirty="0">
                <a:cs typeface="B Homa" panose="00000400000000000000" pitchFamily="2" charset="-78"/>
              </a:rPr>
              <a:t>تحلیل و شناسایی روندها، عملکرد، شناسایی فرصت های بهبود، تحلیل داده های پردازش شده برای اطمینان از صحت آنها</a:t>
            </a:r>
            <a:endParaRPr lang="en-US" sz="1600" dirty="0">
              <a:cs typeface="B Homa" panose="00000400000000000000" pitchFamily="2" charset="-78"/>
            </a:endParaRPr>
          </a:p>
        </p:txBody>
      </p:sp>
      <p:sp>
        <p:nvSpPr>
          <p:cNvPr id="39" name="Rounded Rectangle 38"/>
          <p:cNvSpPr/>
          <p:nvPr/>
        </p:nvSpPr>
        <p:spPr>
          <a:xfrm>
            <a:off x="67063" y="3893562"/>
            <a:ext cx="5892661" cy="46994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rtl="1"/>
            <a:endParaRPr lang="fa-IR" sz="1400" dirty="0">
              <a:cs typeface="B Homa" panose="00000400000000000000" pitchFamily="2" charset="-78"/>
            </a:endParaRPr>
          </a:p>
          <a:p>
            <a:pPr algn="ctr" rtl="1"/>
            <a:r>
              <a:rPr lang="fa-IR" sz="1400" dirty="0">
                <a:cs typeface="B Homa" panose="00000400000000000000" pitchFamily="2" charset="-78"/>
              </a:rPr>
              <a:t>مستندسازی و بازبینی رخدادهای امنیت در زمان جاری، مقایسه نتایج با نتایج اولیه، شناسایی نیاز برای برنامه های بهبود، تحلیل داده های پردازش شده برای اطمینان از صحت آنها</a:t>
            </a:r>
            <a:endParaRPr lang="en-US" sz="1400" dirty="0">
              <a:cs typeface="B Homa" panose="00000400000000000000" pitchFamily="2" charset="-78"/>
            </a:endParaRPr>
          </a:p>
          <a:p>
            <a:pPr algn="ctr" rtl="1"/>
            <a:endParaRPr lang="en-US" sz="1600" dirty="0">
              <a:cs typeface="B Homa" panose="00000400000000000000" pitchFamily="2" charset="-78"/>
            </a:endParaRPr>
          </a:p>
        </p:txBody>
      </p:sp>
      <p:sp>
        <p:nvSpPr>
          <p:cNvPr id="40" name="Rounded Rectangle 39"/>
          <p:cNvSpPr/>
          <p:nvPr/>
        </p:nvSpPr>
        <p:spPr>
          <a:xfrm>
            <a:off x="67063" y="4416051"/>
            <a:ext cx="5892661" cy="46994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rtl="1"/>
            <a:r>
              <a:rPr lang="fa-IR" sz="1600" dirty="0">
                <a:cs typeface="B Homa" panose="00000400000000000000" pitchFamily="2" charset="-78"/>
              </a:rPr>
              <a:t>تعیین روندها و بکارگیری تحلیل ریشه ای علت حوادث</a:t>
            </a:r>
            <a:endParaRPr lang="en-US" sz="1600" dirty="0">
              <a:cs typeface="B Homa" panose="00000400000000000000" pitchFamily="2" charset="-78"/>
            </a:endParaRPr>
          </a:p>
        </p:txBody>
      </p:sp>
      <p:sp>
        <p:nvSpPr>
          <p:cNvPr id="51" name="TextBox 50"/>
          <p:cNvSpPr txBox="1"/>
          <p:nvPr/>
        </p:nvSpPr>
        <p:spPr>
          <a:xfrm rot="5400000">
            <a:off x="7267734" y="3972049"/>
            <a:ext cx="2487034" cy="369332"/>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tx1"/>
                </a:solidFill>
              </a:defRPr>
            </a:lvl1pPr>
          </a:lstStyle>
          <a:p>
            <a:r>
              <a:rPr lang="fa-IR" dirty="0">
                <a:cs typeface="B Homa" panose="00000400000000000000" pitchFamily="2" charset="-78"/>
              </a:rPr>
              <a:t>تجزیه و تحلیل داده </a:t>
            </a:r>
            <a:endParaRPr lang="en-US" dirty="0">
              <a:cs typeface="B Homa" panose="00000400000000000000" pitchFamily="2" charset="-78"/>
            </a:endParaRPr>
          </a:p>
        </p:txBody>
      </p:sp>
      <p:sp>
        <p:nvSpPr>
          <p:cNvPr id="52" name="Rounded Rectangle 51"/>
          <p:cNvSpPr/>
          <p:nvPr/>
        </p:nvSpPr>
        <p:spPr>
          <a:xfrm>
            <a:off x="6012780" y="4924687"/>
            <a:ext cx="2260879" cy="47554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r>
              <a:rPr lang="fa-IR" dirty="0">
                <a:cs typeface="B Homa" panose="00000400000000000000" pitchFamily="2" charset="-78"/>
              </a:rPr>
              <a:t>مدیریت رخداد و مدیریت خرابی</a:t>
            </a:r>
            <a:endParaRPr lang="en-US" dirty="0">
              <a:cs typeface="B Homa" panose="00000400000000000000" pitchFamily="2" charset="-78"/>
            </a:endParaRPr>
          </a:p>
        </p:txBody>
      </p:sp>
      <p:sp>
        <p:nvSpPr>
          <p:cNvPr id="53" name="Rounded Rectangle 52"/>
          <p:cNvSpPr/>
          <p:nvPr/>
        </p:nvSpPr>
        <p:spPr>
          <a:xfrm>
            <a:off x="84252" y="4930281"/>
            <a:ext cx="5892661" cy="46994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rtl="1"/>
            <a:r>
              <a:rPr lang="fa-IR" sz="1600" dirty="0">
                <a:cs typeface="B Homa" panose="00000400000000000000" pitchFamily="2" charset="-78"/>
              </a:rPr>
              <a:t>مستندسازی و بازبینی روندهای رخداد، مقایسه نتایج در بازه های زمانی، شناسایی نیازهای بهبود خدمت، تحلیل داده های پردازش شده برای اطمینان از صحت آنها</a:t>
            </a:r>
            <a:endParaRPr lang="en-US" sz="1600" dirty="0">
              <a:cs typeface="B Homa" panose="00000400000000000000" pitchFamily="2" charset="-78"/>
            </a:endParaRPr>
          </a:p>
        </p:txBody>
      </p:sp>
      <p:sp>
        <p:nvSpPr>
          <p:cNvPr id="41" name="Rectangle 40">
            <a:hlinkClick r:id="" action="ppaction://noaction"/>
          </p:cNvPr>
          <p:cNvSpPr/>
          <p:nvPr/>
        </p:nvSpPr>
        <p:spPr>
          <a:xfrm>
            <a:off x="11014396" y="4352814"/>
            <a:ext cx="1109121" cy="582066"/>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سازماندهی بهبود مستمر خدمت</a:t>
            </a:r>
            <a:endParaRPr lang="en-US" sz="1200" dirty="0">
              <a:solidFill>
                <a:schemeClr val="tx1"/>
              </a:solidFill>
              <a:cs typeface="B Homa" panose="00000400000000000000" pitchFamily="2" charset="-78"/>
            </a:endParaRPr>
          </a:p>
        </p:txBody>
      </p:sp>
      <p:sp>
        <p:nvSpPr>
          <p:cNvPr id="42" name="Rectangle 41">
            <a:hlinkClick r:id="rId2" action="ppaction://hlinksldjump"/>
          </p:cNvPr>
          <p:cNvSpPr/>
          <p:nvPr/>
        </p:nvSpPr>
        <p:spPr>
          <a:xfrm>
            <a:off x="8802339" y="554371"/>
            <a:ext cx="2160000" cy="21662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حاكميت و سيستم‌هاي مديريت</a:t>
            </a:r>
            <a:endParaRPr lang="en-US" sz="1200" dirty="0">
              <a:solidFill>
                <a:schemeClr val="tx1"/>
              </a:solidFill>
              <a:cs typeface="B Homa" panose="00000400000000000000" pitchFamily="2" charset="-78"/>
            </a:endParaRPr>
          </a:p>
        </p:txBody>
      </p:sp>
      <p:sp>
        <p:nvSpPr>
          <p:cNvPr id="43" name="Rectangle 42">
            <a:hlinkClick r:id="rId3" action="ppaction://hlinksldjump"/>
          </p:cNvPr>
          <p:cNvSpPr/>
          <p:nvPr/>
        </p:nvSpPr>
        <p:spPr>
          <a:xfrm>
            <a:off x="8796797" y="320768"/>
            <a:ext cx="2160000" cy="21662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خدمت و مدیریت خدمت</a:t>
            </a:r>
            <a:endParaRPr lang="en-US" sz="1200" dirty="0">
              <a:solidFill>
                <a:schemeClr val="tx1"/>
              </a:solidFill>
              <a:cs typeface="B Homa" panose="00000400000000000000" pitchFamily="2" charset="-78"/>
            </a:endParaRPr>
          </a:p>
        </p:txBody>
      </p:sp>
      <p:sp>
        <p:nvSpPr>
          <p:cNvPr id="44" name="Rectangle 43">
            <a:hlinkClick r:id="rId4" action="ppaction://hlinksldjump"/>
          </p:cNvPr>
          <p:cNvSpPr/>
          <p:nvPr/>
        </p:nvSpPr>
        <p:spPr>
          <a:xfrm>
            <a:off x="8796797" y="792612"/>
            <a:ext cx="2160000" cy="21662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چرخه عمر خدمت</a:t>
            </a:r>
            <a:endParaRPr lang="en-US" sz="1200" dirty="0">
              <a:solidFill>
                <a:schemeClr val="tx1"/>
              </a:solidFill>
              <a:cs typeface="B Homa" panose="00000400000000000000" pitchFamily="2" charset="-78"/>
            </a:endParaRPr>
          </a:p>
        </p:txBody>
      </p:sp>
      <p:sp>
        <p:nvSpPr>
          <p:cNvPr id="45" name="Rectangle 44">
            <a:hlinkClick r:id="rId5" action="ppaction://hlinksldjump"/>
          </p:cNvPr>
          <p:cNvSpPr/>
          <p:nvPr/>
        </p:nvSpPr>
        <p:spPr>
          <a:xfrm>
            <a:off x="8789752" y="1034660"/>
            <a:ext cx="2178129" cy="205501"/>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رویکرد بهبود مستمر خدمت</a:t>
            </a:r>
            <a:endParaRPr lang="en-US" sz="1200" dirty="0">
              <a:solidFill>
                <a:schemeClr val="tx1"/>
              </a:solidFill>
              <a:cs typeface="B Homa" panose="00000400000000000000" pitchFamily="2" charset="-78"/>
            </a:endParaRPr>
          </a:p>
        </p:txBody>
      </p:sp>
      <p:sp>
        <p:nvSpPr>
          <p:cNvPr id="46" name="Rectangle 45"/>
          <p:cNvSpPr/>
          <p:nvPr/>
        </p:nvSpPr>
        <p:spPr>
          <a:xfrm>
            <a:off x="8789752" y="1263268"/>
            <a:ext cx="2178129" cy="219976"/>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بهبود مستمر خدمت و ..</a:t>
            </a:r>
            <a:endParaRPr lang="en-US" sz="1200" dirty="0">
              <a:solidFill>
                <a:schemeClr val="tx1"/>
              </a:solidFill>
              <a:cs typeface="B Homa" panose="00000400000000000000" pitchFamily="2" charset="-78"/>
            </a:endParaRPr>
          </a:p>
        </p:txBody>
      </p:sp>
      <p:sp>
        <p:nvSpPr>
          <p:cNvPr id="47" name="Rectangle 46">
            <a:hlinkClick r:id="rId6" action="ppaction://hlinksldjump"/>
          </p:cNvPr>
          <p:cNvSpPr/>
          <p:nvPr/>
        </p:nvSpPr>
        <p:spPr>
          <a:xfrm>
            <a:off x="10992663" y="320769"/>
            <a:ext cx="1114760" cy="67419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مديريت خدمت به عنوان الگوی برتر</a:t>
            </a:r>
            <a:endParaRPr lang="en-US" sz="1200" dirty="0">
              <a:solidFill>
                <a:schemeClr val="tx1"/>
              </a:solidFill>
              <a:cs typeface="B Homa" panose="00000400000000000000" pitchFamily="2" charset="-78"/>
            </a:endParaRPr>
          </a:p>
        </p:txBody>
      </p:sp>
      <p:sp>
        <p:nvSpPr>
          <p:cNvPr id="48" name="Rectangle 47">
            <a:hlinkClick r:id="rId7" action="ppaction://hlinksldjump"/>
          </p:cNvPr>
          <p:cNvSpPr/>
          <p:nvPr/>
        </p:nvSpPr>
        <p:spPr>
          <a:xfrm>
            <a:off x="10992989" y="1021009"/>
            <a:ext cx="1114760" cy="995977"/>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اصول بهبود مستمر خدمت</a:t>
            </a:r>
            <a:endParaRPr lang="en-US" sz="1200" dirty="0">
              <a:solidFill>
                <a:schemeClr val="tx1"/>
              </a:solidFill>
              <a:cs typeface="B Homa" panose="00000400000000000000" pitchFamily="2" charset="-78"/>
            </a:endParaRPr>
          </a:p>
        </p:txBody>
      </p:sp>
      <p:sp>
        <p:nvSpPr>
          <p:cNvPr id="49" name="Rectangle 48">
            <a:hlinkClick r:id="rId6" action="ppaction://hlinksldjump"/>
          </p:cNvPr>
          <p:cNvSpPr/>
          <p:nvPr/>
        </p:nvSpPr>
        <p:spPr>
          <a:xfrm>
            <a:off x="10992663" y="42048"/>
            <a:ext cx="1114760" cy="255466"/>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مقدمه</a:t>
            </a:r>
            <a:endParaRPr lang="en-US" sz="1200" dirty="0">
              <a:solidFill>
                <a:schemeClr val="tx1"/>
              </a:solidFill>
              <a:cs typeface="B Homa" panose="00000400000000000000" pitchFamily="2" charset="-78"/>
            </a:endParaRPr>
          </a:p>
        </p:txBody>
      </p:sp>
      <p:sp>
        <p:nvSpPr>
          <p:cNvPr id="50" name="Rectangle 49">
            <a:hlinkClick r:id="rId6" action="ppaction://hlinksldjump"/>
          </p:cNvPr>
          <p:cNvSpPr/>
          <p:nvPr/>
        </p:nvSpPr>
        <p:spPr>
          <a:xfrm>
            <a:off x="8796797" y="40226"/>
            <a:ext cx="2160000" cy="255467"/>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نگاه کلی</a:t>
            </a:r>
            <a:endParaRPr lang="en-US" sz="1200" dirty="0">
              <a:solidFill>
                <a:schemeClr val="tx1"/>
              </a:solidFill>
              <a:cs typeface="B Homa" panose="00000400000000000000" pitchFamily="2" charset="-78"/>
            </a:endParaRPr>
          </a:p>
        </p:txBody>
      </p:sp>
      <p:sp>
        <p:nvSpPr>
          <p:cNvPr id="54" name="Rectangle 53"/>
          <p:cNvSpPr/>
          <p:nvPr/>
        </p:nvSpPr>
        <p:spPr>
          <a:xfrm>
            <a:off x="8789752" y="2035975"/>
            <a:ext cx="2185564" cy="209016"/>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فرایند هفت مرحله ای</a:t>
            </a:r>
            <a:endParaRPr lang="en-US" sz="1200" dirty="0">
              <a:solidFill>
                <a:schemeClr val="tx1"/>
              </a:solidFill>
              <a:cs typeface="B Homa" panose="00000400000000000000" pitchFamily="2" charset="-78"/>
            </a:endParaRPr>
          </a:p>
        </p:txBody>
      </p:sp>
      <p:sp>
        <p:nvSpPr>
          <p:cNvPr id="55" name="Rectangle 54">
            <a:hlinkClick r:id="rId7" action="ppaction://hlinksldjump"/>
          </p:cNvPr>
          <p:cNvSpPr/>
          <p:nvPr/>
        </p:nvSpPr>
        <p:spPr>
          <a:xfrm>
            <a:off x="11011577" y="2024065"/>
            <a:ext cx="1114760" cy="945408"/>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فرایند بهبود مستمر خدمت</a:t>
            </a:r>
            <a:endParaRPr lang="en-US" sz="1200" dirty="0">
              <a:solidFill>
                <a:schemeClr val="tx1"/>
              </a:solidFill>
              <a:cs typeface="B Homa" panose="00000400000000000000" pitchFamily="2" charset="-78"/>
            </a:endParaRPr>
          </a:p>
        </p:txBody>
      </p:sp>
      <p:sp>
        <p:nvSpPr>
          <p:cNvPr id="56" name="Rectangle 55"/>
          <p:cNvSpPr/>
          <p:nvPr/>
        </p:nvSpPr>
        <p:spPr>
          <a:xfrm>
            <a:off x="8789752" y="2260566"/>
            <a:ext cx="2185564" cy="22475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رویه جمع آوری و پایش داده</a:t>
            </a:r>
            <a:endParaRPr lang="en-US" sz="1200" dirty="0">
              <a:solidFill>
                <a:schemeClr val="tx1"/>
              </a:solidFill>
              <a:cs typeface="B Homa" panose="00000400000000000000" pitchFamily="2" charset="-78"/>
            </a:endParaRPr>
          </a:p>
        </p:txBody>
      </p:sp>
      <p:sp>
        <p:nvSpPr>
          <p:cNvPr id="57" name="Rectangle 56"/>
          <p:cNvSpPr/>
          <p:nvPr/>
        </p:nvSpPr>
        <p:spPr>
          <a:xfrm>
            <a:off x="8789752" y="2512650"/>
            <a:ext cx="2201730" cy="236043"/>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محرک ها، ورودی، خروجی و رابط‌ ها</a:t>
            </a:r>
            <a:endParaRPr lang="en-US" sz="1200" dirty="0">
              <a:solidFill>
                <a:schemeClr val="tx1"/>
              </a:solidFill>
              <a:cs typeface="B Homa" panose="00000400000000000000" pitchFamily="2" charset="-78"/>
            </a:endParaRPr>
          </a:p>
        </p:txBody>
      </p:sp>
      <p:sp>
        <p:nvSpPr>
          <p:cNvPr id="58" name="Rectangle 57"/>
          <p:cNvSpPr/>
          <p:nvPr/>
        </p:nvSpPr>
        <p:spPr>
          <a:xfrm>
            <a:off x="8789752" y="1513831"/>
            <a:ext cx="2190683" cy="491557"/>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ورودی های مستمر به تفکیک گام های چرخه عمر خدمت</a:t>
            </a:r>
            <a:endParaRPr lang="en-US" sz="1200" dirty="0">
              <a:solidFill>
                <a:schemeClr val="tx1"/>
              </a:solidFill>
              <a:cs typeface="B Homa" panose="00000400000000000000" pitchFamily="2" charset="-78"/>
            </a:endParaRPr>
          </a:p>
        </p:txBody>
      </p:sp>
      <p:sp>
        <p:nvSpPr>
          <p:cNvPr id="59" name="Rectangle 58"/>
          <p:cNvSpPr/>
          <p:nvPr/>
        </p:nvSpPr>
        <p:spPr>
          <a:xfrm>
            <a:off x="8807881" y="2774587"/>
            <a:ext cx="2185566" cy="215394"/>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نقش سایر فرایندها</a:t>
            </a:r>
            <a:endParaRPr lang="en-US" sz="1200" dirty="0">
              <a:solidFill>
                <a:schemeClr val="tx1"/>
              </a:solidFill>
              <a:cs typeface="B Homa" panose="00000400000000000000" pitchFamily="2" charset="-78"/>
            </a:endParaRPr>
          </a:p>
        </p:txBody>
      </p:sp>
      <p:sp>
        <p:nvSpPr>
          <p:cNvPr id="60" name="Rectangle 59">
            <a:hlinkClick r:id="rId7" action="ppaction://hlinksldjump"/>
          </p:cNvPr>
          <p:cNvSpPr/>
          <p:nvPr/>
        </p:nvSpPr>
        <p:spPr>
          <a:xfrm>
            <a:off x="11011577" y="2983570"/>
            <a:ext cx="1114760" cy="1355756"/>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روش ها و تکنیک های بهبود مستمر خدمت</a:t>
            </a:r>
            <a:endParaRPr lang="en-US" sz="1200" dirty="0">
              <a:solidFill>
                <a:schemeClr val="tx1"/>
              </a:solidFill>
              <a:cs typeface="B Homa" panose="00000400000000000000" pitchFamily="2" charset="-78"/>
            </a:endParaRPr>
          </a:p>
        </p:txBody>
      </p:sp>
      <p:sp>
        <p:nvSpPr>
          <p:cNvPr id="61" name="Rectangle 60"/>
          <p:cNvSpPr/>
          <p:nvPr/>
        </p:nvSpPr>
        <p:spPr>
          <a:xfrm>
            <a:off x="8807881" y="3006827"/>
            <a:ext cx="2203696" cy="223918"/>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مروری بر روش ها و تکنیک ها</a:t>
            </a:r>
            <a:endParaRPr lang="en-US" sz="1200" dirty="0">
              <a:solidFill>
                <a:schemeClr val="tx1"/>
              </a:solidFill>
              <a:cs typeface="B Homa" panose="00000400000000000000" pitchFamily="2" charset="-78"/>
            </a:endParaRPr>
          </a:p>
        </p:txBody>
      </p:sp>
      <p:sp>
        <p:nvSpPr>
          <p:cNvPr id="62" name="Rectangle 61"/>
          <p:cNvSpPr/>
          <p:nvPr/>
        </p:nvSpPr>
        <p:spPr>
          <a:xfrm>
            <a:off x="8807881" y="3252712"/>
            <a:ext cx="2203696" cy="238745"/>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چگونگی و زمان ممیزی</a:t>
            </a:r>
            <a:endParaRPr lang="en-US" sz="1200" dirty="0">
              <a:solidFill>
                <a:schemeClr val="tx1"/>
              </a:solidFill>
              <a:cs typeface="B Homa" panose="00000400000000000000" pitchFamily="2" charset="-78"/>
            </a:endParaRPr>
          </a:p>
        </p:txBody>
      </p:sp>
      <p:sp>
        <p:nvSpPr>
          <p:cNvPr id="63" name="Rectangle 62"/>
          <p:cNvSpPr/>
          <p:nvPr/>
        </p:nvSpPr>
        <p:spPr>
          <a:xfrm>
            <a:off x="8807881" y="3507033"/>
            <a:ext cx="2193063" cy="283152"/>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ارزش فرایند در مقایسه با بلوغ فرایند</a:t>
            </a:r>
            <a:endParaRPr lang="en-US" sz="1200" dirty="0">
              <a:solidFill>
                <a:schemeClr val="tx1"/>
              </a:solidFill>
              <a:cs typeface="B Homa" panose="00000400000000000000" pitchFamily="2" charset="-78"/>
            </a:endParaRPr>
          </a:p>
        </p:txBody>
      </p:sp>
      <p:sp>
        <p:nvSpPr>
          <p:cNvPr id="64" name="Rectangle 63"/>
          <p:cNvSpPr/>
          <p:nvPr/>
        </p:nvSpPr>
        <p:spPr>
          <a:xfrm>
            <a:off x="8796797" y="3808990"/>
            <a:ext cx="2204147" cy="271967"/>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مقایسه بلوغ فرایندی</a:t>
            </a:r>
            <a:endParaRPr lang="en-US" sz="1200" dirty="0">
              <a:solidFill>
                <a:schemeClr val="tx1"/>
              </a:solidFill>
              <a:cs typeface="B Homa" panose="00000400000000000000" pitchFamily="2" charset="-78"/>
            </a:endParaRPr>
          </a:p>
        </p:txBody>
      </p:sp>
      <p:sp>
        <p:nvSpPr>
          <p:cNvPr id="65" name="Rectangle 64"/>
          <p:cNvSpPr/>
          <p:nvPr/>
        </p:nvSpPr>
        <p:spPr>
          <a:xfrm>
            <a:off x="8796797" y="4104064"/>
            <a:ext cx="2214780" cy="257230"/>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کارت امتیازی متوازن </a:t>
            </a:r>
            <a:r>
              <a:rPr lang="en-US" sz="1200" dirty="0">
                <a:solidFill>
                  <a:schemeClr val="tx1"/>
                </a:solidFill>
                <a:cs typeface="B Homa" panose="00000400000000000000" pitchFamily="2" charset="-78"/>
              </a:rPr>
              <a:t>IT</a:t>
            </a:r>
          </a:p>
        </p:txBody>
      </p:sp>
      <p:sp>
        <p:nvSpPr>
          <p:cNvPr id="66" name="Rectangle 65"/>
          <p:cNvSpPr/>
          <p:nvPr/>
        </p:nvSpPr>
        <p:spPr>
          <a:xfrm>
            <a:off x="8796797" y="4380506"/>
            <a:ext cx="2204147" cy="272526"/>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توسعه سازمانی، کارکردها، نقش ها</a:t>
            </a:r>
            <a:endParaRPr lang="en-US" sz="1200" dirty="0">
              <a:solidFill>
                <a:schemeClr val="tx1"/>
              </a:solidFill>
              <a:cs typeface="B Homa" panose="00000400000000000000" pitchFamily="2" charset="-78"/>
            </a:endParaRPr>
          </a:p>
        </p:txBody>
      </p:sp>
      <p:sp>
        <p:nvSpPr>
          <p:cNvPr id="67" name="Rectangle 66"/>
          <p:cNvSpPr/>
          <p:nvPr/>
        </p:nvSpPr>
        <p:spPr>
          <a:xfrm>
            <a:off x="8796797" y="4676137"/>
            <a:ext cx="2192477" cy="257926"/>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ماتریس واگذاری مسئولیت</a:t>
            </a:r>
            <a:endParaRPr lang="en-US" sz="1200" dirty="0">
              <a:solidFill>
                <a:schemeClr val="tx1"/>
              </a:solidFill>
              <a:cs typeface="B Homa" panose="00000400000000000000" pitchFamily="2" charset="-78"/>
            </a:endParaRPr>
          </a:p>
        </p:txBody>
      </p:sp>
      <p:sp>
        <p:nvSpPr>
          <p:cNvPr id="68" name="Rectangle 67"/>
          <p:cNvSpPr/>
          <p:nvPr/>
        </p:nvSpPr>
        <p:spPr>
          <a:xfrm>
            <a:off x="8791771" y="4927291"/>
            <a:ext cx="2197503" cy="420907"/>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ابزارهای لازم برای پشتیبانی از فعالیت های بهبود مستمر خدمت </a:t>
            </a:r>
            <a:endParaRPr lang="en-US" sz="1200" dirty="0">
              <a:solidFill>
                <a:schemeClr val="tx1"/>
              </a:solidFill>
              <a:cs typeface="B Homa" panose="00000400000000000000" pitchFamily="2" charset="-78"/>
            </a:endParaRPr>
          </a:p>
        </p:txBody>
      </p:sp>
      <p:sp>
        <p:nvSpPr>
          <p:cNvPr id="69" name="Rectangle 68">
            <a:hlinkClick r:id="" action="ppaction://noaction"/>
          </p:cNvPr>
          <p:cNvSpPr/>
          <p:nvPr/>
        </p:nvSpPr>
        <p:spPr>
          <a:xfrm>
            <a:off x="11016314" y="4945696"/>
            <a:ext cx="1109121" cy="951555"/>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ملاحظات فنی</a:t>
            </a:r>
            <a:endParaRPr lang="en-US" sz="1200" dirty="0">
              <a:solidFill>
                <a:schemeClr val="tx1"/>
              </a:solidFill>
              <a:cs typeface="B Homa" panose="00000400000000000000" pitchFamily="2" charset="-78"/>
            </a:endParaRPr>
          </a:p>
        </p:txBody>
      </p:sp>
      <p:sp>
        <p:nvSpPr>
          <p:cNvPr id="70" name="Rectangle 69"/>
          <p:cNvSpPr/>
          <p:nvPr/>
        </p:nvSpPr>
        <p:spPr>
          <a:xfrm>
            <a:off x="8789753" y="5345930"/>
            <a:ext cx="2212914" cy="314817"/>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سیستم پیکربندی</a:t>
            </a:r>
            <a:endParaRPr lang="en-US" sz="1200" dirty="0">
              <a:solidFill>
                <a:schemeClr val="tx1"/>
              </a:solidFill>
              <a:cs typeface="B Homa" panose="00000400000000000000" pitchFamily="2" charset="-78"/>
            </a:endParaRPr>
          </a:p>
        </p:txBody>
      </p:sp>
      <p:sp>
        <p:nvSpPr>
          <p:cNvPr id="71" name="Rectangle 70"/>
          <p:cNvSpPr/>
          <p:nvPr/>
        </p:nvSpPr>
        <p:spPr>
          <a:xfrm>
            <a:off x="8796797" y="5641934"/>
            <a:ext cx="2192477" cy="272261"/>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دیگاه خدمت محور از سازمان </a:t>
            </a:r>
            <a:r>
              <a:rPr lang="en-US" sz="1200" dirty="0">
                <a:solidFill>
                  <a:schemeClr val="tx1"/>
                </a:solidFill>
                <a:cs typeface="B Homa" panose="00000400000000000000" pitchFamily="2" charset="-78"/>
              </a:rPr>
              <a:t>IT</a:t>
            </a:r>
          </a:p>
        </p:txBody>
      </p:sp>
      <p:sp>
        <p:nvSpPr>
          <p:cNvPr id="72" name="Rectangle 71">
            <a:hlinkClick r:id="" action="ppaction://noaction"/>
          </p:cNvPr>
          <p:cNvSpPr/>
          <p:nvPr/>
        </p:nvSpPr>
        <p:spPr>
          <a:xfrm>
            <a:off x="11011577" y="5908066"/>
            <a:ext cx="1125010" cy="631393"/>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a:solidFill>
                  <a:schemeClr val="tx1"/>
                </a:solidFill>
                <a:cs typeface="B Homa" panose="00000400000000000000" pitchFamily="2" charset="-78"/>
              </a:rPr>
              <a:t>پیاده سازی بهبود مستمر خدمت</a:t>
            </a:r>
            <a:endParaRPr lang="en-US" sz="1400" dirty="0">
              <a:solidFill>
                <a:schemeClr val="tx1"/>
              </a:solidFill>
              <a:cs typeface="B Homa" panose="00000400000000000000" pitchFamily="2" charset="-78"/>
            </a:endParaRPr>
          </a:p>
        </p:txBody>
      </p:sp>
      <p:sp>
        <p:nvSpPr>
          <p:cNvPr id="73" name="Rectangle 72"/>
          <p:cNvSpPr/>
          <p:nvPr/>
        </p:nvSpPr>
        <p:spPr>
          <a:xfrm>
            <a:off x="8796797" y="5922832"/>
            <a:ext cx="2204147" cy="316299"/>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fa-IR" sz="1200" dirty="0">
              <a:solidFill>
                <a:schemeClr val="tx1"/>
              </a:solidFill>
              <a:cs typeface="B Homa" panose="00000400000000000000" pitchFamily="2" charset="-78"/>
            </a:endParaRPr>
          </a:p>
          <a:p>
            <a:pPr algn="ctr" rtl="1"/>
            <a:r>
              <a:rPr lang="fa-IR" sz="1200" dirty="0">
                <a:solidFill>
                  <a:schemeClr val="tx1"/>
                </a:solidFill>
                <a:cs typeface="B Homa" panose="00000400000000000000" pitchFamily="2" charset="-78"/>
              </a:rPr>
              <a:t>دیدگاه جامع </a:t>
            </a:r>
            <a:r>
              <a:rPr lang="en-US" sz="1200" dirty="0">
                <a:solidFill>
                  <a:schemeClr val="tx1"/>
                </a:solidFill>
                <a:cs typeface="B Homa" panose="00000400000000000000" pitchFamily="2" charset="-78"/>
              </a:rPr>
              <a:t>CSI</a:t>
            </a:r>
            <a:r>
              <a:rPr lang="fa-IR" sz="1200" dirty="0">
                <a:solidFill>
                  <a:schemeClr val="tx1"/>
                </a:solidFill>
                <a:cs typeface="B Homa" panose="00000400000000000000" pitchFamily="2" charset="-78"/>
              </a:rPr>
              <a:t>، نقش ها و ورودی ها</a:t>
            </a:r>
            <a:endParaRPr lang="en-US" sz="1200" dirty="0">
              <a:solidFill>
                <a:schemeClr val="tx1"/>
              </a:solidFill>
              <a:cs typeface="B Homa" panose="00000400000000000000" pitchFamily="2" charset="-78"/>
            </a:endParaRPr>
          </a:p>
          <a:p>
            <a:pPr algn="ctr" rtl="1"/>
            <a:r>
              <a:rPr lang="fa-IR" sz="1200" dirty="0">
                <a:solidFill>
                  <a:schemeClr val="tx1"/>
                </a:solidFill>
                <a:cs typeface="B Homa" panose="00000400000000000000" pitchFamily="2" charset="-78"/>
              </a:rPr>
              <a:t> </a:t>
            </a:r>
            <a:endParaRPr lang="en-US" sz="1200" dirty="0">
              <a:solidFill>
                <a:schemeClr val="tx1"/>
              </a:solidFill>
              <a:cs typeface="B Homa" panose="00000400000000000000" pitchFamily="2" charset="-78"/>
            </a:endParaRPr>
          </a:p>
        </p:txBody>
      </p:sp>
      <p:sp>
        <p:nvSpPr>
          <p:cNvPr id="74" name="Rectangle 73">
            <a:hlinkClick r:id="" action="ppaction://noaction"/>
          </p:cNvPr>
          <p:cNvSpPr/>
          <p:nvPr/>
        </p:nvSpPr>
        <p:spPr>
          <a:xfrm>
            <a:off x="8796797" y="6539892"/>
            <a:ext cx="3339789" cy="298801"/>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a:solidFill>
                  <a:schemeClr val="tx1"/>
                </a:solidFill>
                <a:cs typeface="B Homa" panose="00000400000000000000" pitchFamily="2" charset="-78"/>
              </a:rPr>
              <a:t>چالش ها ریسک ها و عوامل بحزانی</a:t>
            </a:r>
            <a:endParaRPr lang="en-US" sz="1400" dirty="0">
              <a:solidFill>
                <a:schemeClr val="tx1"/>
              </a:solidFill>
              <a:cs typeface="B Homa" panose="00000400000000000000" pitchFamily="2" charset="-78"/>
            </a:endParaRPr>
          </a:p>
        </p:txBody>
      </p:sp>
      <p:sp>
        <p:nvSpPr>
          <p:cNvPr id="75" name="Rectangle 74"/>
          <p:cNvSpPr/>
          <p:nvPr/>
        </p:nvSpPr>
        <p:spPr>
          <a:xfrm>
            <a:off x="8801101" y="6231856"/>
            <a:ext cx="2210475" cy="307603"/>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fa-IR" sz="1400" dirty="0">
              <a:solidFill>
                <a:schemeClr val="tx1"/>
              </a:solidFill>
              <a:cs typeface="B Homa" panose="00000400000000000000" pitchFamily="2" charset="-78"/>
            </a:endParaRPr>
          </a:p>
          <a:p>
            <a:pPr algn="ctr" rtl="1"/>
            <a:r>
              <a:rPr lang="fa-IR" sz="1400" dirty="0">
                <a:solidFill>
                  <a:schemeClr val="tx1"/>
                </a:solidFill>
                <a:cs typeface="B Homa" panose="00000400000000000000" pitchFamily="2" charset="-78"/>
              </a:rPr>
              <a:t>دلایل شکست پروژه های تحول</a:t>
            </a:r>
            <a:endParaRPr lang="en-US" sz="1400" dirty="0">
              <a:solidFill>
                <a:schemeClr val="tx1"/>
              </a:solidFill>
              <a:cs typeface="B Homa" panose="00000400000000000000" pitchFamily="2" charset="-78"/>
            </a:endParaRPr>
          </a:p>
          <a:p>
            <a:pPr algn="ctr" rtl="1"/>
            <a:r>
              <a:rPr lang="fa-IR" sz="1400" dirty="0">
                <a:solidFill>
                  <a:schemeClr val="tx1"/>
                </a:solidFill>
                <a:cs typeface="B Homa" panose="00000400000000000000" pitchFamily="2" charset="-78"/>
              </a:rPr>
              <a:t> </a:t>
            </a:r>
            <a:endParaRPr lang="en-US" sz="1400" dirty="0">
              <a:solidFill>
                <a:schemeClr val="tx1"/>
              </a:solidFill>
              <a:cs typeface="B Homa" panose="00000400000000000000" pitchFamily="2" charset="-78"/>
            </a:endParaRPr>
          </a:p>
        </p:txBody>
      </p:sp>
    </p:spTree>
    <p:extLst>
      <p:ext uri="{BB962C8B-B14F-4D97-AF65-F5344CB8AC3E}">
        <p14:creationId xmlns:p14="http://schemas.microsoft.com/office/powerpoint/2010/main" val="3364730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arn(inVertical)">
                                      <p:cBhvr>
                                        <p:cTn id="10" dur="500"/>
                                        <p:tgtEl>
                                          <p:spTgt spid="2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arn(inVertical)">
                                      <p:cBhvr>
                                        <p:cTn id="13" dur="500"/>
                                        <p:tgtEl>
                                          <p:spTgt spid="2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arn(inVertical)">
                                      <p:cBhvr>
                                        <p:cTn id="16" dur="500"/>
                                        <p:tgtEl>
                                          <p:spTgt spid="25"/>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barn(inVertical)">
                                      <p:cBhvr>
                                        <p:cTn id="19" dur="500"/>
                                        <p:tgtEl>
                                          <p:spTgt spid="2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arn(inVertical)">
                                      <p:cBhvr>
                                        <p:cTn id="22" dur="500"/>
                                        <p:tgtEl>
                                          <p:spTgt spid="27"/>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barn(inVertical)">
                                      <p:cBhvr>
                                        <p:cTn id="25" dur="500"/>
                                        <p:tgtEl>
                                          <p:spTgt spid="28"/>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barn(inVertical)">
                                      <p:cBhvr>
                                        <p:cTn id="28" dur="500"/>
                                        <p:tgtEl>
                                          <p:spTgt spid="29"/>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barn(inVertical)">
                                      <p:cBhvr>
                                        <p:cTn id="31" dur="500"/>
                                        <p:tgtEl>
                                          <p:spTgt spid="31"/>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barn(inVertical)">
                                      <p:cBhvr>
                                        <p:cTn id="36" dur="500"/>
                                        <p:tgtEl>
                                          <p:spTgt spid="33"/>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barn(inVertical)">
                                      <p:cBhvr>
                                        <p:cTn id="39" dur="500"/>
                                        <p:tgtEl>
                                          <p:spTgt spid="34"/>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barn(inVertical)">
                                      <p:cBhvr>
                                        <p:cTn id="42" dur="500"/>
                                        <p:tgtEl>
                                          <p:spTgt spid="35"/>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barn(inVertical)">
                                      <p:cBhvr>
                                        <p:cTn id="45" dur="500"/>
                                        <p:tgtEl>
                                          <p:spTgt spid="36"/>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barn(inVertical)">
                                      <p:cBhvr>
                                        <p:cTn id="48" dur="500"/>
                                        <p:tgtEl>
                                          <p:spTgt spid="37"/>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barn(inVertical)">
                                      <p:cBhvr>
                                        <p:cTn id="51" dur="500"/>
                                        <p:tgtEl>
                                          <p:spTgt spid="38"/>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barn(inVertical)">
                                      <p:cBhvr>
                                        <p:cTn id="54" dur="500"/>
                                        <p:tgtEl>
                                          <p:spTgt spid="39"/>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barn(inVertical)">
                                      <p:cBhvr>
                                        <p:cTn id="57" dur="500"/>
                                        <p:tgtEl>
                                          <p:spTgt spid="40"/>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51"/>
                                        </p:tgtEl>
                                        <p:attrNameLst>
                                          <p:attrName>style.visibility</p:attrName>
                                        </p:attrNameLst>
                                      </p:cBhvr>
                                      <p:to>
                                        <p:strVal val="visible"/>
                                      </p:to>
                                    </p:set>
                                    <p:animEffect transition="in" filter="barn(inVertical)">
                                      <p:cBhvr>
                                        <p:cTn id="60" dur="500"/>
                                        <p:tgtEl>
                                          <p:spTgt spid="51"/>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barn(inVertical)">
                                      <p:cBhvr>
                                        <p:cTn id="63" dur="500"/>
                                        <p:tgtEl>
                                          <p:spTgt spid="52"/>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53"/>
                                        </p:tgtEl>
                                        <p:attrNameLst>
                                          <p:attrName>style.visibility</p:attrName>
                                        </p:attrNameLst>
                                      </p:cBhvr>
                                      <p:to>
                                        <p:strVal val="visible"/>
                                      </p:to>
                                    </p:set>
                                    <p:animEffect transition="in" filter="barn(inVertical)">
                                      <p:cBhvr>
                                        <p:cTn id="66"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animBg="1"/>
      <p:bldP spid="29" grpId="0" animBg="1"/>
      <p:bldP spid="31" grpId="0" animBg="1"/>
      <p:bldP spid="33" grpId="0" animBg="1"/>
      <p:bldP spid="34" grpId="0" animBg="1"/>
      <p:bldP spid="35" grpId="0" animBg="1"/>
      <p:bldP spid="36" grpId="0" animBg="1"/>
      <p:bldP spid="37" grpId="0" animBg="1"/>
      <p:bldP spid="38" grpId="0" animBg="1"/>
      <p:bldP spid="39" grpId="0" animBg="1"/>
      <p:bldP spid="40" grpId="0" animBg="1"/>
      <p:bldP spid="51" grpId="0" animBg="1"/>
      <p:bldP spid="52" grpId="0" animBg="1"/>
      <p:bldP spid="5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fa-IR" dirty="0"/>
              <a:t>30-15</a:t>
            </a:r>
            <a:endParaRPr lang="en-US" dirty="0"/>
          </a:p>
        </p:txBody>
      </p:sp>
      <p:sp>
        <p:nvSpPr>
          <p:cNvPr id="6" name="Slide Number Placeholder 5"/>
          <p:cNvSpPr>
            <a:spLocks noGrp="1"/>
          </p:cNvSpPr>
          <p:nvPr>
            <p:ph type="sldNum" sz="quarter" idx="12"/>
          </p:nvPr>
        </p:nvSpPr>
        <p:spPr/>
        <p:txBody>
          <a:bodyPr/>
          <a:lstStyle/>
          <a:p>
            <a:fld id="{7FC3EE3A-C468-41A9-BBE5-603562290F29}" type="slidenum">
              <a:rPr lang="en-US" smtClean="0"/>
              <a:pPr/>
              <a:t>15</a:t>
            </a:fld>
            <a:endParaRPr lang="en-US"/>
          </a:p>
        </p:txBody>
      </p:sp>
      <p:sp>
        <p:nvSpPr>
          <p:cNvPr id="7" name="Rounded Rectangle 6"/>
          <p:cNvSpPr/>
          <p:nvPr/>
        </p:nvSpPr>
        <p:spPr>
          <a:xfrm>
            <a:off x="6060605" y="90529"/>
            <a:ext cx="2260879" cy="435486"/>
          </a:xfrm>
          <a:prstGeom prst="roundRect">
            <a:avLst/>
          </a:prstGeom>
          <a:solidFill>
            <a:srgbClr val="58C74D"/>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a-IR" dirty="0">
                <a:cs typeface="B Homa" panose="00000400000000000000" pitchFamily="2" charset="-78"/>
              </a:rPr>
              <a:t>مدیریت سطح خدمت</a:t>
            </a:r>
            <a:endParaRPr lang="en-US" dirty="0">
              <a:cs typeface="B Homa" panose="00000400000000000000" pitchFamily="2" charset="-78"/>
            </a:endParaRPr>
          </a:p>
        </p:txBody>
      </p:sp>
      <p:sp>
        <p:nvSpPr>
          <p:cNvPr id="8" name="Rounded Rectangle 7"/>
          <p:cNvSpPr/>
          <p:nvPr/>
        </p:nvSpPr>
        <p:spPr>
          <a:xfrm>
            <a:off x="6060605" y="570852"/>
            <a:ext cx="2260879" cy="492657"/>
          </a:xfrm>
          <a:prstGeom prst="roundRect">
            <a:avLst/>
          </a:prstGeom>
          <a:solidFill>
            <a:srgbClr val="58C74D"/>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a-IR" dirty="0">
                <a:cs typeface="B Homa" panose="00000400000000000000" pitchFamily="2" charset="-78"/>
              </a:rPr>
              <a:t>مدیریت دسترس پذیری و ظرفیت</a:t>
            </a:r>
            <a:endParaRPr lang="en-US" dirty="0">
              <a:cs typeface="B Homa" panose="00000400000000000000" pitchFamily="2" charset="-78"/>
            </a:endParaRPr>
          </a:p>
        </p:txBody>
      </p:sp>
      <p:sp>
        <p:nvSpPr>
          <p:cNvPr id="9" name="Rounded Rectangle 8"/>
          <p:cNvSpPr/>
          <p:nvPr/>
        </p:nvSpPr>
        <p:spPr>
          <a:xfrm>
            <a:off x="6060605" y="1632627"/>
            <a:ext cx="2260879" cy="475543"/>
          </a:xfrm>
          <a:prstGeom prst="roundRect">
            <a:avLst/>
          </a:prstGeom>
          <a:solidFill>
            <a:srgbClr val="58C74D"/>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r>
              <a:rPr lang="fa-IR" dirty="0">
                <a:cs typeface="B Homa" panose="00000400000000000000" pitchFamily="2" charset="-78"/>
              </a:rPr>
              <a:t>مدیریت مساله </a:t>
            </a:r>
            <a:endParaRPr lang="en-US" dirty="0">
              <a:cs typeface="B Homa" panose="00000400000000000000" pitchFamily="2" charset="-78"/>
            </a:endParaRPr>
          </a:p>
        </p:txBody>
      </p:sp>
      <p:sp>
        <p:nvSpPr>
          <p:cNvPr id="10" name="Rounded Rectangle 9"/>
          <p:cNvSpPr/>
          <p:nvPr/>
        </p:nvSpPr>
        <p:spPr>
          <a:xfrm>
            <a:off x="6060605" y="1112112"/>
            <a:ext cx="2260879" cy="453473"/>
          </a:xfrm>
          <a:prstGeom prst="roundRect">
            <a:avLst/>
          </a:prstGeom>
          <a:solidFill>
            <a:srgbClr val="58C74D"/>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rtl="1"/>
            <a:r>
              <a:rPr lang="fa-IR" dirty="0">
                <a:cs typeface="B Homa" panose="00000400000000000000" pitchFamily="2" charset="-78"/>
              </a:rPr>
              <a:t>مدیریت رخداد و مدیریت خرابی</a:t>
            </a:r>
            <a:endParaRPr lang="en-US" dirty="0">
              <a:cs typeface="B Homa" panose="00000400000000000000" pitchFamily="2" charset="-78"/>
            </a:endParaRPr>
          </a:p>
        </p:txBody>
      </p:sp>
      <p:sp>
        <p:nvSpPr>
          <p:cNvPr id="11" name="Rounded Rectangle 10"/>
          <p:cNvSpPr/>
          <p:nvPr/>
        </p:nvSpPr>
        <p:spPr>
          <a:xfrm>
            <a:off x="132078" y="105221"/>
            <a:ext cx="5892661" cy="43579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rtl="1"/>
            <a:r>
              <a:rPr lang="fa-IR" sz="1600" dirty="0">
                <a:cs typeface="B Homa" panose="00000400000000000000" pitchFamily="2" charset="-78"/>
              </a:rPr>
              <a:t>برگزاری جلسات مستمر بررسی خدمت، پشتیبانی از آماده سازی گزارش ها، به روز رسانی نمودار پایش توافقنامه های سطح خدمت(</a:t>
            </a:r>
            <a:r>
              <a:rPr lang="en-US" sz="1600" dirty="0">
                <a:cs typeface="B Homa" panose="00000400000000000000" pitchFamily="2" charset="-78"/>
              </a:rPr>
              <a:t>SLAM</a:t>
            </a:r>
            <a:r>
              <a:rPr lang="fa-IR" sz="1600" dirty="0">
                <a:cs typeface="B Homa" panose="00000400000000000000" pitchFamily="2" charset="-78"/>
              </a:rPr>
              <a:t>)</a:t>
            </a:r>
            <a:endParaRPr lang="en-US" sz="1600" dirty="0">
              <a:cs typeface="B Homa" panose="00000400000000000000" pitchFamily="2" charset="-78"/>
            </a:endParaRPr>
          </a:p>
        </p:txBody>
      </p:sp>
      <p:sp>
        <p:nvSpPr>
          <p:cNvPr id="12" name="Rounded Rectangle 11"/>
          <p:cNvSpPr/>
          <p:nvPr/>
        </p:nvSpPr>
        <p:spPr>
          <a:xfrm>
            <a:off x="132078" y="573464"/>
            <a:ext cx="5892661" cy="46994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rtl="1"/>
            <a:r>
              <a:rPr lang="fa-IR" sz="1600" dirty="0">
                <a:cs typeface="B Homa" panose="00000400000000000000" pitchFamily="2" charset="-78"/>
              </a:rPr>
              <a:t>پشتیبانی از آماده سازی گزارش ها، ارائه داده های اولویت بندی برنامه های بهبود، اجرای فعالیت های تدریجی دقیق که نیازمند مجور نیستند</a:t>
            </a:r>
            <a:endParaRPr lang="en-US" sz="1600" dirty="0">
              <a:cs typeface="B Homa" panose="00000400000000000000" pitchFamily="2" charset="-78"/>
            </a:endParaRPr>
          </a:p>
        </p:txBody>
      </p:sp>
      <p:sp>
        <p:nvSpPr>
          <p:cNvPr id="13" name="Rounded Rectangle 12"/>
          <p:cNvSpPr/>
          <p:nvPr/>
        </p:nvSpPr>
        <p:spPr>
          <a:xfrm>
            <a:off x="132077" y="1085588"/>
            <a:ext cx="5892661" cy="46994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rtl="1"/>
            <a:endParaRPr lang="fa-IR" sz="1400" dirty="0">
              <a:cs typeface="B Homa" panose="00000400000000000000" pitchFamily="2" charset="-78"/>
            </a:endParaRPr>
          </a:p>
          <a:p>
            <a:pPr algn="ctr" rtl="1"/>
            <a:r>
              <a:rPr lang="fa-IR" sz="1600" dirty="0">
                <a:cs typeface="B Homa" panose="00000400000000000000" pitchFamily="2" charset="-78"/>
              </a:rPr>
              <a:t>پشتیبانی از آماده سازی گزارش ها، آماده سازی ورودی برای اولویت بندی برنامه های بهبود، اجرای فعالیت های تدریجی دقیق که نیازمند مجور نیستند</a:t>
            </a:r>
          </a:p>
          <a:p>
            <a:pPr algn="ctr" rtl="1"/>
            <a:endParaRPr lang="en-US" sz="1600" dirty="0">
              <a:cs typeface="B Homa" panose="00000400000000000000" pitchFamily="2" charset="-78"/>
            </a:endParaRPr>
          </a:p>
        </p:txBody>
      </p:sp>
      <p:sp>
        <p:nvSpPr>
          <p:cNvPr id="14" name="Rounded Rectangle 13"/>
          <p:cNvSpPr/>
          <p:nvPr/>
        </p:nvSpPr>
        <p:spPr>
          <a:xfrm>
            <a:off x="132077" y="1638221"/>
            <a:ext cx="5892661" cy="46994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rtl="1"/>
            <a:endParaRPr lang="fa-IR" sz="1600" dirty="0">
              <a:cs typeface="B Homa" panose="00000400000000000000" pitchFamily="2" charset="-78"/>
            </a:endParaRPr>
          </a:p>
          <a:p>
            <a:pPr algn="ctr" rtl="1"/>
            <a:r>
              <a:rPr lang="fa-IR" sz="1600" dirty="0">
                <a:cs typeface="B Homa" panose="00000400000000000000" pitchFamily="2" charset="-78"/>
              </a:rPr>
              <a:t>ارائه ورودی اقدامات اجرایی بهبود خدمت، پشتیبانی از آماده سازی گزارش ها، اجرای فعالیت های تدریجی دقیق که نیازمند مجور نیستند.</a:t>
            </a:r>
          </a:p>
          <a:p>
            <a:pPr algn="ctr" rtl="1"/>
            <a:r>
              <a:rPr lang="fa-IR" sz="1600" dirty="0">
                <a:cs typeface="B Homa" panose="00000400000000000000" pitchFamily="2" charset="-78"/>
              </a:rPr>
              <a:t> </a:t>
            </a:r>
            <a:endParaRPr lang="en-US" sz="1600" dirty="0">
              <a:cs typeface="B Homa" panose="00000400000000000000" pitchFamily="2" charset="-78"/>
            </a:endParaRPr>
          </a:p>
        </p:txBody>
      </p:sp>
      <p:sp>
        <p:nvSpPr>
          <p:cNvPr id="15" name="TextBox 14"/>
          <p:cNvSpPr txBox="1"/>
          <p:nvPr/>
        </p:nvSpPr>
        <p:spPr>
          <a:xfrm rot="5400000">
            <a:off x="7589864" y="906959"/>
            <a:ext cx="1972802" cy="369332"/>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tx1"/>
                </a:solidFill>
              </a:defRPr>
            </a:lvl1pPr>
          </a:lstStyle>
          <a:p>
            <a:r>
              <a:rPr lang="fa-IR" dirty="0">
                <a:cs typeface="B Homa" panose="00000400000000000000" pitchFamily="2" charset="-78"/>
              </a:rPr>
              <a:t>ارائه و استفاده از اطلاعات</a:t>
            </a:r>
            <a:endParaRPr lang="en-US" dirty="0">
              <a:cs typeface="B Homa" panose="00000400000000000000" pitchFamily="2" charset="-78"/>
            </a:endParaRPr>
          </a:p>
        </p:txBody>
      </p:sp>
      <p:sp>
        <p:nvSpPr>
          <p:cNvPr id="33" name="Rounded Rectangle 32"/>
          <p:cNvSpPr/>
          <p:nvPr/>
        </p:nvSpPr>
        <p:spPr>
          <a:xfrm>
            <a:off x="6060605" y="2913487"/>
            <a:ext cx="2260879" cy="435486"/>
          </a:xfrm>
          <a:prstGeom prst="roundRect">
            <a:avLst/>
          </a:prstGeom>
          <a:solidFill>
            <a:srgbClr val="6E557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a-IR" dirty="0">
                <a:cs typeface="B Homa" panose="00000400000000000000" pitchFamily="2" charset="-78"/>
              </a:rPr>
              <a:t>مدیریت سطح خدمت</a:t>
            </a:r>
            <a:endParaRPr lang="en-US" dirty="0">
              <a:cs typeface="B Homa" panose="00000400000000000000" pitchFamily="2" charset="-78"/>
            </a:endParaRPr>
          </a:p>
        </p:txBody>
      </p:sp>
      <p:sp>
        <p:nvSpPr>
          <p:cNvPr id="34" name="Rounded Rectangle 33"/>
          <p:cNvSpPr/>
          <p:nvPr/>
        </p:nvSpPr>
        <p:spPr>
          <a:xfrm>
            <a:off x="6060605" y="3393810"/>
            <a:ext cx="2260879" cy="492657"/>
          </a:xfrm>
          <a:prstGeom prst="roundRect">
            <a:avLst/>
          </a:prstGeom>
          <a:solidFill>
            <a:srgbClr val="6E557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a-IR" dirty="0">
                <a:cs typeface="B Homa" panose="00000400000000000000" pitchFamily="2" charset="-78"/>
              </a:rPr>
              <a:t>مدیریت تغییر</a:t>
            </a:r>
            <a:endParaRPr lang="en-US" dirty="0">
              <a:cs typeface="B Homa" panose="00000400000000000000" pitchFamily="2" charset="-78"/>
            </a:endParaRPr>
          </a:p>
        </p:txBody>
      </p:sp>
      <p:sp>
        <p:nvSpPr>
          <p:cNvPr id="36" name="Rounded Rectangle 35"/>
          <p:cNvSpPr/>
          <p:nvPr/>
        </p:nvSpPr>
        <p:spPr>
          <a:xfrm>
            <a:off x="6060605" y="3935070"/>
            <a:ext cx="2260879" cy="453473"/>
          </a:xfrm>
          <a:prstGeom prst="roundRect">
            <a:avLst/>
          </a:prstGeom>
          <a:solidFill>
            <a:srgbClr val="6E557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a-IR" dirty="0">
                <a:cs typeface="B Homa" panose="00000400000000000000" pitchFamily="2" charset="-78"/>
              </a:rPr>
              <a:t>مدیریت اطلاعات</a:t>
            </a:r>
            <a:endParaRPr lang="en-US" dirty="0">
              <a:cs typeface="B Homa" panose="00000400000000000000" pitchFamily="2" charset="-78"/>
            </a:endParaRPr>
          </a:p>
        </p:txBody>
      </p:sp>
      <p:sp>
        <p:nvSpPr>
          <p:cNvPr id="37" name="Rounded Rectangle 36"/>
          <p:cNvSpPr/>
          <p:nvPr/>
        </p:nvSpPr>
        <p:spPr>
          <a:xfrm>
            <a:off x="132078" y="2928179"/>
            <a:ext cx="5892661" cy="43579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rtl="1"/>
            <a:r>
              <a:rPr lang="fa-IR" sz="1600" dirty="0">
                <a:cs typeface="B Homa" panose="00000400000000000000" pitchFamily="2" charset="-78"/>
              </a:rPr>
              <a:t>کشف فرصت های بهبود خدمت در بازبینی خدمت، </a:t>
            </a:r>
            <a:endParaRPr lang="en-US" sz="1600" dirty="0">
              <a:cs typeface="B Homa" panose="00000400000000000000" pitchFamily="2" charset="-78"/>
            </a:endParaRPr>
          </a:p>
        </p:txBody>
      </p:sp>
      <p:sp>
        <p:nvSpPr>
          <p:cNvPr id="38" name="Rounded Rectangle 37"/>
          <p:cNvSpPr/>
          <p:nvPr/>
        </p:nvSpPr>
        <p:spPr>
          <a:xfrm>
            <a:off x="132078" y="3396422"/>
            <a:ext cx="5892661" cy="46994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rtl="1"/>
            <a:r>
              <a:rPr lang="fa-IR" sz="1600" dirty="0">
                <a:cs typeface="B Homa" panose="00000400000000000000" pitchFamily="2" charset="-78"/>
              </a:rPr>
              <a:t>ارسال </a:t>
            </a:r>
            <a:r>
              <a:rPr lang="en-US" sz="1600" dirty="0">
                <a:cs typeface="B Homa" panose="00000400000000000000" pitchFamily="2" charset="-78"/>
              </a:rPr>
              <a:t>RFC</a:t>
            </a:r>
            <a:r>
              <a:rPr lang="fa-IR" sz="1600" dirty="0">
                <a:cs typeface="B Homa" panose="00000400000000000000" pitchFamily="2" charset="-78"/>
              </a:rPr>
              <a:t> به مدیریت تغییر وقتی </a:t>
            </a:r>
            <a:r>
              <a:rPr lang="en-US" sz="1600" dirty="0">
                <a:cs typeface="B Homa" panose="00000400000000000000" pitchFamily="2" charset="-78"/>
              </a:rPr>
              <a:t>CSI</a:t>
            </a:r>
            <a:r>
              <a:rPr lang="fa-IR" sz="1600" dirty="0">
                <a:cs typeface="B Homa" panose="00000400000000000000" pitchFamily="2" charset="-78"/>
              </a:rPr>
              <a:t> نیاز به تغییر را دریافت، اولویت بندی و طبفه بندی انجام می شود</a:t>
            </a:r>
            <a:endParaRPr lang="en-US" sz="1600" dirty="0">
              <a:cs typeface="B Homa" panose="00000400000000000000" pitchFamily="2" charset="-78"/>
            </a:endParaRPr>
          </a:p>
        </p:txBody>
      </p:sp>
      <p:sp>
        <p:nvSpPr>
          <p:cNvPr id="39" name="Rounded Rectangle 38"/>
          <p:cNvSpPr/>
          <p:nvPr/>
        </p:nvSpPr>
        <p:spPr>
          <a:xfrm>
            <a:off x="132077" y="3908546"/>
            <a:ext cx="5892661" cy="46994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rtl="1"/>
            <a:endParaRPr lang="fa-IR" sz="1400" dirty="0">
              <a:cs typeface="B Homa" panose="00000400000000000000" pitchFamily="2" charset="-78"/>
            </a:endParaRPr>
          </a:p>
          <a:p>
            <a:pPr algn="ctr" rtl="1"/>
            <a:r>
              <a:rPr lang="fa-IR" sz="1600" dirty="0">
                <a:cs typeface="B Homa" panose="00000400000000000000" pitchFamily="2" charset="-78"/>
              </a:rPr>
              <a:t>فراهم کردن دسترسی به انواع اطلاعات</a:t>
            </a:r>
          </a:p>
          <a:p>
            <a:pPr algn="ctr" rtl="1"/>
            <a:endParaRPr lang="en-US" sz="1600" dirty="0">
              <a:cs typeface="B Homa" panose="00000400000000000000" pitchFamily="2" charset="-78"/>
            </a:endParaRPr>
          </a:p>
        </p:txBody>
      </p:sp>
      <p:sp>
        <p:nvSpPr>
          <p:cNvPr id="41" name="TextBox 40"/>
          <p:cNvSpPr txBox="1"/>
          <p:nvPr/>
        </p:nvSpPr>
        <p:spPr>
          <a:xfrm rot="5400000">
            <a:off x="7846084" y="3473697"/>
            <a:ext cx="1460361" cy="369332"/>
          </a:xfrm>
          <a:prstGeom prst="rect">
            <a:avLst/>
          </a:prstGeom>
          <a:solidFill>
            <a:srgbClr val="FFC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tx1"/>
                </a:solidFill>
              </a:defRPr>
            </a:lvl1pPr>
          </a:lstStyle>
          <a:p>
            <a:r>
              <a:rPr lang="fa-IR" dirty="0">
                <a:cs typeface="B Homa" panose="00000400000000000000" pitchFamily="2" charset="-78"/>
              </a:rPr>
              <a:t>اجرای بهبود</a:t>
            </a:r>
            <a:endParaRPr lang="en-US" dirty="0">
              <a:cs typeface="B Homa" panose="00000400000000000000" pitchFamily="2" charset="-78"/>
            </a:endParaRPr>
          </a:p>
        </p:txBody>
      </p:sp>
      <p:sp>
        <p:nvSpPr>
          <p:cNvPr id="35" name="Rectangle 34">
            <a:hlinkClick r:id="" action="ppaction://noaction"/>
          </p:cNvPr>
          <p:cNvSpPr/>
          <p:nvPr/>
        </p:nvSpPr>
        <p:spPr>
          <a:xfrm>
            <a:off x="11014396" y="4352814"/>
            <a:ext cx="1109121" cy="582066"/>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سازماندهی بهبود مستمر خدمت</a:t>
            </a:r>
            <a:endParaRPr lang="en-US" sz="1200" dirty="0">
              <a:solidFill>
                <a:schemeClr val="tx1"/>
              </a:solidFill>
              <a:cs typeface="B Homa" panose="00000400000000000000" pitchFamily="2" charset="-78"/>
            </a:endParaRPr>
          </a:p>
        </p:txBody>
      </p:sp>
      <p:sp>
        <p:nvSpPr>
          <p:cNvPr id="40" name="Rectangle 39">
            <a:hlinkClick r:id="rId2" action="ppaction://hlinksldjump"/>
          </p:cNvPr>
          <p:cNvSpPr/>
          <p:nvPr/>
        </p:nvSpPr>
        <p:spPr>
          <a:xfrm>
            <a:off x="8802339" y="554371"/>
            <a:ext cx="2160000" cy="21662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حاكميت و سيستم‌هاي مديريت</a:t>
            </a:r>
            <a:endParaRPr lang="en-US" sz="1200" dirty="0">
              <a:solidFill>
                <a:schemeClr val="tx1"/>
              </a:solidFill>
              <a:cs typeface="B Homa" panose="00000400000000000000" pitchFamily="2" charset="-78"/>
            </a:endParaRPr>
          </a:p>
        </p:txBody>
      </p:sp>
      <p:sp>
        <p:nvSpPr>
          <p:cNvPr id="42" name="Rectangle 41">
            <a:hlinkClick r:id="rId3" action="ppaction://hlinksldjump"/>
          </p:cNvPr>
          <p:cNvSpPr/>
          <p:nvPr/>
        </p:nvSpPr>
        <p:spPr>
          <a:xfrm>
            <a:off x="8796797" y="320768"/>
            <a:ext cx="2160000" cy="21662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خدمت و مدیریت خدمت</a:t>
            </a:r>
            <a:endParaRPr lang="en-US" sz="1200" dirty="0">
              <a:solidFill>
                <a:schemeClr val="tx1"/>
              </a:solidFill>
              <a:cs typeface="B Homa" panose="00000400000000000000" pitchFamily="2" charset="-78"/>
            </a:endParaRPr>
          </a:p>
        </p:txBody>
      </p:sp>
      <p:sp>
        <p:nvSpPr>
          <p:cNvPr id="43" name="Rectangle 42">
            <a:hlinkClick r:id="rId4" action="ppaction://hlinksldjump"/>
          </p:cNvPr>
          <p:cNvSpPr/>
          <p:nvPr/>
        </p:nvSpPr>
        <p:spPr>
          <a:xfrm>
            <a:off x="8796797" y="792612"/>
            <a:ext cx="2160000" cy="21662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چرخه عمر خدمت</a:t>
            </a:r>
            <a:endParaRPr lang="en-US" sz="1200" dirty="0">
              <a:solidFill>
                <a:schemeClr val="tx1"/>
              </a:solidFill>
              <a:cs typeface="B Homa" panose="00000400000000000000" pitchFamily="2" charset="-78"/>
            </a:endParaRPr>
          </a:p>
        </p:txBody>
      </p:sp>
      <p:sp>
        <p:nvSpPr>
          <p:cNvPr id="44" name="Rectangle 43">
            <a:hlinkClick r:id="rId5" action="ppaction://hlinksldjump"/>
          </p:cNvPr>
          <p:cNvSpPr/>
          <p:nvPr/>
        </p:nvSpPr>
        <p:spPr>
          <a:xfrm>
            <a:off x="8789752" y="1034660"/>
            <a:ext cx="2178129" cy="205501"/>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رویکرد بهبود مستمر خدمت</a:t>
            </a:r>
            <a:endParaRPr lang="en-US" sz="1200" dirty="0">
              <a:solidFill>
                <a:schemeClr val="tx1"/>
              </a:solidFill>
              <a:cs typeface="B Homa" panose="00000400000000000000" pitchFamily="2" charset="-78"/>
            </a:endParaRPr>
          </a:p>
        </p:txBody>
      </p:sp>
      <p:sp>
        <p:nvSpPr>
          <p:cNvPr id="45" name="Rectangle 44"/>
          <p:cNvSpPr/>
          <p:nvPr/>
        </p:nvSpPr>
        <p:spPr>
          <a:xfrm>
            <a:off x="8789752" y="1263268"/>
            <a:ext cx="2178129" cy="219976"/>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بهبود مستمر خدمت و ..</a:t>
            </a:r>
            <a:endParaRPr lang="en-US" sz="1200" dirty="0">
              <a:solidFill>
                <a:schemeClr val="tx1"/>
              </a:solidFill>
              <a:cs typeface="B Homa" panose="00000400000000000000" pitchFamily="2" charset="-78"/>
            </a:endParaRPr>
          </a:p>
        </p:txBody>
      </p:sp>
      <p:sp>
        <p:nvSpPr>
          <p:cNvPr id="46" name="Rectangle 45">
            <a:hlinkClick r:id="rId6" action="ppaction://hlinksldjump"/>
          </p:cNvPr>
          <p:cNvSpPr/>
          <p:nvPr/>
        </p:nvSpPr>
        <p:spPr>
          <a:xfrm>
            <a:off x="10992663" y="320769"/>
            <a:ext cx="1114760" cy="67419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مديريت خدمت به عنوان الگوی برتر</a:t>
            </a:r>
            <a:endParaRPr lang="en-US" sz="1200" dirty="0">
              <a:solidFill>
                <a:schemeClr val="tx1"/>
              </a:solidFill>
              <a:cs typeface="B Homa" panose="00000400000000000000" pitchFamily="2" charset="-78"/>
            </a:endParaRPr>
          </a:p>
        </p:txBody>
      </p:sp>
      <p:sp>
        <p:nvSpPr>
          <p:cNvPr id="47" name="Rectangle 46">
            <a:hlinkClick r:id="rId7" action="ppaction://hlinksldjump"/>
          </p:cNvPr>
          <p:cNvSpPr/>
          <p:nvPr/>
        </p:nvSpPr>
        <p:spPr>
          <a:xfrm>
            <a:off x="10992989" y="1021009"/>
            <a:ext cx="1114760" cy="995977"/>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اصول بهبود مستمر خدمت</a:t>
            </a:r>
            <a:endParaRPr lang="en-US" sz="1200" dirty="0">
              <a:solidFill>
                <a:schemeClr val="tx1"/>
              </a:solidFill>
              <a:cs typeface="B Homa" panose="00000400000000000000" pitchFamily="2" charset="-78"/>
            </a:endParaRPr>
          </a:p>
        </p:txBody>
      </p:sp>
      <p:sp>
        <p:nvSpPr>
          <p:cNvPr id="48" name="Rectangle 47">
            <a:hlinkClick r:id="rId6" action="ppaction://hlinksldjump"/>
          </p:cNvPr>
          <p:cNvSpPr/>
          <p:nvPr/>
        </p:nvSpPr>
        <p:spPr>
          <a:xfrm>
            <a:off x="10992663" y="42048"/>
            <a:ext cx="1114760" cy="255466"/>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مقدمه</a:t>
            </a:r>
            <a:endParaRPr lang="en-US" sz="1200" dirty="0">
              <a:solidFill>
                <a:schemeClr val="tx1"/>
              </a:solidFill>
              <a:cs typeface="B Homa" panose="00000400000000000000" pitchFamily="2" charset="-78"/>
            </a:endParaRPr>
          </a:p>
        </p:txBody>
      </p:sp>
      <p:sp>
        <p:nvSpPr>
          <p:cNvPr id="49" name="Rectangle 48">
            <a:hlinkClick r:id="rId6" action="ppaction://hlinksldjump"/>
          </p:cNvPr>
          <p:cNvSpPr/>
          <p:nvPr/>
        </p:nvSpPr>
        <p:spPr>
          <a:xfrm>
            <a:off x="8796797" y="40226"/>
            <a:ext cx="2160000" cy="255467"/>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نگاه کلی</a:t>
            </a:r>
            <a:endParaRPr lang="en-US" sz="1200" dirty="0">
              <a:solidFill>
                <a:schemeClr val="tx1"/>
              </a:solidFill>
              <a:cs typeface="B Homa" panose="00000400000000000000" pitchFamily="2" charset="-78"/>
            </a:endParaRPr>
          </a:p>
        </p:txBody>
      </p:sp>
      <p:sp>
        <p:nvSpPr>
          <p:cNvPr id="50" name="Rectangle 49"/>
          <p:cNvSpPr/>
          <p:nvPr/>
        </p:nvSpPr>
        <p:spPr>
          <a:xfrm>
            <a:off x="8789752" y="2035975"/>
            <a:ext cx="2185564" cy="209016"/>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فرایند هفت مرحله ای</a:t>
            </a:r>
            <a:endParaRPr lang="en-US" sz="1200" dirty="0">
              <a:solidFill>
                <a:schemeClr val="tx1"/>
              </a:solidFill>
              <a:cs typeface="B Homa" panose="00000400000000000000" pitchFamily="2" charset="-78"/>
            </a:endParaRPr>
          </a:p>
        </p:txBody>
      </p:sp>
      <p:sp>
        <p:nvSpPr>
          <p:cNvPr id="51" name="Rectangle 50">
            <a:hlinkClick r:id="rId7" action="ppaction://hlinksldjump"/>
          </p:cNvPr>
          <p:cNvSpPr/>
          <p:nvPr/>
        </p:nvSpPr>
        <p:spPr>
          <a:xfrm>
            <a:off x="11011577" y="2024065"/>
            <a:ext cx="1114760" cy="945408"/>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فرایند بهبود مستمر خدمت</a:t>
            </a:r>
            <a:endParaRPr lang="en-US" sz="1200" dirty="0">
              <a:solidFill>
                <a:schemeClr val="tx1"/>
              </a:solidFill>
              <a:cs typeface="B Homa" panose="00000400000000000000" pitchFamily="2" charset="-78"/>
            </a:endParaRPr>
          </a:p>
        </p:txBody>
      </p:sp>
      <p:sp>
        <p:nvSpPr>
          <p:cNvPr id="52" name="Rectangle 51"/>
          <p:cNvSpPr/>
          <p:nvPr/>
        </p:nvSpPr>
        <p:spPr>
          <a:xfrm>
            <a:off x="8789752" y="2260566"/>
            <a:ext cx="2185564" cy="22475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رویه جمع آوری و پایش داده</a:t>
            </a:r>
            <a:endParaRPr lang="en-US" sz="1200" dirty="0">
              <a:solidFill>
                <a:schemeClr val="tx1"/>
              </a:solidFill>
              <a:cs typeface="B Homa" panose="00000400000000000000" pitchFamily="2" charset="-78"/>
            </a:endParaRPr>
          </a:p>
        </p:txBody>
      </p:sp>
      <p:sp>
        <p:nvSpPr>
          <p:cNvPr id="53" name="Rectangle 52"/>
          <p:cNvSpPr/>
          <p:nvPr/>
        </p:nvSpPr>
        <p:spPr>
          <a:xfrm>
            <a:off x="8789752" y="2512650"/>
            <a:ext cx="2201730" cy="236043"/>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محرک ها، ورودی، خروجی و رابط‌ ها</a:t>
            </a:r>
            <a:endParaRPr lang="en-US" sz="1200" dirty="0">
              <a:solidFill>
                <a:schemeClr val="tx1"/>
              </a:solidFill>
              <a:cs typeface="B Homa" panose="00000400000000000000" pitchFamily="2" charset="-78"/>
            </a:endParaRPr>
          </a:p>
        </p:txBody>
      </p:sp>
      <p:sp>
        <p:nvSpPr>
          <p:cNvPr id="54" name="Rectangle 53"/>
          <p:cNvSpPr/>
          <p:nvPr/>
        </p:nvSpPr>
        <p:spPr>
          <a:xfrm>
            <a:off x="8789752" y="1513831"/>
            <a:ext cx="2190683" cy="491557"/>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ورودی های مستمر به تفکیک گام های چرخه عمر خدمت</a:t>
            </a:r>
            <a:endParaRPr lang="en-US" sz="1200" dirty="0">
              <a:solidFill>
                <a:schemeClr val="tx1"/>
              </a:solidFill>
              <a:cs typeface="B Homa" panose="00000400000000000000" pitchFamily="2" charset="-78"/>
            </a:endParaRPr>
          </a:p>
        </p:txBody>
      </p:sp>
      <p:sp>
        <p:nvSpPr>
          <p:cNvPr id="55" name="Rectangle 54"/>
          <p:cNvSpPr/>
          <p:nvPr/>
        </p:nvSpPr>
        <p:spPr>
          <a:xfrm>
            <a:off x="8807881" y="2774587"/>
            <a:ext cx="2185566" cy="215394"/>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نقش سایر فرایندها</a:t>
            </a:r>
            <a:endParaRPr lang="en-US" sz="1200" dirty="0">
              <a:solidFill>
                <a:schemeClr val="tx1"/>
              </a:solidFill>
              <a:cs typeface="B Homa" panose="00000400000000000000" pitchFamily="2" charset="-78"/>
            </a:endParaRPr>
          </a:p>
        </p:txBody>
      </p:sp>
      <p:sp>
        <p:nvSpPr>
          <p:cNvPr id="56" name="Rectangle 55">
            <a:hlinkClick r:id="rId7" action="ppaction://hlinksldjump"/>
          </p:cNvPr>
          <p:cNvSpPr/>
          <p:nvPr/>
        </p:nvSpPr>
        <p:spPr>
          <a:xfrm>
            <a:off x="11011577" y="2983570"/>
            <a:ext cx="1114760" cy="1355756"/>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روش ها و تکنیک های بهبود مستمر خدمت</a:t>
            </a:r>
            <a:endParaRPr lang="en-US" sz="1200" dirty="0">
              <a:solidFill>
                <a:schemeClr val="tx1"/>
              </a:solidFill>
              <a:cs typeface="B Homa" panose="00000400000000000000" pitchFamily="2" charset="-78"/>
            </a:endParaRPr>
          </a:p>
        </p:txBody>
      </p:sp>
      <p:sp>
        <p:nvSpPr>
          <p:cNvPr id="57" name="Rectangle 56"/>
          <p:cNvSpPr/>
          <p:nvPr/>
        </p:nvSpPr>
        <p:spPr>
          <a:xfrm>
            <a:off x="8807881" y="3006827"/>
            <a:ext cx="2203696" cy="223918"/>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مروری بر روش ها و تکنیک ها</a:t>
            </a:r>
            <a:endParaRPr lang="en-US" sz="1200" dirty="0">
              <a:solidFill>
                <a:schemeClr val="tx1"/>
              </a:solidFill>
              <a:cs typeface="B Homa" panose="00000400000000000000" pitchFamily="2" charset="-78"/>
            </a:endParaRPr>
          </a:p>
        </p:txBody>
      </p:sp>
      <p:sp>
        <p:nvSpPr>
          <p:cNvPr id="58" name="Rectangle 57"/>
          <p:cNvSpPr/>
          <p:nvPr/>
        </p:nvSpPr>
        <p:spPr>
          <a:xfrm>
            <a:off x="8807881" y="3252712"/>
            <a:ext cx="2203696" cy="238745"/>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چگونگی و زمان ممیزی</a:t>
            </a:r>
            <a:endParaRPr lang="en-US" sz="1200" dirty="0">
              <a:solidFill>
                <a:schemeClr val="tx1"/>
              </a:solidFill>
              <a:cs typeface="B Homa" panose="00000400000000000000" pitchFamily="2" charset="-78"/>
            </a:endParaRPr>
          </a:p>
        </p:txBody>
      </p:sp>
      <p:sp>
        <p:nvSpPr>
          <p:cNvPr id="59" name="Rectangle 58"/>
          <p:cNvSpPr/>
          <p:nvPr/>
        </p:nvSpPr>
        <p:spPr>
          <a:xfrm>
            <a:off x="8807881" y="3507033"/>
            <a:ext cx="2193063" cy="283152"/>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ارزش فرایند در مقایسه با بلوغ فرایند</a:t>
            </a:r>
            <a:endParaRPr lang="en-US" sz="1200" dirty="0">
              <a:solidFill>
                <a:schemeClr val="tx1"/>
              </a:solidFill>
              <a:cs typeface="B Homa" panose="00000400000000000000" pitchFamily="2" charset="-78"/>
            </a:endParaRPr>
          </a:p>
        </p:txBody>
      </p:sp>
      <p:sp>
        <p:nvSpPr>
          <p:cNvPr id="60" name="Rectangle 59"/>
          <p:cNvSpPr/>
          <p:nvPr/>
        </p:nvSpPr>
        <p:spPr>
          <a:xfrm>
            <a:off x="8796797" y="3808990"/>
            <a:ext cx="2204147" cy="271967"/>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مقایسه بلوغ فرایندی</a:t>
            </a:r>
            <a:endParaRPr lang="en-US" sz="1200" dirty="0">
              <a:solidFill>
                <a:schemeClr val="tx1"/>
              </a:solidFill>
              <a:cs typeface="B Homa" panose="00000400000000000000" pitchFamily="2" charset="-78"/>
            </a:endParaRPr>
          </a:p>
        </p:txBody>
      </p:sp>
      <p:sp>
        <p:nvSpPr>
          <p:cNvPr id="61" name="Rectangle 60"/>
          <p:cNvSpPr/>
          <p:nvPr/>
        </p:nvSpPr>
        <p:spPr>
          <a:xfrm>
            <a:off x="8796797" y="4104064"/>
            <a:ext cx="2214780" cy="257230"/>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کارت امتیازی متوازن </a:t>
            </a:r>
            <a:r>
              <a:rPr lang="en-US" sz="1200" dirty="0">
                <a:solidFill>
                  <a:schemeClr val="tx1"/>
                </a:solidFill>
                <a:cs typeface="B Homa" panose="00000400000000000000" pitchFamily="2" charset="-78"/>
              </a:rPr>
              <a:t>IT</a:t>
            </a:r>
          </a:p>
        </p:txBody>
      </p:sp>
      <p:sp>
        <p:nvSpPr>
          <p:cNvPr id="62" name="Rectangle 61"/>
          <p:cNvSpPr/>
          <p:nvPr/>
        </p:nvSpPr>
        <p:spPr>
          <a:xfrm>
            <a:off x="8796797" y="4380506"/>
            <a:ext cx="2204147" cy="272526"/>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توسعه سازمانی، کارکردها، نقش ها</a:t>
            </a:r>
            <a:endParaRPr lang="en-US" sz="1200" dirty="0">
              <a:solidFill>
                <a:schemeClr val="tx1"/>
              </a:solidFill>
              <a:cs typeface="B Homa" panose="00000400000000000000" pitchFamily="2" charset="-78"/>
            </a:endParaRPr>
          </a:p>
        </p:txBody>
      </p:sp>
      <p:sp>
        <p:nvSpPr>
          <p:cNvPr id="63" name="Rectangle 62"/>
          <p:cNvSpPr/>
          <p:nvPr/>
        </p:nvSpPr>
        <p:spPr>
          <a:xfrm>
            <a:off x="8796797" y="4676137"/>
            <a:ext cx="2192477" cy="257926"/>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ماتریس واگذاری مسئولیت</a:t>
            </a:r>
            <a:endParaRPr lang="en-US" sz="1200" dirty="0">
              <a:solidFill>
                <a:schemeClr val="tx1"/>
              </a:solidFill>
              <a:cs typeface="B Homa" panose="00000400000000000000" pitchFamily="2" charset="-78"/>
            </a:endParaRPr>
          </a:p>
        </p:txBody>
      </p:sp>
      <p:sp>
        <p:nvSpPr>
          <p:cNvPr id="64" name="Rectangle 63"/>
          <p:cNvSpPr/>
          <p:nvPr/>
        </p:nvSpPr>
        <p:spPr>
          <a:xfrm>
            <a:off x="8791771" y="4927291"/>
            <a:ext cx="2197503" cy="420907"/>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ابزارهای لازم برای پشتیبانی از فعالیت های بهبود مستمر خدمت </a:t>
            </a:r>
            <a:endParaRPr lang="en-US" sz="1200" dirty="0">
              <a:solidFill>
                <a:schemeClr val="tx1"/>
              </a:solidFill>
              <a:cs typeface="B Homa" panose="00000400000000000000" pitchFamily="2" charset="-78"/>
            </a:endParaRPr>
          </a:p>
        </p:txBody>
      </p:sp>
      <p:sp>
        <p:nvSpPr>
          <p:cNvPr id="65" name="Rectangle 64">
            <a:hlinkClick r:id="" action="ppaction://noaction"/>
          </p:cNvPr>
          <p:cNvSpPr/>
          <p:nvPr/>
        </p:nvSpPr>
        <p:spPr>
          <a:xfrm>
            <a:off x="11016314" y="4945696"/>
            <a:ext cx="1109121" cy="951555"/>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ملاحظات فنی</a:t>
            </a:r>
            <a:endParaRPr lang="en-US" sz="1200" dirty="0">
              <a:solidFill>
                <a:schemeClr val="tx1"/>
              </a:solidFill>
              <a:cs typeface="B Homa" panose="00000400000000000000" pitchFamily="2" charset="-78"/>
            </a:endParaRPr>
          </a:p>
        </p:txBody>
      </p:sp>
      <p:sp>
        <p:nvSpPr>
          <p:cNvPr id="66" name="Rectangle 65"/>
          <p:cNvSpPr/>
          <p:nvPr/>
        </p:nvSpPr>
        <p:spPr>
          <a:xfrm>
            <a:off x="8789753" y="5345930"/>
            <a:ext cx="2212914" cy="314817"/>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سیستم پیکربندی</a:t>
            </a:r>
            <a:endParaRPr lang="en-US" sz="1200" dirty="0">
              <a:solidFill>
                <a:schemeClr val="tx1"/>
              </a:solidFill>
              <a:cs typeface="B Homa" panose="00000400000000000000" pitchFamily="2" charset="-78"/>
            </a:endParaRPr>
          </a:p>
        </p:txBody>
      </p:sp>
      <p:sp>
        <p:nvSpPr>
          <p:cNvPr id="67" name="Rectangle 66"/>
          <p:cNvSpPr/>
          <p:nvPr/>
        </p:nvSpPr>
        <p:spPr>
          <a:xfrm>
            <a:off x="8796797" y="5641934"/>
            <a:ext cx="2192477" cy="272261"/>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دیگاه خدمت محور از سازمان </a:t>
            </a:r>
            <a:r>
              <a:rPr lang="en-US" sz="1200" dirty="0">
                <a:solidFill>
                  <a:schemeClr val="tx1"/>
                </a:solidFill>
                <a:cs typeface="B Homa" panose="00000400000000000000" pitchFamily="2" charset="-78"/>
              </a:rPr>
              <a:t>IT</a:t>
            </a:r>
          </a:p>
        </p:txBody>
      </p:sp>
      <p:sp>
        <p:nvSpPr>
          <p:cNvPr id="68" name="Rectangle 67">
            <a:hlinkClick r:id="" action="ppaction://noaction"/>
          </p:cNvPr>
          <p:cNvSpPr/>
          <p:nvPr/>
        </p:nvSpPr>
        <p:spPr>
          <a:xfrm>
            <a:off x="11011577" y="5908066"/>
            <a:ext cx="1125010" cy="631393"/>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a:solidFill>
                  <a:schemeClr val="tx1"/>
                </a:solidFill>
                <a:cs typeface="B Homa" panose="00000400000000000000" pitchFamily="2" charset="-78"/>
              </a:rPr>
              <a:t>پیاده سازی بهبود مستمر خدمت</a:t>
            </a:r>
            <a:endParaRPr lang="en-US" sz="1400" dirty="0">
              <a:solidFill>
                <a:schemeClr val="tx1"/>
              </a:solidFill>
              <a:cs typeface="B Homa" panose="00000400000000000000" pitchFamily="2" charset="-78"/>
            </a:endParaRPr>
          </a:p>
        </p:txBody>
      </p:sp>
      <p:sp>
        <p:nvSpPr>
          <p:cNvPr id="69" name="Rectangle 68"/>
          <p:cNvSpPr/>
          <p:nvPr/>
        </p:nvSpPr>
        <p:spPr>
          <a:xfrm>
            <a:off x="8796797" y="5922832"/>
            <a:ext cx="2204147" cy="316299"/>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fa-IR" sz="1200" dirty="0">
              <a:solidFill>
                <a:schemeClr val="tx1"/>
              </a:solidFill>
              <a:cs typeface="B Homa" panose="00000400000000000000" pitchFamily="2" charset="-78"/>
            </a:endParaRPr>
          </a:p>
          <a:p>
            <a:pPr algn="ctr" rtl="1"/>
            <a:r>
              <a:rPr lang="fa-IR" sz="1200" dirty="0">
                <a:solidFill>
                  <a:schemeClr val="tx1"/>
                </a:solidFill>
                <a:cs typeface="B Homa" panose="00000400000000000000" pitchFamily="2" charset="-78"/>
              </a:rPr>
              <a:t>دیدگاه جامع </a:t>
            </a:r>
            <a:r>
              <a:rPr lang="en-US" sz="1200" dirty="0">
                <a:solidFill>
                  <a:schemeClr val="tx1"/>
                </a:solidFill>
                <a:cs typeface="B Homa" panose="00000400000000000000" pitchFamily="2" charset="-78"/>
              </a:rPr>
              <a:t>CSI</a:t>
            </a:r>
            <a:r>
              <a:rPr lang="fa-IR" sz="1200" dirty="0">
                <a:solidFill>
                  <a:schemeClr val="tx1"/>
                </a:solidFill>
                <a:cs typeface="B Homa" panose="00000400000000000000" pitchFamily="2" charset="-78"/>
              </a:rPr>
              <a:t>، نقش ها و ورودی ها</a:t>
            </a:r>
            <a:endParaRPr lang="en-US" sz="1200" dirty="0">
              <a:solidFill>
                <a:schemeClr val="tx1"/>
              </a:solidFill>
              <a:cs typeface="B Homa" panose="00000400000000000000" pitchFamily="2" charset="-78"/>
            </a:endParaRPr>
          </a:p>
          <a:p>
            <a:pPr algn="ctr" rtl="1"/>
            <a:r>
              <a:rPr lang="fa-IR" sz="1200" dirty="0">
                <a:solidFill>
                  <a:schemeClr val="tx1"/>
                </a:solidFill>
                <a:cs typeface="B Homa" panose="00000400000000000000" pitchFamily="2" charset="-78"/>
              </a:rPr>
              <a:t> </a:t>
            </a:r>
            <a:endParaRPr lang="en-US" sz="1200" dirty="0">
              <a:solidFill>
                <a:schemeClr val="tx1"/>
              </a:solidFill>
              <a:cs typeface="B Homa" panose="00000400000000000000" pitchFamily="2" charset="-78"/>
            </a:endParaRPr>
          </a:p>
        </p:txBody>
      </p:sp>
      <p:sp>
        <p:nvSpPr>
          <p:cNvPr id="70" name="Rectangle 69">
            <a:hlinkClick r:id="" action="ppaction://noaction"/>
          </p:cNvPr>
          <p:cNvSpPr/>
          <p:nvPr/>
        </p:nvSpPr>
        <p:spPr>
          <a:xfrm>
            <a:off x="8796797" y="6539892"/>
            <a:ext cx="3339789" cy="298801"/>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a:solidFill>
                  <a:schemeClr val="tx1"/>
                </a:solidFill>
                <a:cs typeface="B Homa" panose="00000400000000000000" pitchFamily="2" charset="-78"/>
              </a:rPr>
              <a:t>چالش ها ریسک ها و عوامل بحزانی</a:t>
            </a:r>
            <a:endParaRPr lang="en-US" sz="1400" dirty="0">
              <a:solidFill>
                <a:schemeClr val="tx1"/>
              </a:solidFill>
              <a:cs typeface="B Homa" panose="00000400000000000000" pitchFamily="2" charset="-78"/>
            </a:endParaRPr>
          </a:p>
        </p:txBody>
      </p:sp>
      <p:sp>
        <p:nvSpPr>
          <p:cNvPr id="71" name="Rectangle 70"/>
          <p:cNvSpPr/>
          <p:nvPr/>
        </p:nvSpPr>
        <p:spPr>
          <a:xfrm>
            <a:off x="8801101" y="6231856"/>
            <a:ext cx="2210475" cy="307603"/>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fa-IR" sz="1400" dirty="0">
              <a:solidFill>
                <a:schemeClr val="tx1"/>
              </a:solidFill>
              <a:cs typeface="B Homa" panose="00000400000000000000" pitchFamily="2" charset="-78"/>
            </a:endParaRPr>
          </a:p>
          <a:p>
            <a:pPr algn="ctr" rtl="1"/>
            <a:r>
              <a:rPr lang="fa-IR" sz="1400" dirty="0">
                <a:solidFill>
                  <a:schemeClr val="tx1"/>
                </a:solidFill>
                <a:cs typeface="B Homa" panose="00000400000000000000" pitchFamily="2" charset="-78"/>
              </a:rPr>
              <a:t>دلایل شکست پروژه های تحول</a:t>
            </a:r>
            <a:endParaRPr lang="en-US" sz="1400" dirty="0">
              <a:solidFill>
                <a:schemeClr val="tx1"/>
              </a:solidFill>
              <a:cs typeface="B Homa" panose="00000400000000000000" pitchFamily="2" charset="-78"/>
            </a:endParaRPr>
          </a:p>
          <a:p>
            <a:pPr algn="ctr" rtl="1"/>
            <a:r>
              <a:rPr lang="fa-IR" sz="1400" dirty="0">
                <a:solidFill>
                  <a:schemeClr val="tx1"/>
                </a:solidFill>
                <a:cs typeface="B Homa" panose="00000400000000000000" pitchFamily="2" charset="-78"/>
              </a:rPr>
              <a:t> </a:t>
            </a:r>
            <a:endParaRPr lang="en-US" sz="1400" dirty="0">
              <a:solidFill>
                <a:schemeClr val="tx1"/>
              </a:solidFill>
              <a:cs typeface="B Homa" panose="00000400000000000000" pitchFamily="2" charset="-78"/>
            </a:endParaRPr>
          </a:p>
        </p:txBody>
      </p:sp>
    </p:spTree>
    <p:extLst>
      <p:ext uri="{BB962C8B-B14F-4D97-AF65-F5344CB8AC3E}">
        <p14:creationId xmlns:p14="http://schemas.microsoft.com/office/powerpoint/2010/main" val="1481862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barn(inVertical)">
                                      <p:cBhvr>
                                        <p:cTn id="36" dur="500"/>
                                        <p:tgtEl>
                                          <p:spTgt spid="33"/>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barn(inVertical)">
                                      <p:cBhvr>
                                        <p:cTn id="39" dur="500"/>
                                        <p:tgtEl>
                                          <p:spTgt spid="34"/>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barn(inVertical)">
                                      <p:cBhvr>
                                        <p:cTn id="42" dur="500"/>
                                        <p:tgtEl>
                                          <p:spTgt spid="36"/>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barn(inVertical)">
                                      <p:cBhvr>
                                        <p:cTn id="45" dur="500"/>
                                        <p:tgtEl>
                                          <p:spTgt spid="37"/>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barn(inVertical)">
                                      <p:cBhvr>
                                        <p:cTn id="48" dur="500"/>
                                        <p:tgtEl>
                                          <p:spTgt spid="38"/>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barn(inVertical)">
                                      <p:cBhvr>
                                        <p:cTn id="51" dur="500"/>
                                        <p:tgtEl>
                                          <p:spTgt spid="39"/>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barn(inVertical)">
                                      <p:cBhvr>
                                        <p:cTn id="5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33" grpId="0" animBg="1"/>
      <p:bldP spid="34" grpId="0" animBg="1"/>
      <p:bldP spid="36" grpId="0" animBg="1"/>
      <p:bldP spid="37" grpId="0" animBg="1"/>
      <p:bldP spid="38" grpId="0" animBg="1"/>
      <p:bldP spid="39"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sp>
        <p:nvSpPr>
          <p:cNvPr id="5" name="Footer Placeholder 4"/>
          <p:cNvSpPr>
            <a:spLocks noGrp="1"/>
          </p:cNvSpPr>
          <p:nvPr>
            <p:ph type="ftr" sz="quarter" idx="11"/>
          </p:nvPr>
        </p:nvSpPr>
        <p:spPr/>
        <p:txBody>
          <a:bodyPr/>
          <a:lstStyle/>
          <a:p>
            <a:r>
              <a:rPr lang="en-US"/>
              <a:t>- 48</a:t>
            </a:r>
            <a:endParaRPr lang="en-US" dirty="0"/>
          </a:p>
        </p:txBody>
      </p:sp>
      <p:sp>
        <p:nvSpPr>
          <p:cNvPr id="6" name="Slide Number Placeholder 5"/>
          <p:cNvSpPr>
            <a:spLocks noGrp="1"/>
          </p:cNvSpPr>
          <p:nvPr>
            <p:ph type="sldNum" sz="quarter" idx="12"/>
          </p:nvPr>
        </p:nvSpPr>
        <p:spPr/>
        <p:txBody>
          <a:bodyPr/>
          <a:lstStyle/>
          <a:p>
            <a:fld id="{7FC3EE3A-C468-41A9-BBE5-603562290F29}" type="slidenum">
              <a:rPr lang="en-US" smtClean="0"/>
              <a:pPr/>
              <a:t>16</a:t>
            </a:fld>
            <a:endParaRPr lang="en-US"/>
          </a:p>
        </p:txBody>
      </p:sp>
      <p:sp>
        <p:nvSpPr>
          <p:cNvPr id="9" name="Content Placeholder 8"/>
          <p:cNvSpPr>
            <a:spLocks noGrp="1"/>
          </p:cNvSpPr>
          <p:nvPr>
            <p:ph idx="1"/>
          </p:nvPr>
        </p:nvSpPr>
        <p:spPr/>
        <p:txBody>
          <a:bodyPr/>
          <a:lstStyle/>
          <a:p>
            <a:endParaRPr lang="en-US"/>
          </a:p>
        </p:txBody>
      </p:sp>
      <p:pic>
        <p:nvPicPr>
          <p:cNvPr id="10" name="Picture 9"/>
          <p:cNvPicPr>
            <a:picLocks noChangeAspect="1"/>
          </p:cNvPicPr>
          <p:nvPr/>
        </p:nvPicPr>
        <p:blipFill>
          <a:blip r:embed="rId2"/>
          <a:stretch>
            <a:fillRect/>
          </a:stretch>
        </p:blipFill>
        <p:spPr>
          <a:xfrm>
            <a:off x="839788" y="-312359"/>
            <a:ext cx="10529142" cy="7473191"/>
          </a:xfrm>
          <a:prstGeom prst="rect">
            <a:avLst/>
          </a:prstGeom>
        </p:spPr>
      </p:pic>
    </p:spTree>
    <p:extLst>
      <p:ext uri="{BB962C8B-B14F-4D97-AF65-F5344CB8AC3E}">
        <p14:creationId xmlns:p14="http://schemas.microsoft.com/office/powerpoint/2010/main" val="2556689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038600" y="5296989"/>
            <a:ext cx="4114800" cy="365125"/>
          </a:xfrm>
          <a:ln>
            <a:noFill/>
          </a:ln>
          <a:effectLst/>
          <a:scene3d>
            <a:camera prst="orthographicFront">
              <a:rot lat="0" lon="0" rev="0"/>
            </a:camera>
            <a:lightRig rig="contrasting" dir="t">
              <a:rot lat="0" lon="0" rev="7800000"/>
            </a:lightRig>
          </a:scene3d>
          <a:sp3d>
            <a:bevelT w="139700" h="139700"/>
          </a:sp3d>
        </p:spPr>
        <p:txBody>
          <a:bodyPr/>
          <a:lstStyle/>
          <a:p>
            <a:r>
              <a:rPr lang="en-US"/>
              <a:t>- 48</a:t>
            </a:r>
            <a:endParaRPr lang="en-US" dirty="0"/>
          </a:p>
        </p:txBody>
      </p:sp>
      <p:sp>
        <p:nvSpPr>
          <p:cNvPr id="6" name="Slide Number Placeholder 5"/>
          <p:cNvSpPr>
            <a:spLocks noGrp="1"/>
          </p:cNvSpPr>
          <p:nvPr>
            <p:ph type="sldNum" sz="quarter" idx="12"/>
          </p:nvPr>
        </p:nvSpPr>
        <p:spPr>
          <a:xfrm>
            <a:off x="1950428" y="4328253"/>
            <a:ext cx="2743200" cy="365125"/>
          </a:xfrm>
        </p:spPr>
        <p:style>
          <a:lnRef idx="2">
            <a:schemeClr val="accent6"/>
          </a:lnRef>
          <a:fillRef idx="1">
            <a:schemeClr val="lt1"/>
          </a:fillRef>
          <a:effectRef idx="0">
            <a:schemeClr val="accent6"/>
          </a:effectRef>
          <a:fontRef idx="minor">
            <a:schemeClr val="dk1"/>
          </a:fontRef>
        </p:style>
        <p:txBody>
          <a:bodyPr/>
          <a:lstStyle/>
          <a:p>
            <a:fld id="{7FC3EE3A-C468-41A9-BBE5-603562290F29}" type="slidenum">
              <a:rPr lang="en-US" smtClean="0"/>
              <a:pPr/>
              <a:t>17</a:t>
            </a:fld>
            <a:endParaRPr lang="en-US"/>
          </a:p>
        </p:txBody>
      </p:sp>
      <p:sp>
        <p:nvSpPr>
          <p:cNvPr id="23" name="Pentagon 22"/>
          <p:cNvSpPr/>
          <p:nvPr/>
        </p:nvSpPr>
        <p:spPr>
          <a:xfrm>
            <a:off x="1871249" y="77661"/>
            <a:ext cx="6136868" cy="883673"/>
          </a:xfrm>
          <a:prstGeom prst="homePlate">
            <a:avLst>
              <a:gd name="adj" fmla="val 38870"/>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kern="0" dirty="0">
                <a:solidFill>
                  <a:schemeClr val="tx1">
                    <a:lumMod val="75000"/>
                    <a:lumOff val="25000"/>
                  </a:schemeClr>
                </a:solidFill>
                <a:latin typeface="Arial" pitchFamily="34" charset="0"/>
                <a:cs typeface="B Homa" panose="00000400000000000000" pitchFamily="2" charset="-78"/>
              </a:rPr>
              <a:t> </a:t>
            </a:r>
          </a:p>
          <a:p>
            <a:pPr algn="r"/>
            <a:endParaRPr lang="fa-IR" sz="1400" dirty="0">
              <a:cs typeface="B Homa" panose="00000400000000000000" pitchFamily="2" charset="-78"/>
            </a:endParaRPr>
          </a:p>
          <a:p>
            <a:pPr algn="r"/>
            <a:r>
              <a:rPr lang="fa-IR" sz="1400" dirty="0">
                <a:cs typeface="B Homa" panose="00000400000000000000" pitchFamily="2" charset="-78"/>
              </a:rPr>
              <a:t>در صورتی که تلاش بسیار پر هزینه است سازمان باید از خود بپرسد که</a:t>
            </a:r>
          </a:p>
          <a:p>
            <a:pPr algn="r"/>
            <a:r>
              <a:rPr lang="fa-IR" sz="1400" dirty="0">
                <a:cs typeface="B Homa" panose="00000400000000000000" pitchFamily="2" charset="-78"/>
              </a:rPr>
              <a:t> این مقدار هزینه ارزش دارد یا خیر. هزینه های اصلی شامل </a:t>
            </a:r>
          </a:p>
          <a:p>
            <a:pPr algn="r"/>
            <a:r>
              <a:rPr lang="fa-IR" sz="1400" dirty="0">
                <a:cs typeface="B Homa" panose="00000400000000000000" pitchFamily="2" charset="-78"/>
              </a:rPr>
              <a:t>هزینه نیروی انسانی، هزینه ابزار، هزینه آموزش، هزینه خبرگی،</a:t>
            </a:r>
          </a:p>
          <a:p>
            <a:pPr algn="r"/>
            <a:r>
              <a:rPr lang="fa-IR" sz="1400" dirty="0">
                <a:cs typeface="B Homa" panose="00000400000000000000" pitchFamily="2" charset="-78"/>
              </a:rPr>
              <a:t> پیاده سازی، عملیات و نگهداری</a:t>
            </a:r>
            <a:endParaRPr lang="en-US" sz="1400" dirty="0">
              <a:cs typeface="B Homa" panose="00000400000000000000" pitchFamily="2" charset="-78"/>
            </a:endParaRPr>
          </a:p>
          <a:p>
            <a:pPr algn="ctr"/>
            <a:endParaRPr lang="en-US" dirty="0">
              <a:solidFill>
                <a:schemeClr val="bg1"/>
              </a:solidFill>
              <a:cs typeface="B Homa" panose="00000400000000000000" pitchFamily="2" charset="-78"/>
            </a:endParaRPr>
          </a:p>
          <a:p>
            <a:pPr algn="ctr"/>
            <a:endParaRPr lang="en-US" dirty="0">
              <a:solidFill>
                <a:schemeClr val="bg1"/>
              </a:solidFill>
              <a:cs typeface="B Homa" panose="00000400000000000000" pitchFamily="2" charset="-78"/>
            </a:endParaRPr>
          </a:p>
        </p:txBody>
      </p:sp>
      <p:grpSp>
        <p:nvGrpSpPr>
          <p:cNvPr id="24" name="Group 23"/>
          <p:cNvGrpSpPr/>
          <p:nvPr/>
        </p:nvGrpSpPr>
        <p:grpSpPr>
          <a:xfrm>
            <a:off x="1107033" y="77662"/>
            <a:ext cx="2366440" cy="1020725"/>
            <a:chOff x="2212899" y="765544"/>
            <a:chExt cx="2167715" cy="1020725"/>
          </a:xfrm>
          <a:effectLst>
            <a:outerShdw blurRad="50800" dist="38100" dir="5400000" algn="t" rotWithShape="0">
              <a:prstClr val="black">
                <a:alpha val="40000"/>
              </a:prstClr>
            </a:outerShdw>
          </a:effectLst>
          <a:scene3d>
            <a:camera prst="orthographicFront">
              <a:rot lat="0" lon="0" rev="0"/>
            </a:camera>
            <a:lightRig rig="contrasting" dir="t">
              <a:rot lat="0" lon="0" rev="7800000"/>
            </a:lightRig>
          </a:scene3d>
        </p:grpSpPr>
        <p:grpSp>
          <p:nvGrpSpPr>
            <p:cNvPr id="25" name="Group 24"/>
            <p:cNvGrpSpPr/>
            <p:nvPr/>
          </p:nvGrpSpPr>
          <p:grpSpPr>
            <a:xfrm>
              <a:off x="2212899" y="1041990"/>
              <a:ext cx="764217" cy="744279"/>
              <a:chOff x="1403495" y="1100469"/>
              <a:chExt cx="764217" cy="818707"/>
            </a:xfrm>
          </p:grpSpPr>
          <p:sp>
            <p:nvSpPr>
              <p:cNvPr id="28" name="Chevron 27"/>
              <p:cNvSpPr/>
              <p:nvPr/>
            </p:nvSpPr>
            <p:spPr>
              <a:xfrm flipV="1">
                <a:off x="1403495" y="1100469"/>
                <a:ext cx="627321" cy="818707"/>
              </a:xfrm>
              <a:prstGeom prst="chevron">
                <a:avLst>
                  <a:gd name="adj" fmla="val 39830"/>
                </a:avLst>
              </a:prstGeom>
              <a:solidFill>
                <a:schemeClr val="accent6">
                  <a:lumMod val="75000"/>
                </a:scheme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anose="020B0604020202020204" pitchFamily="34" charset="0"/>
                  <a:cs typeface="B Homa" panose="00000400000000000000" pitchFamily="2" charset="-78"/>
                </a:endParaRPr>
              </a:p>
            </p:txBody>
          </p:sp>
          <p:sp>
            <p:nvSpPr>
              <p:cNvPr id="29" name="Rectangle 28"/>
              <p:cNvSpPr/>
              <p:nvPr/>
            </p:nvSpPr>
            <p:spPr>
              <a:xfrm>
                <a:off x="1767661" y="1100469"/>
                <a:ext cx="400051" cy="818707"/>
              </a:xfrm>
              <a:prstGeom prst="rect">
                <a:avLst/>
              </a:prstGeom>
              <a:solidFill>
                <a:schemeClr val="accent6">
                  <a:lumMod val="75000"/>
                </a:scheme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anose="020B0604020202020204" pitchFamily="34" charset="0"/>
                  <a:cs typeface="B Homa" panose="00000400000000000000" pitchFamily="2" charset="-78"/>
                </a:endParaRPr>
              </a:p>
            </p:txBody>
          </p:sp>
        </p:grpSp>
        <p:sp>
          <p:nvSpPr>
            <p:cNvPr id="26" name="Pentagon 25"/>
            <p:cNvSpPr/>
            <p:nvPr/>
          </p:nvSpPr>
          <p:spPr>
            <a:xfrm>
              <a:off x="2658139" y="765544"/>
              <a:ext cx="1722475" cy="744279"/>
            </a:xfrm>
            <a:prstGeom prst="homePlat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fa-IR" sz="2800" dirty="0">
                  <a:latin typeface="Arial" panose="020B0604020202020204" pitchFamily="34" charset="0"/>
                  <a:cs typeface="B Homa" panose="00000400000000000000" pitchFamily="2" charset="-78"/>
                </a:rPr>
                <a:t>تلاش و هزینه </a:t>
              </a:r>
              <a:endParaRPr lang="en-US" sz="2800" dirty="0">
                <a:latin typeface="Arial" panose="020B0604020202020204" pitchFamily="34" charset="0"/>
                <a:cs typeface="B Homa" panose="00000400000000000000" pitchFamily="2" charset="-78"/>
              </a:endParaRPr>
            </a:p>
          </p:txBody>
        </p:sp>
        <p:sp>
          <p:nvSpPr>
            <p:cNvPr id="27" name="Right Triangle 26"/>
            <p:cNvSpPr/>
            <p:nvPr/>
          </p:nvSpPr>
          <p:spPr>
            <a:xfrm rot="10800000">
              <a:off x="2658137" y="1509823"/>
              <a:ext cx="318979" cy="276446"/>
            </a:xfrm>
            <a:prstGeom prst="rtTriangle">
              <a:avLst/>
            </a:prstGeom>
            <a:solidFill>
              <a:schemeClr val="accent6">
                <a:lumMod val="75000"/>
              </a:scheme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anose="020B0604020202020204" pitchFamily="34" charset="0"/>
                <a:cs typeface="B Homa" panose="00000400000000000000" pitchFamily="2" charset="-78"/>
              </a:endParaRPr>
            </a:p>
          </p:txBody>
        </p:sp>
      </p:grpSp>
      <p:sp>
        <p:nvSpPr>
          <p:cNvPr id="30" name="Pentagon 29"/>
          <p:cNvSpPr/>
          <p:nvPr/>
        </p:nvSpPr>
        <p:spPr>
          <a:xfrm>
            <a:off x="1871249" y="984953"/>
            <a:ext cx="5712759" cy="876590"/>
          </a:xfrm>
          <a:prstGeom prst="homePlate">
            <a:avLst>
              <a:gd name="adj" fmla="val 37496"/>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kern="0" dirty="0">
                <a:solidFill>
                  <a:schemeClr val="tx1">
                    <a:lumMod val="75000"/>
                    <a:lumOff val="25000"/>
                  </a:schemeClr>
                </a:solidFill>
                <a:latin typeface="Arial" pitchFamily="34" charset="0"/>
                <a:cs typeface="B Homa" panose="00000400000000000000" pitchFamily="2" charset="-78"/>
              </a:rPr>
              <a:t>                            </a:t>
            </a:r>
          </a:p>
          <a:p>
            <a:pPr algn="r"/>
            <a:r>
              <a:rPr lang="fa-IR" kern="0" dirty="0">
                <a:solidFill>
                  <a:schemeClr val="tx1">
                    <a:lumMod val="75000"/>
                    <a:lumOff val="25000"/>
                  </a:schemeClr>
                </a:solidFill>
                <a:latin typeface="Arial" pitchFamily="34" charset="0"/>
                <a:cs typeface="B Homa" panose="00000400000000000000" pitchFamily="2" charset="-78"/>
              </a:rPr>
              <a:t> </a:t>
            </a:r>
            <a:r>
              <a:rPr lang="fa-IR" sz="1400" kern="0" dirty="0">
                <a:solidFill>
                  <a:schemeClr val="tx1">
                    <a:lumMod val="75000"/>
                    <a:lumOff val="25000"/>
                  </a:schemeClr>
                </a:solidFill>
                <a:latin typeface="Arial" pitchFamily="34" charset="0"/>
                <a:cs typeface="B Homa" panose="00000400000000000000" pitchFamily="2" charset="-78"/>
              </a:rPr>
              <a:t>ممیزی روشی رسمی برای مقایسه محیط عملیاتی</a:t>
            </a:r>
          </a:p>
          <a:p>
            <a:pPr algn="r"/>
            <a:r>
              <a:rPr lang="fa-IR" sz="1400" kern="0" dirty="0">
                <a:solidFill>
                  <a:schemeClr val="tx1">
                    <a:lumMod val="75000"/>
                    <a:lumOff val="25000"/>
                  </a:schemeClr>
                </a:solidFill>
                <a:latin typeface="Arial" pitchFamily="34" charset="0"/>
                <a:cs typeface="B Homa" panose="00000400000000000000" pitchFamily="2" charset="-78"/>
              </a:rPr>
              <a:t> فرایند با استانداردهای عملکردی به منظور اندازه گیری</a:t>
            </a:r>
          </a:p>
          <a:p>
            <a:pPr algn="r"/>
            <a:r>
              <a:rPr lang="fa-IR" sz="1400" kern="0" dirty="0">
                <a:solidFill>
                  <a:schemeClr val="tx1">
                    <a:lumMod val="75000"/>
                    <a:lumOff val="25000"/>
                  </a:schemeClr>
                </a:solidFill>
                <a:latin typeface="Arial" pitchFamily="34" charset="0"/>
                <a:cs typeface="B Homa" panose="00000400000000000000" pitchFamily="2" charset="-78"/>
              </a:rPr>
              <a:t> قابلیت بهبود فرایند و یا شناسایی نقص ها و کمبودهای</a:t>
            </a:r>
          </a:p>
          <a:p>
            <a:pPr algn="r"/>
            <a:r>
              <a:rPr lang="fa-IR" sz="1400" kern="0" dirty="0">
                <a:solidFill>
                  <a:schemeClr val="tx1">
                    <a:lumMod val="75000"/>
                    <a:lumOff val="25000"/>
                  </a:schemeClr>
                </a:solidFill>
                <a:latin typeface="Arial" pitchFamily="34" charset="0"/>
                <a:cs typeface="B Homa" panose="00000400000000000000" pitchFamily="2" charset="-78"/>
              </a:rPr>
              <a:t> بالقوه آن است</a:t>
            </a:r>
          </a:p>
          <a:p>
            <a:pPr algn="r"/>
            <a:endParaRPr lang="en-US" sz="1400" kern="0" dirty="0">
              <a:solidFill>
                <a:schemeClr val="tx1">
                  <a:lumMod val="75000"/>
                  <a:lumOff val="25000"/>
                </a:schemeClr>
              </a:solidFill>
              <a:latin typeface="Arial" pitchFamily="34" charset="0"/>
              <a:cs typeface="B Homa" panose="00000400000000000000" pitchFamily="2" charset="-78"/>
            </a:endParaRPr>
          </a:p>
        </p:txBody>
      </p:sp>
      <p:grpSp>
        <p:nvGrpSpPr>
          <p:cNvPr id="31" name="Group 30"/>
          <p:cNvGrpSpPr/>
          <p:nvPr/>
        </p:nvGrpSpPr>
        <p:grpSpPr>
          <a:xfrm>
            <a:off x="1107033" y="982413"/>
            <a:ext cx="2366440" cy="1020725"/>
            <a:chOff x="2212899" y="765544"/>
            <a:chExt cx="2167715" cy="1020725"/>
          </a:xfrm>
          <a:effectLst>
            <a:outerShdw blurRad="50800" dist="38100" dir="5400000" algn="t" rotWithShape="0">
              <a:prstClr val="black">
                <a:alpha val="40000"/>
              </a:prstClr>
            </a:outerShdw>
          </a:effectLst>
          <a:scene3d>
            <a:camera prst="orthographicFront">
              <a:rot lat="0" lon="0" rev="0"/>
            </a:camera>
            <a:lightRig rig="contrasting" dir="t">
              <a:rot lat="0" lon="0" rev="7800000"/>
            </a:lightRig>
          </a:scene3d>
        </p:grpSpPr>
        <p:grpSp>
          <p:nvGrpSpPr>
            <p:cNvPr id="32" name="Group 31"/>
            <p:cNvGrpSpPr/>
            <p:nvPr/>
          </p:nvGrpSpPr>
          <p:grpSpPr>
            <a:xfrm>
              <a:off x="2212899" y="1041990"/>
              <a:ext cx="764217" cy="744279"/>
              <a:chOff x="1403495" y="1100469"/>
              <a:chExt cx="764217" cy="818707"/>
            </a:xfrm>
          </p:grpSpPr>
          <p:sp>
            <p:nvSpPr>
              <p:cNvPr id="35" name="Chevron 34"/>
              <p:cNvSpPr/>
              <p:nvPr/>
            </p:nvSpPr>
            <p:spPr>
              <a:xfrm flipV="1">
                <a:off x="1403495" y="1100469"/>
                <a:ext cx="627321" cy="818707"/>
              </a:xfrm>
              <a:prstGeom prst="chevron">
                <a:avLst>
                  <a:gd name="adj" fmla="val 39830"/>
                </a:avLst>
              </a:prstGeom>
              <a:solidFill>
                <a:schemeClr val="accent6">
                  <a:lumMod val="75000"/>
                </a:scheme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anose="020B0604020202020204" pitchFamily="34" charset="0"/>
                  <a:cs typeface="B Homa" panose="00000400000000000000" pitchFamily="2" charset="-78"/>
                </a:endParaRPr>
              </a:p>
            </p:txBody>
          </p:sp>
          <p:sp>
            <p:nvSpPr>
              <p:cNvPr id="36" name="Rectangle 35"/>
              <p:cNvSpPr/>
              <p:nvPr/>
            </p:nvSpPr>
            <p:spPr>
              <a:xfrm>
                <a:off x="1767661" y="1100469"/>
                <a:ext cx="400051" cy="818707"/>
              </a:xfrm>
              <a:prstGeom prst="rect">
                <a:avLst/>
              </a:prstGeom>
              <a:solidFill>
                <a:schemeClr val="accent6">
                  <a:lumMod val="75000"/>
                </a:scheme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lt1"/>
                  </a:solidFill>
                  <a:latin typeface="Arial" panose="020B0604020202020204" pitchFamily="34" charset="0"/>
                  <a:cs typeface="B Homa" panose="00000400000000000000" pitchFamily="2" charset="-78"/>
                </a:endParaRPr>
              </a:p>
            </p:txBody>
          </p:sp>
        </p:grpSp>
        <p:sp>
          <p:nvSpPr>
            <p:cNvPr id="33" name="Pentagon 32"/>
            <p:cNvSpPr/>
            <p:nvPr/>
          </p:nvSpPr>
          <p:spPr>
            <a:xfrm>
              <a:off x="2658139" y="765544"/>
              <a:ext cx="1722475" cy="744279"/>
            </a:xfrm>
            <a:prstGeom prst="homePlat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fa-IR" sz="2800" dirty="0">
                  <a:latin typeface="Arial" panose="020B0604020202020204" pitchFamily="34" charset="0"/>
                  <a:cs typeface="B Homa" panose="00000400000000000000" pitchFamily="2" charset="-78"/>
                </a:rPr>
                <a:t>ممیزی ها</a:t>
              </a:r>
              <a:endParaRPr lang="en-US" sz="2800" dirty="0">
                <a:latin typeface="Arial" panose="020B0604020202020204" pitchFamily="34" charset="0"/>
                <a:cs typeface="B Homa" panose="00000400000000000000" pitchFamily="2" charset="-78"/>
              </a:endParaRPr>
            </a:p>
          </p:txBody>
        </p:sp>
        <p:sp>
          <p:nvSpPr>
            <p:cNvPr id="34" name="Right Triangle 33"/>
            <p:cNvSpPr/>
            <p:nvPr/>
          </p:nvSpPr>
          <p:spPr>
            <a:xfrm rot="10800000">
              <a:off x="2658137" y="1509823"/>
              <a:ext cx="318979" cy="276446"/>
            </a:xfrm>
            <a:prstGeom prst="rtTriangle">
              <a:avLst/>
            </a:prstGeom>
            <a:solidFill>
              <a:schemeClr val="accent6">
                <a:lumMod val="75000"/>
              </a:scheme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lt1"/>
                </a:solidFill>
                <a:latin typeface="Arial" panose="020B0604020202020204" pitchFamily="34" charset="0"/>
                <a:cs typeface="B Homa" panose="00000400000000000000" pitchFamily="2" charset="-78"/>
              </a:endParaRPr>
            </a:p>
          </p:txBody>
        </p:sp>
      </p:grpSp>
      <p:sp>
        <p:nvSpPr>
          <p:cNvPr id="37" name="Pentagon 36"/>
          <p:cNvSpPr/>
          <p:nvPr/>
        </p:nvSpPr>
        <p:spPr>
          <a:xfrm>
            <a:off x="1871248" y="1897257"/>
            <a:ext cx="5390437" cy="877407"/>
          </a:xfrm>
          <a:prstGeom prst="homePlate">
            <a:avLst>
              <a:gd name="adj" fmla="val 33135"/>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kern="0" dirty="0">
                <a:solidFill>
                  <a:schemeClr val="tx1">
                    <a:lumMod val="75000"/>
                    <a:lumOff val="25000"/>
                  </a:schemeClr>
                </a:solidFill>
                <a:latin typeface="Arial" pitchFamily="34" charset="0"/>
                <a:cs typeface="B Homa" panose="00000400000000000000" pitchFamily="2" charset="-78"/>
              </a:rPr>
              <a:t>                                     </a:t>
            </a:r>
          </a:p>
          <a:p>
            <a:pPr algn="r"/>
            <a:r>
              <a:rPr lang="fa-IR" sz="1400" kern="0" dirty="0">
                <a:solidFill>
                  <a:schemeClr val="tx1">
                    <a:lumMod val="75000"/>
                    <a:lumOff val="25000"/>
                  </a:schemeClr>
                </a:solidFill>
                <a:latin typeface="Arial" pitchFamily="34" charset="0"/>
                <a:cs typeface="B Homa" panose="00000400000000000000" pitchFamily="2" charset="-78"/>
              </a:rPr>
              <a:t>به مقایسه ابعاد گوناگون فرایند با بهترین های صنعت</a:t>
            </a:r>
          </a:p>
          <a:p>
            <a:pPr algn="r"/>
            <a:r>
              <a:rPr lang="fa-IR" sz="1400" kern="0" dirty="0">
                <a:solidFill>
                  <a:schemeClr val="tx1">
                    <a:lumMod val="75000"/>
                    <a:lumOff val="25000"/>
                  </a:schemeClr>
                </a:solidFill>
                <a:latin typeface="Arial" pitchFamily="34" charset="0"/>
                <a:cs typeface="B Homa" panose="00000400000000000000" pitchFamily="2" charset="-78"/>
              </a:rPr>
              <a:t> در ححوزه کاری مختص هر سازمان اطلاق می گردد. می تواند </a:t>
            </a:r>
          </a:p>
          <a:p>
            <a:pPr algn="r"/>
            <a:r>
              <a:rPr lang="fa-IR" sz="1400" kern="0" dirty="0">
                <a:solidFill>
                  <a:schemeClr val="tx1">
                    <a:lumMod val="75000"/>
                    <a:lumOff val="25000"/>
                  </a:schemeClr>
                </a:solidFill>
                <a:latin typeface="Arial" pitchFamily="34" charset="0"/>
                <a:cs typeface="B Homa" panose="00000400000000000000" pitchFamily="2" charset="-78"/>
              </a:rPr>
              <a:t>یکباره باشد، ولی در اغلب سازمان هایی که به دنبال چالش</a:t>
            </a:r>
          </a:p>
          <a:p>
            <a:pPr algn="r"/>
            <a:r>
              <a:rPr lang="fa-IR" sz="1400" kern="0" dirty="0">
                <a:solidFill>
                  <a:schemeClr val="tx1">
                    <a:lumMod val="75000"/>
                    <a:lumOff val="25000"/>
                  </a:schemeClr>
                </a:solidFill>
                <a:latin typeface="Arial" pitchFamily="34" charset="0"/>
                <a:cs typeface="B Homa" panose="00000400000000000000" pitchFamily="2" charset="-78"/>
              </a:rPr>
              <a:t> کشیدن همیشگی تجارب خود هستند فرایندی مستمر است.</a:t>
            </a:r>
          </a:p>
          <a:p>
            <a:pPr algn="r"/>
            <a:r>
              <a:rPr lang="fa-IR" sz="1400" kern="0" dirty="0">
                <a:solidFill>
                  <a:schemeClr val="tx1">
                    <a:lumMod val="75000"/>
                    <a:lumOff val="25000"/>
                  </a:schemeClr>
                </a:solidFill>
                <a:latin typeface="Arial" pitchFamily="34" charset="0"/>
                <a:cs typeface="B Homa" panose="00000400000000000000" pitchFamily="2" charset="-78"/>
              </a:rPr>
              <a:t> </a:t>
            </a:r>
            <a:endParaRPr lang="en-US" sz="1400" kern="0" dirty="0">
              <a:solidFill>
                <a:schemeClr val="tx1">
                  <a:lumMod val="75000"/>
                  <a:lumOff val="25000"/>
                </a:schemeClr>
              </a:solidFill>
              <a:latin typeface="Arial" pitchFamily="34" charset="0"/>
              <a:cs typeface="B Homa" panose="00000400000000000000" pitchFamily="2" charset="-78"/>
            </a:endParaRPr>
          </a:p>
        </p:txBody>
      </p:sp>
      <p:grpSp>
        <p:nvGrpSpPr>
          <p:cNvPr id="38" name="Group 37"/>
          <p:cNvGrpSpPr/>
          <p:nvPr/>
        </p:nvGrpSpPr>
        <p:grpSpPr>
          <a:xfrm>
            <a:off x="1107033" y="1895190"/>
            <a:ext cx="2366440" cy="1020725"/>
            <a:chOff x="2212899" y="765544"/>
            <a:chExt cx="2167715" cy="1020725"/>
          </a:xfrm>
          <a:effectLst>
            <a:outerShdw blurRad="50800" dist="38100" dir="5400000" algn="t" rotWithShape="0">
              <a:prstClr val="black">
                <a:alpha val="40000"/>
              </a:prstClr>
            </a:outerShdw>
          </a:effectLst>
          <a:scene3d>
            <a:camera prst="orthographicFront">
              <a:rot lat="0" lon="0" rev="0"/>
            </a:camera>
            <a:lightRig rig="contrasting" dir="t">
              <a:rot lat="0" lon="0" rev="7800000"/>
            </a:lightRig>
          </a:scene3d>
        </p:grpSpPr>
        <p:grpSp>
          <p:nvGrpSpPr>
            <p:cNvPr id="39" name="Group 38"/>
            <p:cNvGrpSpPr/>
            <p:nvPr/>
          </p:nvGrpSpPr>
          <p:grpSpPr>
            <a:xfrm>
              <a:off x="2212899" y="1041990"/>
              <a:ext cx="764217" cy="744279"/>
              <a:chOff x="1403495" y="1100469"/>
              <a:chExt cx="764217" cy="818707"/>
            </a:xfrm>
          </p:grpSpPr>
          <p:sp>
            <p:nvSpPr>
              <p:cNvPr id="42" name="Chevron 41"/>
              <p:cNvSpPr/>
              <p:nvPr/>
            </p:nvSpPr>
            <p:spPr>
              <a:xfrm flipV="1">
                <a:off x="1403495" y="1100469"/>
                <a:ext cx="627321" cy="818707"/>
              </a:xfrm>
              <a:prstGeom prst="chevron">
                <a:avLst>
                  <a:gd name="adj" fmla="val 39830"/>
                </a:avLst>
              </a:prstGeom>
              <a:solidFill>
                <a:schemeClr val="accent6">
                  <a:lumMod val="75000"/>
                </a:scheme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lt1"/>
                  </a:solidFill>
                  <a:latin typeface="Arial" panose="020B0604020202020204" pitchFamily="34" charset="0"/>
                  <a:cs typeface="B Homa" panose="00000400000000000000" pitchFamily="2" charset="-78"/>
                </a:endParaRPr>
              </a:p>
            </p:txBody>
          </p:sp>
          <p:sp>
            <p:nvSpPr>
              <p:cNvPr id="43" name="Rectangle 42"/>
              <p:cNvSpPr/>
              <p:nvPr/>
            </p:nvSpPr>
            <p:spPr>
              <a:xfrm>
                <a:off x="1767661" y="1100469"/>
                <a:ext cx="400051" cy="818707"/>
              </a:xfrm>
              <a:prstGeom prst="rect">
                <a:avLst/>
              </a:prstGeom>
              <a:solidFill>
                <a:schemeClr val="accent6">
                  <a:lumMod val="75000"/>
                </a:scheme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lt1"/>
                  </a:solidFill>
                  <a:latin typeface="Arial" panose="020B0604020202020204" pitchFamily="34" charset="0"/>
                  <a:cs typeface="B Homa" panose="00000400000000000000" pitchFamily="2" charset="-78"/>
                </a:endParaRPr>
              </a:p>
            </p:txBody>
          </p:sp>
        </p:grpSp>
        <p:sp>
          <p:nvSpPr>
            <p:cNvPr id="40" name="Pentagon 39"/>
            <p:cNvSpPr/>
            <p:nvPr/>
          </p:nvSpPr>
          <p:spPr>
            <a:xfrm>
              <a:off x="2658139" y="765544"/>
              <a:ext cx="1722475" cy="744279"/>
            </a:xfrm>
            <a:prstGeom prst="homePlat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fa-IR" sz="2800" dirty="0">
                  <a:latin typeface="Arial" panose="020B0604020202020204" pitchFamily="34" charset="0"/>
                  <a:cs typeface="B Homa" panose="00000400000000000000" pitchFamily="2" charset="-78"/>
                </a:rPr>
                <a:t>الگو برداری</a:t>
              </a:r>
              <a:endParaRPr lang="en-US" sz="2800" dirty="0">
                <a:latin typeface="Arial" panose="020B0604020202020204" pitchFamily="34" charset="0"/>
                <a:cs typeface="B Homa" panose="00000400000000000000" pitchFamily="2" charset="-78"/>
              </a:endParaRPr>
            </a:p>
          </p:txBody>
        </p:sp>
        <p:sp>
          <p:nvSpPr>
            <p:cNvPr id="41" name="Right Triangle 40"/>
            <p:cNvSpPr/>
            <p:nvPr/>
          </p:nvSpPr>
          <p:spPr>
            <a:xfrm rot="10800000">
              <a:off x="2658137" y="1509823"/>
              <a:ext cx="318979" cy="276446"/>
            </a:xfrm>
            <a:prstGeom prst="rtTriangle">
              <a:avLst/>
            </a:prstGeom>
            <a:solidFill>
              <a:schemeClr val="accent6">
                <a:lumMod val="75000"/>
              </a:scheme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lt1"/>
                </a:solidFill>
                <a:latin typeface="Arial" panose="020B0604020202020204" pitchFamily="34" charset="0"/>
                <a:cs typeface="B Homa" panose="00000400000000000000" pitchFamily="2" charset="-78"/>
              </a:endParaRPr>
            </a:p>
          </p:txBody>
        </p:sp>
      </p:grpSp>
      <p:sp>
        <p:nvSpPr>
          <p:cNvPr id="44" name="Pentagon 43"/>
          <p:cNvSpPr/>
          <p:nvPr/>
        </p:nvSpPr>
        <p:spPr>
          <a:xfrm>
            <a:off x="1871248" y="2809847"/>
            <a:ext cx="5408567" cy="910889"/>
          </a:xfrm>
          <a:prstGeom prst="homePlate">
            <a:avLst>
              <a:gd name="adj" fmla="val 32777"/>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kern="0" dirty="0">
                <a:solidFill>
                  <a:schemeClr val="tx1">
                    <a:lumMod val="75000"/>
                    <a:lumOff val="25000"/>
                  </a:schemeClr>
                </a:solidFill>
                <a:latin typeface="Arial" pitchFamily="34" charset="0"/>
                <a:cs typeface="B Homa" panose="00000400000000000000" pitchFamily="2" charset="-78"/>
              </a:rPr>
              <a:t>                                      </a:t>
            </a:r>
          </a:p>
          <a:p>
            <a:pPr algn="ctr"/>
            <a:r>
              <a:rPr lang="fa-IR" kern="0" dirty="0">
                <a:solidFill>
                  <a:schemeClr val="tx1">
                    <a:lumMod val="75000"/>
                    <a:lumOff val="25000"/>
                  </a:schemeClr>
                </a:solidFill>
                <a:latin typeface="Arial" pitchFamily="34" charset="0"/>
                <a:cs typeface="B Homa" panose="00000400000000000000" pitchFamily="2" charset="-78"/>
              </a:rPr>
              <a:t>  </a:t>
            </a:r>
          </a:p>
          <a:p>
            <a:pPr algn="r"/>
            <a:r>
              <a:rPr lang="fa-IR" sz="1400" kern="0" dirty="0">
                <a:solidFill>
                  <a:schemeClr val="tx1">
                    <a:lumMod val="75000"/>
                    <a:lumOff val="25000"/>
                  </a:schemeClr>
                </a:solidFill>
                <a:latin typeface="Arial" pitchFamily="34" charset="0"/>
                <a:cs typeface="B Homa" panose="00000400000000000000" pitchFamily="2" charset="-78"/>
              </a:rPr>
              <a:t>سه سنجه پایه برای خدمات وجود دارد که</a:t>
            </a:r>
          </a:p>
          <a:p>
            <a:pPr algn="r"/>
            <a:r>
              <a:rPr lang="fa-IR" sz="1400" kern="0" dirty="0">
                <a:solidFill>
                  <a:schemeClr val="tx1">
                    <a:lumMod val="75000"/>
                    <a:lumOff val="25000"/>
                  </a:schemeClr>
                </a:solidFill>
                <a:latin typeface="Arial" pitchFamily="34" charset="0"/>
                <a:cs typeface="B Homa" panose="00000400000000000000" pitchFamily="2" charset="-78"/>
              </a:rPr>
              <a:t> اکثر سازمان ها از آن بهره می برند شامل</a:t>
            </a:r>
          </a:p>
          <a:p>
            <a:pPr algn="r"/>
            <a:r>
              <a:rPr lang="fa-IR" sz="1400" kern="0" dirty="0">
                <a:solidFill>
                  <a:schemeClr val="tx1">
                    <a:lumMod val="75000"/>
                    <a:lumOff val="25000"/>
                  </a:schemeClr>
                </a:solidFill>
                <a:latin typeface="Arial" pitchFamily="34" charset="0"/>
                <a:cs typeface="B Homa" panose="00000400000000000000" pitchFamily="2" charset="-78"/>
              </a:rPr>
              <a:t>  دسترس پذیری خدمت، قابلیت اعتماد به خدمت</a:t>
            </a:r>
          </a:p>
          <a:p>
            <a:pPr algn="r"/>
            <a:r>
              <a:rPr lang="fa-IR" sz="1400" kern="0" dirty="0">
                <a:solidFill>
                  <a:schemeClr val="tx1">
                    <a:lumMod val="75000"/>
                    <a:lumOff val="25000"/>
                  </a:schemeClr>
                </a:solidFill>
                <a:latin typeface="Arial" pitchFamily="34" charset="0"/>
                <a:cs typeface="B Homa" panose="00000400000000000000" pitchFamily="2" charset="-78"/>
              </a:rPr>
              <a:t> و عملکرد خدمت. اندازه گیری خدمت موضوعی فراتر از اندازه گیری اجزا</a:t>
            </a:r>
          </a:p>
          <a:p>
            <a:pPr algn="r"/>
            <a:endParaRPr lang="fa-IR" sz="1400" kern="0" dirty="0">
              <a:solidFill>
                <a:schemeClr val="tx1">
                  <a:lumMod val="75000"/>
                  <a:lumOff val="25000"/>
                </a:schemeClr>
              </a:solidFill>
              <a:latin typeface="Arial" pitchFamily="34" charset="0"/>
              <a:cs typeface="B Homa" panose="00000400000000000000" pitchFamily="2" charset="-78"/>
            </a:endParaRPr>
          </a:p>
          <a:p>
            <a:pPr algn="r"/>
            <a:r>
              <a:rPr lang="fa-IR" sz="1400" kern="0" dirty="0">
                <a:solidFill>
                  <a:schemeClr val="tx1">
                    <a:lumMod val="75000"/>
                    <a:lumOff val="25000"/>
                  </a:schemeClr>
                </a:solidFill>
                <a:latin typeface="Arial" pitchFamily="34" charset="0"/>
                <a:cs typeface="B Homa" panose="00000400000000000000" pitchFamily="2" charset="-78"/>
              </a:rPr>
              <a:t> </a:t>
            </a:r>
            <a:endParaRPr lang="en-US" sz="1400" kern="0" dirty="0">
              <a:solidFill>
                <a:schemeClr val="tx1">
                  <a:lumMod val="75000"/>
                  <a:lumOff val="25000"/>
                </a:schemeClr>
              </a:solidFill>
              <a:latin typeface="Arial" pitchFamily="34" charset="0"/>
              <a:cs typeface="B Homa" panose="00000400000000000000" pitchFamily="2" charset="-78"/>
            </a:endParaRPr>
          </a:p>
        </p:txBody>
      </p:sp>
      <p:grpSp>
        <p:nvGrpSpPr>
          <p:cNvPr id="45" name="Group 44"/>
          <p:cNvGrpSpPr/>
          <p:nvPr/>
        </p:nvGrpSpPr>
        <p:grpSpPr>
          <a:xfrm>
            <a:off x="1107033" y="2807964"/>
            <a:ext cx="2366440" cy="1023099"/>
            <a:chOff x="1202806" y="4619845"/>
            <a:chExt cx="2167715" cy="1023099"/>
          </a:xfrm>
          <a:effectLst>
            <a:outerShdw blurRad="50800" dist="38100" dir="5400000" algn="t" rotWithShape="0">
              <a:prstClr val="black">
                <a:alpha val="40000"/>
              </a:prstClr>
            </a:outerShdw>
          </a:effectLst>
          <a:scene3d>
            <a:camera prst="orthographicFront">
              <a:rot lat="0" lon="0" rev="0"/>
            </a:camera>
            <a:lightRig rig="contrasting" dir="t">
              <a:rot lat="0" lon="0" rev="7800000"/>
            </a:lightRig>
          </a:scene3d>
        </p:grpSpPr>
        <p:grpSp>
          <p:nvGrpSpPr>
            <p:cNvPr id="46" name="Group 45"/>
            <p:cNvGrpSpPr/>
            <p:nvPr/>
          </p:nvGrpSpPr>
          <p:grpSpPr>
            <a:xfrm>
              <a:off x="1202806" y="4896291"/>
              <a:ext cx="764217" cy="744279"/>
              <a:chOff x="1403495" y="1100469"/>
              <a:chExt cx="764217" cy="818707"/>
            </a:xfrm>
          </p:grpSpPr>
          <p:sp>
            <p:nvSpPr>
              <p:cNvPr id="49" name="Chevron 48"/>
              <p:cNvSpPr/>
              <p:nvPr/>
            </p:nvSpPr>
            <p:spPr>
              <a:xfrm flipV="1">
                <a:off x="1403495" y="1100469"/>
                <a:ext cx="627321" cy="818707"/>
              </a:xfrm>
              <a:prstGeom prst="chevron">
                <a:avLst>
                  <a:gd name="adj" fmla="val 39830"/>
                </a:avLst>
              </a:prstGeom>
              <a:solidFill>
                <a:schemeClr val="accent6">
                  <a:lumMod val="75000"/>
                </a:scheme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anose="020B0604020202020204" pitchFamily="34" charset="0"/>
                  <a:cs typeface="B Homa" panose="00000400000000000000" pitchFamily="2" charset="-78"/>
                </a:endParaRPr>
              </a:p>
            </p:txBody>
          </p:sp>
          <p:sp>
            <p:nvSpPr>
              <p:cNvPr id="50" name="Rectangle 49"/>
              <p:cNvSpPr/>
              <p:nvPr/>
            </p:nvSpPr>
            <p:spPr>
              <a:xfrm>
                <a:off x="1767661" y="1100469"/>
                <a:ext cx="400051" cy="818707"/>
              </a:xfrm>
              <a:prstGeom prst="rect">
                <a:avLst/>
              </a:prstGeom>
              <a:solidFill>
                <a:schemeClr val="accent6">
                  <a:lumMod val="75000"/>
                </a:scheme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lt1"/>
                  </a:solidFill>
                  <a:latin typeface="Arial" panose="020B0604020202020204" pitchFamily="34" charset="0"/>
                  <a:cs typeface="B Homa" panose="00000400000000000000" pitchFamily="2" charset="-78"/>
                </a:endParaRPr>
              </a:p>
            </p:txBody>
          </p:sp>
        </p:grpSp>
        <p:sp>
          <p:nvSpPr>
            <p:cNvPr id="47" name="Pentagon 46"/>
            <p:cNvSpPr/>
            <p:nvPr/>
          </p:nvSpPr>
          <p:spPr>
            <a:xfrm>
              <a:off x="1648046" y="4619845"/>
              <a:ext cx="1722475" cy="744279"/>
            </a:xfrm>
            <a:prstGeom prst="homePlat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fa-IR" sz="2800" dirty="0">
                  <a:latin typeface="Arial" panose="020B0604020202020204" pitchFamily="34" charset="0"/>
                  <a:cs typeface="B Homa" panose="00000400000000000000" pitchFamily="2" charset="-78"/>
                </a:rPr>
                <a:t>اندازه گیری خدمت</a:t>
              </a:r>
              <a:endParaRPr lang="en-US" sz="2800" dirty="0">
                <a:latin typeface="Arial" panose="020B0604020202020204" pitchFamily="34" charset="0"/>
                <a:cs typeface="B Homa" panose="00000400000000000000" pitchFamily="2" charset="-78"/>
              </a:endParaRPr>
            </a:p>
          </p:txBody>
        </p:sp>
        <p:sp>
          <p:nvSpPr>
            <p:cNvPr id="48" name="Right Triangle 47"/>
            <p:cNvSpPr/>
            <p:nvPr/>
          </p:nvSpPr>
          <p:spPr>
            <a:xfrm rot="10800000">
              <a:off x="1648043" y="5366498"/>
              <a:ext cx="318979" cy="276446"/>
            </a:xfrm>
            <a:prstGeom prst="rtTriangle">
              <a:avLst/>
            </a:prstGeom>
            <a:solidFill>
              <a:schemeClr val="accent6">
                <a:lumMod val="75000"/>
              </a:scheme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lt1"/>
                </a:solidFill>
                <a:latin typeface="Arial" panose="020B0604020202020204" pitchFamily="34" charset="0"/>
                <a:cs typeface="B Homa" panose="00000400000000000000" pitchFamily="2" charset="-78"/>
              </a:endParaRPr>
            </a:p>
          </p:txBody>
        </p:sp>
      </p:grpSp>
      <p:sp>
        <p:nvSpPr>
          <p:cNvPr id="51" name="Pentagon 50"/>
          <p:cNvSpPr/>
          <p:nvPr/>
        </p:nvSpPr>
        <p:spPr>
          <a:xfrm>
            <a:off x="1791863" y="3768604"/>
            <a:ext cx="5469822" cy="877407"/>
          </a:xfrm>
          <a:prstGeom prst="homePlate">
            <a:avLst>
              <a:gd name="adj" fmla="val 33135"/>
            </a:avLst>
          </a:prstGeom>
          <a:ln/>
        </p:spPr>
        <p:style>
          <a:lnRef idx="1">
            <a:schemeClr val="accent3"/>
          </a:lnRef>
          <a:fillRef idx="2">
            <a:schemeClr val="accent3"/>
          </a:fillRef>
          <a:effectRef idx="1">
            <a:schemeClr val="accent3"/>
          </a:effectRef>
          <a:fontRef idx="minor">
            <a:schemeClr val="dk1"/>
          </a:fontRef>
        </p:style>
        <p:txBody>
          <a:bodyPr rtlCol="0" anchor="ctr"/>
          <a:lstStyle/>
          <a:p>
            <a:pPr algn="r"/>
            <a:r>
              <a:rPr lang="fa-IR" sz="1200" kern="0" dirty="0">
                <a:solidFill>
                  <a:schemeClr val="tx1">
                    <a:lumMod val="75000"/>
                    <a:lumOff val="25000"/>
                  </a:schemeClr>
                </a:solidFill>
                <a:latin typeface="Arial" pitchFamily="34" charset="0"/>
                <a:cs typeface="B Homa" panose="00000400000000000000" pitchFamily="2" charset="-78"/>
              </a:rPr>
              <a:t>سه نوع متریک پشتیبانی از فعالیت های بهبود مستمر </a:t>
            </a:r>
            <a:endParaRPr lang="en-US" sz="1200" kern="0" dirty="0">
              <a:solidFill>
                <a:schemeClr val="tx1">
                  <a:lumMod val="75000"/>
                  <a:lumOff val="25000"/>
                </a:schemeClr>
              </a:solidFill>
              <a:latin typeface="Arial" pitchFamily="34" charset="0"/>
              <a:cs typeface="B Homa" panose="00000400000000000000" pitchFamily="2" charset="-78"/>
            </a:endParaRPr>
          </a:p>
          <a:p>
            <a:pPr algn="r"/>
            <a:r>
              <a:rPr lang="fa-IR" sz="1200" kern="0" dirty="0">
                <a:solidFill>
                  <a:schemeClr val="tx1">
                    <a:lumMod val="75000"/>
                    <a:lumOff val="25000"/>
                  </a:schemeClr>
                </a:solidFill>
                <a:latin typeface="Arial" pitchFamily="34" charset="0"/>
                <a:cs typeface="B Homa" panose="00000400000000000000" pitchFamily="2" charset="-78"/>
              </a:rPr>
              <a:t>خدمت شامل متریک های فنی، متریک های فرایندی </a:t>
            </a:r>
          </a:p>
          <a:p>
            <a:pPr algn="r"/>
            <a:r>
              <a:rPr lang="fa-IR" sz="1200" kern="0" dirty="0">
                <a:solidFill>
                  <a:schemeClr val="tx1">
                    <a:lumMod val="75000"/>
                    <a:lumOff val="25000"/>
                  </a:schemeClr>
                </a:solidFill>
                <a:latin typeface="Arial" pitchFamily="34" charset="0"/>
                <a:cs typeface="B Homa" panose="00000400000000000000" pitchFamily="2" charset="-78"/>
              </a:rPr>
              <a:t>و متریک های خدمت هستند.  </a:t>
            </a:r>
            <a:endParaRPr lang="en-US" sz="1200" kern="0" dirty="0">
              <a:solidFill>
                <a:schemeClr val="tx1">
                  <a:lumMod val="75000"/>
                  <a:lumOff val="25000"/>
                </a:schemeClr>
              </a:solidFill>
              <a:latin typeface="Arial" pitchFamily="34" charset="0"/>
              <a:cs typeface="B Homa" panose="00000400000000000000" pitchFamily="2" charset="-78"/>
            </a:endParaRPr>
          </a:p>
        </p:txBody>
      </p:sp>
      <p:grpSp>
        <p:nvGrpSpPr>
          <p:cNvPr id="52" name="Group 51"/>
          <p:cNvGrpSpPr/>
          <p:nvPr/>
        </p:nvGrpSpPr>
        <p:grpSpPr>
          <a:xfrm>
            <a:off x="1027648" y="3766537"/>
            <a:ext cx="2366440" cy="1020725"/>
            <a:chOff x="2212899" y="765544"/>
            <a:chExt cx="2167715" cy="1020725"/>
          </a:xfrm>
          <a:effectLst>
            <a:outerShdw blurRad="50800" dist="38100" dir="5400000" algn="t" rotWithShape="0">
              <a:prstClr val="black">
                <a:alpha val="40000"/>
              </a:prstClr>
            </a:outerShdw>
          </a:effectLst>
          <a:scene3d>
            <a:camera prst="orthographicFront">
              <a:rot lat="0" lon="0" rev="0"/>
            </a:camera>
            <a:lightRig rig="contrasting" dir="t">
              <a:rot lat="0" lon="0" rev="7800000"/>
            </a:lightRig>
          </a:scene3d>
        </p:grpSpPr>
        <p:grpSp>
          <p:nvGrpSpPr>
            <p:cNvPr id="53" name="Group 52"/>
            <p:cNvGrpSpPr/>
            <p:nvPr/>
          </p:nvGrpSpPr>
          <p:grpSpPr>
            <a:xfrm>
              <a:off x="2212899" y="1041990"/>
              <a:ext cx="764217" cy="744279"/>
              <a:chOff x="1403495" y="1100469"/>
              <a:chExt cx="764217" cy="818707"/>
            </a:xfrm>
          </p:grpSpPr>
          <p:sp>
            <p:nvSpPr>
              <p:cNvPr id="56" name="Chevron 55"/>
              <p:cNvSpPr/>
              <p:nvPr/>
            </p:nvSpPr>
            <p:spPr>
              <a:xfrm flipV="1">
                <a:off x="1403495" y="1100469"/>
                <a:ext cx="627321" cy="818707"/>
              </a:xfrm>
              <a:prstGeom prst="chevron">
                <a:avLst>
                  <a:gd name="adj" fmla="val 39830"/>
                </a:avLst>
              </a:prstGeom>
              <a:solidFill>
                <a:schemeClr val="accent6">
                  <a:lumMod val="75000"/>
                </a:scheme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lt1"/>
                  </a:solidFill>
                  <a:latin typeface="Arial" panose="020B0604020202020204" pitchFamily="34" charset="0"/>
                  <a:cs typeface="B Homa" panose="00000400000000000000" pitchFamily="2" charset="-78"/>
                </a:endParaRPr>
              </a:p>
            </p:txBody>
          </p:sp>
          <p:sp>
            <p:nvSpPr>
              <p:cNvPr id="57" name="Rectangle 56"/>
              <p:cNvSpPr/>
              <p:nvPr/>
            </p:nvSpPr>
            <p:spPr>
              <a:xfrm>
                <a:off x="1767661" y="1100469"/>
                <a:ext cx="400051" cy="818707"/>
              </a:xfrm>
              <a:prstGeom prst="rect">
                <a:avLst/>
              </a:prstGeom>
              <a:solidFill>
                <a:schemeClr val="accent6">
                  <a:lumMod val="75000"/>
                </a:scheme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lt1"/>
                  </a:solidFill>
                  <a:latin typeface="Arial" panose="020B0604020202020204" pitchFamily="34" charset="0"/>
                  <a:cs typeface="B Homa" panose="00000400000000000000" pitchFamily="2" charset="-78"/>
                </a:endParaRPr>
              </a:p>
            </p:txBody>
          </p:sp>
        </p:grpSp>
        <p:sp>
          <p:nvSpPr>
            <p:cNvPr id="54" name="Pentagon 53"/>
            <p:cNvSpPr/>
            <p:nvPr/>
          </p:nvSpPr>
          <p:spPr>
            <a:xfrm>
              <a:off x="2658139" y="765544"/>
              <a:ext cx="1722475" cy="744279"/>
            </a:xfrm>
            <a:prstGeom prst="homePlat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fa-IR" sz="2800" dirty="0">
                  <a:latin typeface="Arial" panose="020B0604020202020204" pitchFamily="34" charset="0"/>
                  <a:cs typeface="B Homa" panose="00000400000000000000" pitchFamily="2" charset="-78"/>
                </a:rPr>
                <a:t>متریک ها</a:t>
              </a:r>
              <a:endParaRPr lang="en-US" sz="2800" dirty="0">
                <a:latin typeface="Arial" panose="020B0604020202020204" pitchFamily="34" charset="0"/>
                <a:cs typeface="B Homa" panose="00000400000000000000" pitchFamily="2" charset="-78"/>
              </a:endParaRPr>
            </a:p>
          </p:txBody>
        </p:sp>
        <p:sp>
          <p:nvSpPr>
            <p:cNvPr id="55" name="Right Triangle 54"/>
            <p:cNvSpPr/>
            <p:nvPr/>
          </p:nvSpPr>
          <p:spPr>
            <a:xfrm rot="10800000">
              <a:off x="2658137" y="1509823"/>
              <a:ext cx="318979" cy="276446"/>
            </a:xfrm>
            <a:prstGeom prst="rtTriangle">
              <a:avLst/>
            </a:prstGeom>
            <a:solidFill>
              <a:schemeClr val="accent6">
                <a:lumMod val="75000"/>
              </a:scheme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lt1"/>
                </a:solidFill>
                <a:latin typeface="Arial" panose="020B0604020202020204" pitchFamily="34" charset="0"/>
                <a:cs typeface="B Homa" panose="00000400000000000000" pitchFamily="2" charset="-78"/>
              </a:endParaRPr>
            </a:p>
          </p:txBody>
        </p:sp>
      </p:grpSp>
      <p:sp>
        <p:nvSpPr>
          <p:cNvPr id="58" name="Pentagon 57"/>
          <p:cNvSpPr/>
          <p:nvPr/>
        </p:nvSpPr>
        <p:spPr>
          <a:xfrm>
            <a:off x="1791864" y="4681194"/>
            <a:ext cx="5792144" cy="879774"/>
          </a:xfrm>
          <a:prstGeom prst="homePlate">
            <a:avLst>
              <a:gd name="adj" fmla="val 32777"/>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kern="0" dirty="0">
                <a:solidFill>
                  <a:schemeClr val="tx1">
                    <a:lumMod val="75000"/>
                    <a:lumOff val="25000"/>
                  </a:schemeClr>
                </a:solidFill>
                <a:latin typeface="Arial" pitchFamily="34" charset="0"/>
                <a:cs typeface="B Homa" panose="00000400000000000000" pitchFamily="2" charset="-78"/>
              </a:rPr>
              <a:t>                                      </a:t>
            </a:r>
          </a:p>
          <a:p>
            <a:pPr algn="r"/>
            <a:r>
              <a:rPr lang="en-US" kern="0" dirty="0">
                <a:solidFill>
                  <a:schemeClr val="tx1">
                    <a:lumMod val="75000"/>
                    <a:lumOff val="25000"/>
                  </a:schemeClr>
                </a:solidFill>
                <a:latin typeface="Arial" pitchFamily="34" charset="0"/>
                <a:cs typeface="B Homa" panose="00000400000000000000" pitchFamily="2" charset="-78"/>
              </a:rPr>
              <a:t>                            </a:t>
            </a:r>
            <a:r>
              <a:rPr lang="fa-IR" sz="1400" kern="0" dirty="0">
                <a:solidFill>
                  <a:schemeClr val="tx1">
                    <a:lumMod val="75000"/>
                    <a:lumOff val="25000"/>
                  </a:schemeClr>
                </a:solidFill>
                <a:latin typeface="Arial" pitchFamily="34" charset="0"/>
                <a:cs typeface="B Homa" panose="00000400000000000000" pitchFamily="2" charset="-78"/>
              </a:rPr>
              <a:t>توجه به مولفه هایی چون هزینه سرمایه گذاری چون هزینه های داخلی، هزینه ابزارها، هزینه های مشاوره  و میزان بازگشتی</a:t>
            </a:r>
          </a:p>
          <a:p>
            <a:pPr algn="r"/>
            <a:r>
              <a:rPr lang="fa-IR" sz="1400" kern="0" dirty="0">
                <a:solidFill>
                  <a:schemeClr val="tx1">
                    <a:lumMod val="75000"/>
                    <a:lumOff val="25000"/>
                  </a:schemeClr>
                </a:solidFill>
                <a:latin typeface="Arial" pitchFamily="34" charset="0"/>
                <a:cs typeface="B Homa" panose="00000400000000000000" pitchFamily="2" charset="-78"/>
              </a:rPr>
              <a:t> که سازمان  به دست می آورد. </a:t>
            </a:r>
            <a:endParaRPr lang="en-US" sz="1400" kern="0" dirty="0">
              <a:solidFill>
                <a:schemeClr val="tx1">
                  <a:lumMod val="75000"/>
                  <a:lumOff val="25000"/>
                </a:schemeClr>
              </a:solidFill>
              <a:latin typeface="Arial" pitchFamily="34" charset="0"/>
              <a:cs typeface="B Homa" panose="00000400000000000000" pitchFamily="2" charset="-78"/>
            </a:endParaRPr>
          </a:p>
          <a:p>
            <a:pPr algn="r"/>
            <a:endParaRPr lang="en-US" sz="1200" kern="0" dirty="0">
              <a:solidFill>
                <a:schemeClr val="tx1">
                  <a:lumMod val="75000"/>
                  <a:lumOff val="25000"/>
                </a:schemeClr>
              </a:solidFill>
              <a:latin typeface="Arial" pitchFamily="34" charset="0"/>
              <a:cs typeface="B Homa" panose="00000400000000000000" pitchFamily="2" charset="-78"/>
            </a:endParaRPr>
          </a:p>
        </p:txBody>
      </p:sp>
      <p:grpSp>
        <p:nvGrpSpPr>
          <p:cNvPr id="59" name="Group 58"/>
          <p:cNvGrpSpPr/>
          <p:nvPr/>
        </p:nvGrpSpPr>
        <p:grpSpPr>
          <a:xfrm>
            <a:off x="1027648" y="4679310"/>
            <a:ext cx="2366440" cy="1023099"/>
            <a:chOff x="1202806" y="4619845"/>
            <a:chExt cx="2167715" cy="1023099"/>
          </a:xfrm>
          <a:effectLst>
            <a:outerShdw blurRad="50800" dist="38100" dir="5400000" algn="t" rotWithShape="0">
              <a:prstClr val="black">
                <a:alpha val="40000"/>
              </a:prstClr>
            </a:outerShdw>
          </a:effectLst>
          <a:scene3d>
            <a:camera prst="orthographicFront">
              <a:rot lat="0" lon="0" rev="0"/>
            </a:camera>
            <a:lightRig rig="contrasting" dir="t">
              <a:rot lat="0" lon="0" rev="7800000"/>
            </a:lightRig>
          </a:scene3d>
        </p:grpSpPr>
        <p:grpSp>
          <p:nvGrpSpPr>
            <p:cNvPr id="60" name="Group 59"/>
            <p:cNvGrpSpPr/>
            <p:nvPr/>
          </p:nvGrpSpPr>
          <p:grpSpPr>
            <a:xfrm>
              <a:off x="1202806" y="4896291"/>
              <a:ext cx="764217" cy="744279"/>
              <a:chOff x="1403495" y="1100469"/>
              <a:chExt cx="764217" cy="818707"/>
            </a:xfrm>
          </p:grpSpPr>
          <p:sp>
            <p:nvSpPr>
              <p:cNvPr id="64" name="Rectangle 63"/>
              <p:cNvSpPr/>
              <p:nvPr/>
            </p:nvSpPr>
            <p:spPr>
              <a:xfrm>
                <a:off x="1767661" y="1100469"/>
                <a:ext cx="400051" cy="818707"/>
              </a:xfrm>
              <a:prstGeom prst="rect">
                <a:avLst/>
              </a:prstGeom>
              <a:solidFill>
                <a:schemeClr val="accent6">
                  <a:lumMod val="75000"/>
                </a:scheme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anose="020B0604020202020204" pitchFamily="34" charset="0"/>
                  <a:cs typeface="B Homa" panose="00000400000000000000" pitchFamily="2" charset="-78"/>
                </a:endParaRPr>
              </a:p>
            </p:txBody>
          </p:sp>
          <p:sp>
            <p:nvSpPr>
              <p:cNvPr id="63" name="Chevron 62"/>
              <p:cNvSpPr/>
              <p:nvPr/>
            </p:nvSpPr>
            <p:spPr>
              <a:xfrm flipV="1">
                <a:off x="1403495" y="1100469"/>
                <a:ext cx="627321" cy="818707"/>
              </a:xfrm>
              <a:prstGeom prst="chevron">
                <a:avLst>
                  <a:gd name="adj" fmla="val 39830"/>
                </a:avLst>
              </a:prstGeom>
              <a:solidFill>
                <a:schemeClr val="accent6">
                  <a:lumMod val="75000"/>
                </a:scheme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anose="020B0604020202020204" pitchFamily="34" charset="0"/>
                  <a:cs typeface="B Homa" panose="00000400000000000000" pitchFamily="2" charset="-78"/>
                </a:endParaRPr>
              </a:p>
            </p:txBody>
          </p:sp>
        </p:grpSp>
        <p:sp>
          <p:nvSpPr>
            <p:cNvPr id="62" name="Right Triangle 61"/>
            <p:cNvSpPr/>
            <p:nvPr/>
          </p:nvSpPr>
          <p:spPr>
            <a:xfrm rot="10800000">
              <a:off x="1648043" y="5366498"/>
              <a:ext cx="318979" cy="276446"/>
            </a:xfrm>
            <a:prstGeom prst="rtTriangle">
              <a:avLst/>
            </a:prstGeom>
            <a:solidFill>
              <a:schemeClr val="accent6">
                <a:lumMod val="75000"/>
              </a:scheme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lt1"/>
                </a:solidFill>
                <a:latin typeface="Arial" panose="020B0604020202020204" pitchFamily="34" charset="0"/>
                <a:cs typeface="B Homa" panose="00000400000000000000" pitchFamily="2" charset="-78"/>
              </a:endParaRPr>
            </a:p>
          </p:txBody>
        </p:sp>
        <p:sp>
          <p:nvSpPr>
            <p:cNvPr id="61" name="Pentagon 60"/>
            <p:cNvSpPr/>
            <p:nvPr/>
          </p:nvSpPr>
          <p:spPr>
            <a:xfrm>
              <a:off x="1648046" y="4619845"/>
              <a:ext cx="1722475" cy="744279"/>
            </a:xfrm>
            <a:prstGeom prst="homePlat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fa-IR" sz="2800" dirty="0">
                  <a:latin typeface="Arial" panose="020B0604020202020204" pitchFamily="34" charset="0"/>
                  <a:cs typeface="B Homa" panose="00000400000000000000" pitchFamily="2" charset="-78"/>
                </a:rPr>
                <a:t>نرخ بازگشت سرمایه</a:t>
              </a:r>
              <a:endParaRPr lang="en-US" sz="2800" dirty="0">
                <a:latin typeface="Arial" panose="020B0604020202020204" pitchFamily="34" charset="0"/>
                <a:cs typeface="B Homa" panose="00000400000000000000" pitchFamily="2" charset="-78"/>
              </a:endParaRPr>
            </a:p>
          </p:txBody>
        </p:sp>
      </p:grpSp>
      <p:sp>
        <p:nvSpPr>
          <p:cNvPr id="65" name="Footer Placeholder 4"/>
          <p:cNvSpPr txBox="1">
            <a:spLocks/>
          </p:cNvSpPr>
          <p:nvPr/>
        </p:nvSpPr>
        <p:spPr>
          <a:xfrm>
            <a:off x="4191000" y="65087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a-IR" dirty="0"/>
              <a:t>30-17</a:t>
            </a:r>
            <a:endParaRPr lang="en-US" dirty="0"/>
          </a:p>
        </p:txBody>
      </p:sp>
      <p:sp>
        <p:nvSpPr>
          <p:cNvPr id="66" name="Rectangle 65">
            <a:hlinkClick r:id="" action="ppaction://noaction"/>
          </p:cNvPr>
          <p:cNvSpPr/>
          <p:nvPr/>
        </p:nvSpPr>
        <p:spPr>
          <a:xfrm>
            <a:off x="11014396" y="4352814"/>
            <a:ext cx="1109121" cy="582066"/>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سازماندهی بهبود مستمر خدمت</a:t>
            </a:r>
            <a:endParaRPr lang="en-US" sz="1200" dirty="0">
              <a:solidFill>
                <a:schemeClr val="tx1"/>
              </a:solidFill>
              <a:cs typeface="B Homa" panose="00000400000000000000" pitchFamily="2" charset="-78"/>
            </a:endParaRPr>
          </a:p>
        </p:txBody>
      </p:sp>
      <p:sp>
        <p:nvSpPr>
          <p:cNvPr id="70" name="Rectangle 69">
            <a:hlinkClick r:id="rId3" action="ppaction://hlinksldjump"/>
          </p:cNvPr>
          <p:cNvSpPr/>
          <p:nvPr/>
        </p:nvSpPr>
        <p:spPr>
          <a:xfrm>
            <a:off x="8802339" y="554371"/>
            <a:ext cx="2160000" cy="21662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حاكميت و سيستم‌هاي مديريت</a:t>
            </a:r>
            <a:endParaRPr lang="en-US" sz="1200" dirty="0">
              <a:solidFill>
                <a:schemeClr val="tx1"/>
              </a:solidFill>
              <a:cs typeface="B Homa" panose="00000400000000000000" pitchFamily="2" charset="-78"/>
            </a:endParaRPr>
          </a:p>
        </p:txBody>
      </p:sp>
      <p:sp>
        <p:nvSpPr>
          <p:cNvPr id="71" name="Rectangle 70">
            <a:hlinkClick r:id="rId4" action="ppaction://hlinksldjump"/>
          </p:cNvPr>
          <p:cNvSpPr/>
          <p:nvPr/>
        </p:nvSpPr>
        <p:spPr>
          <a:xfrm>
            <a:off x="8796797" y="320768"/>
            <a:ext cx="2160000" cy="21662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خدمت و مدیریت خدمت</a:t>
            </a:r>
            <a:endParaRPr lang="en-US" sz="1200" dirty="0">
              <a:solidFill>
                <a:schemeClr val="tx1"/>
              </a:solidFill>
              <a:cs typeface="B Homa" panose="00000400000000000000" pitchFamily="2" charset="-78"/>
            </a:endParaRPr>
          </a:p>
        </p:txBody>
      </p:sp>
      <p:sp>
        <p:nvSpPr>
          <p:cNvPr id="72" name="Rectangle 71">
            <a:hlinkClick r:id="rId5" action="ppaction://hlinksldjump"/>
          </p:cNvPr>
          <p:cNvSpPr/>
          <p:nvPr/>
        </p:nvSpPr>
        <p:spPr>
          <a:xfrm>
            <a:off x="8796797" y="792612"/>
            <a:ext cx="2160000" cy="21662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چرخه عمر خدمت</a:t>
            </a:r>
            <a:endParaRPr lang="en-US" sz="1200" dirty="0">
              <a:solidFill>
                <a:schemeClr val="tx1"/>
              </a:solidFill>
              <a:cs typeface="B Homa" panose="00000400000000000000" pitchFamily="2" charset="-78"/>
            </a:endParaRPr>
          </a:p>
        </p:txBody>
      </p:sp>
      <p:sp>
        <p:nvSpPr>
          <p:cNvPr id="73" name="Rectangle 72">
            <a:hlinkClick r:id="rId6" action="ppaction://hlinksldjump"/>
          </p:cNvPr>
          <p:cNvSpPr/>
          <p:nvPr/>
        </p:nvSpPr>
        <p:spPr>
          <a:xfrm>
            <a:off x="8789752" y="1034660"/>
            <a:ext cx="2178129" cy="205501"/>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رویکرد بهبود مستمر خدمت</a:t>
            </a:r>
            <a:endParaRPr lang="en-US" sz="1200" dirty="0">
              <a:solidFill>
                <a:schemeClr val="tx1"/>
              </a:solidFill>
              <a:cs typeface="B Homa" panose="00000400000000000000" pitchFamily="2" charset="-78"/>
            </a:endParaRPr>
          </a:p>
        </p:txBody>
      </p:sp>
      <p:sp>
        <p:nvSpPr>
          <p:cNvPr id="74" name="Rectangle 73"/>
          <p:cNvSpPr/>
          <p:nvPr/>
        </p:nvSpPr>
        <p:spPr>
          <a:xfrm>
            <a:off x="8789752" y="1263268"/>
            <a:ext cx="2178129" cy="219976"/>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بهبود مستمر خدمت و ..</a:t>
            </a:r>
            <a:endParaRPr lang="en-US" sz="1200" dirty="0">
              <a:solidFill>
                <a:schemeClr val="tx1"/>
              </a:solidFill>
              <a:cs typeface="B Homa" panose="00000400000000000000" pitchFamily="2" charset="-78"/>
            </a:endParaRPr>
          </a:p>
        </p:txBody>
      </p:sp>
      <p:sp>
        <p:nvSpPr>
          <p:cNvPr id="75" name="Rectangle 74">
            <a:hlinkClick r:id="rId7" action="ppaction://hlinksldjump"/>
          </p:cNvPr>
          <p:cNvSpPr/>
          <p:nvPr/>
        </p:nvSpPr>
        <p:spPr>
          <a:xfrm>
            <a:off x="10992663" y="320769"/>
            <a:ext cx="1114760" cy="67419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مديريت خدمت به عنوان الگوی برتر</a:t>
            </a:r>
            <a:endParaRPr lang="en-US" sz="1200" dirty="0">
              <a:solidFill>
                <a:schemeClr val="tx1"/>
              </a:solidFill>
              <a:cs typeface="B Homa" panose="00000400000000000000" pitchFamily="2" charset="-78"/>
            </a:endParaRPr>
          </a:p>
        </p:txBody>
      </p:sp>
      <p:sp>
        <p:nvSpPr>
          <p:cNvPr id="76" name="Rectangle 75">
            <a:hlinkClick r:id="rId8" action="ppaction://hlinksldjump"/>
          </p:cNvPr>
          <p:cNvSpPr/>
          <p:nvPr/>
        </p:nvSpPr>
        <p:spPr>
          <a:xfrm>
            <a:off x="10992989" y="1021009"/>
            <a:ext cx="1114760" cy="995977"/>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اصول بهبود مستمر خدمت</a:t>
            </a:r>
            <a:endParaRPr lang="en-US" sz="1200" dirty="0">
              <a:solidFill>
                <a:schemeClr val="tx1"/>
              </a:solidFill>
              <a:cs typeface="B Homa" panose="00000400000000000000" pitchFamily="2" charset="-78"/>
            </a:endParaRPr>
          </a:p>
        </p:txBody>
      </p:sp>
      <p:sp>
        <p:nvSpPr>
          <p:cNvPr id="77" name="Rectangle 76">
            <a:hlinkClick r:id="rId7" action="ppaction://hlinksldjump"/>
          </p:cNvPr>
          <p:cNvSpPr/>
          <p:nvPr/>
        </p:nvSpPr>
        <p:spPr>
          <a:xfrm>
            <a:off x="10992663" y="42048"/>
            <a:ext cx="1114760" cy="255466"/>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مقدمه</a:t>
            </a:r>
            <a:endParaRPr lang="en-US" sz="1200" dirty="0">
              <a:solidFill>
                <a:schemeClr val="tx1"/>
              </a:solidFill>
              <a:cs typeface="B Homa" panose="00000400000000000000" pitchFamily="2" charset="-78"/>
            </a:endParaRPr>
          </a:p>
        </p:txBody>
      </p:sp>
      <p:sp>
        <p:nvSpPr>
          <p:cNvPr id="78" name="Rectangle 77">
            <a:hlinkClick r:id="rId7" action="ppaction://hlinksldjump"/>
          </p:cNvPr>
          <p:cNvSpPr/>
          <p:nvPr/>
        </p:nvSpPr>
        <p:spPr>
          <a:xfrm>
            <a:off x="8796797" y="40226"/>
            <a:ext cx="2160000" cy="255467"/>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نگاه کلی</a:t>
            </a:r>
            <a:endParaRPr lang="en-US" sz="1200" dirty="0">
              <a:solidFill>
                <a:schemeClr val="tx1"/>
              </a:solidFill>
              <a:cs typeface="B Homa" panose="00000400000000000000" pitchFamily="2" charset="-78"/>
            </a:endParaRPr>
          </a:p>
        </p:txBody>
      </p:sp>
      <p:sp>
        <p:nvSpPr>
          <p:cNvPr id="79" name="Rectangle 78"/>
          <p:cNvSpPr/>
          <p:nvPr/>
        </p:nvSpPr>
        <p:spPr>
          <a:xfrm>
            <a:off x="8789752" y="2035975"/>
            <a:ext cx="2185564" cy="209016"/>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فرایند هفت مرحله ای</a:t>
            </a:r>
            <a:endParaRPr lang="en-US" sz="1200" dirty="0">
              <a:solidFill>
                <a:schemeClr val="tx1"/>
              </a:solidFill>
              <a:cs typeface="B Homa" panose="00000400000000000000" pitchFamily="2" charset="-78"/>
            </a:endParaRPr>
          </a:p>
        </p:txBody>
      </p:sp>
      <p:sp>
        <p:nvSpPr>
          <p:cNvPr id="80" name="Rectangle 79">
            <a:hlinkClick r:id="rId8" action="ppaction://hlinksldjump"/>
          </p:cNvPr>
          <p:cNvSpPr/>
          <p:nvPr/>
        </p:nvSpPr>
        <p:spPr>
          <a:xfrm>
            <a:off x="11011577" y="2024065"/>
            <a:ext cx="1114760" cy="945408"/>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فرایند بهبود مستمر خدمت</a:t>
            </a:r>
            <a:endParaRPr lang="en-US" sz="1200" dirty="0">
              <a:solidFill>
                <a:schemeClr val="tx1"/>
              </a:solidFill>
              <a:cs typeface="B Homa" panose="00000400000000000000" pitchFamily="2" charset="-78"/>
            </a:endParaRPr>
          </a:p>
        </p:txBody>
      </p:sp>
      <p:sp>
        <p:nvSpPr>
          <p:cNvPr id="81" name="Rectangle 80"/>
          <p:cNvSpPr/>
          <p:nvPr/>
        </p:nvSpPr>
        <p:spPr>
          <a:xfrm>
            <a:off x="8789752" y="2260566"/>
            <a:ext cx="2185564" cy="22475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رویه جمع آوری و پایش داده</a:t>
            </a:r>
            <a:endParaRPr lang="en-US" sz="1200" dirty="0">
              <a:solidFill>
                <a:schemeClr val="tx1"/>
              </a:solidFill>
              <a:cs typeface="B Homa" panose="00000400000000000000" pitchFamily="2" charset="-78"/>
            </a:endParaRPr>
          </a:p>
        </p:txBody>
      </p:sp>
      <p:sp>
        <p:nvSpPr>
          <p:cNvPr id="82" name="Rectangle 81"/>
          <p:cNvSpPr/>
          <p:nvPr/>
        </p:nvSpPr>
        <p:spPr>
          <a:xfrm>
            <a:off x="8789752" y="2512650"/>
            <a:ext cx="2201730" cy="236043"/>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محرک ها، ورودی، خروجی و رابط‌ ها</a:t>
            </a:r>
            <a:endParaRPr lang="en-US" sz="1200" dirty="0">
              <a:solidFill>
                <a:schemeClr val="tx1"/>
              </a:solidFill>
              <a:cs typeface="B Homa" panose="00000400000000000000" pitchFamily="2" charset="-78"/>
            </a:endParaRPr>
          </a:p>
        </p:txBody>
      </p:sp>
      <p:sp>
        <p:nvSpPr>
          <p:cNvPr id="83" name="Rectangle 82"/>
          <p:cNvSpPr/>
          <p:nvPr/>
        </p:nvSpPr>
        <p:spPr>
          <a:xfrm>
            <a:off x="8789752" y="1513831"/>
            <a:ext cx="2190683" cy="491557"/>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ورودی های مستمر به تفکیک گام های چرخه عمر خدمت</a:t>
            </a:r>
            <a:endParaRPr lang="en-US" sz="1200" dirty="0">
              <a:solidFill>
                <a:schemeClr val="tx1"/>
              </a:solidFill>
              <a:cs typeface="B Homa" panose="00000400000000000000" pitchFamily="2" charset="-78"/>
            </a:endParaRPr>
          </a:p>
        </p:txBody>
      </p:sp>
      <p:sp>
        <p:nvSpPr>
          <p:cNvPr id="84" name="Rectangle 83"/>
          <p:cNvSpPr/>
          <p:nvPr/>
        </p:nvSpPr>
        <p:spPr>
          <a:xfrm>
            <a:off x="8807881" y="2774587"/>
            <a:ext cx="2185566" cy="215394"/>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نقش سایر فرایندها</a:t>
            </a:r>
            <a:endParaRPr lang="en-US" sz="1200" dirty="0">
              <a:solidFill>
                <a:schemeClr val="tx1"/>
              </a:solidFill>
              <a:cs typeface="B Homa" panose="00000400000000000000" pitchFamily="2" charset="-78"/>
            </a:endParaRPr>
          </a:p>
        </p:txBody>
      </p:sp>
      <p:sp>
        <p:nvSpPr>
          <p:cNvPr id="85" name="Rectangle 84">
            <a:hlinkClick r:id="rId8" action="ppaction://hlinksldjump"/>
          </p:cNvPr>
          <p:cNvSpPr/>
          <p:nvPr/>
        </p:nvSpPr>
        <p:spPr>
          <a:xfrm>
            <a:off x="11011577" y="2983570"/>
            <a:ext cx="1114760" cy="1355756"/>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روش ها و تکنیک های بهبود مستمر خدمت</a:t>
            </a:r>
            <a:endParaRPr lang="en-US" sz="1200" dirty="0">
              <a:solidFill>
                <a:schemeClr val="tx1"/>
              </a:solidFill>
              <a:cs typeface="B Homa" panose="00000400000000000000" pitchFamily="2" charset="-78"/>
            </a:endParaRPr>
          </a:p>
        </p:txBody>
      </p:sp>
      <p:sp>
        <p:nvSpPr>
          <p:cNvPr id="86" name="Rectangle 85"/>
          <p:cNvSpPr/>
          <p:nvPr/>
        </p:nvSpPr>
        <p:spPr>
          <a:xfrm>
            <a:off x="8807881" y="3006827"/>
            <a:ext cx="2203696" cy="223918"/>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مروری بر روش ها و تکنیک ها</a:t>
            </a:r>
            <a:endParaRPr lang="en-US" sz="1200" dirty="0">
              <a:solidFill>
                <a:schemeClr val="tx1"/>
              </a:solidFill>
              <a:cs typeface="B Homa" panose="00000400000000000000" pitchFamily="2" charset="-78"/>
            </a:endParaRPr>
          </a:p>
        </p:txBody>
      </p:sp>
      <p:sp>
        <p:nvSpPr>
          <p:cNvPr id="87" name="Rectangle 86"/>
          <p:cNvSpPr/>
          <p:nvPr/>
        </p:nvSpPr>
        <p:spPr>
          <a:xfrm>
            <a:off x="8807881" y="3252712"/>
            <a:ext cx="2203696" cy="238745"/>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چگونگی و زمان ممیزی</a:t>
            </a:r>
            <a:endParaRPr lang="en-US" sz="1200" dirty="0">
              <a:solidFill>
                <a:schemeClr val="tx1"/>
              </a:solidFill>
              <a:cs typeface="B Homa" panose="00000400000000000000" pitchFamily="2" charset="-78"/>
            </a:endParaRPr>
          </a:p>
        </p:txBody>
      </p:sp>
      <p:sp>
        <p:nvSpPr>
          <p:cNvPr id="88" name="Rectangle 87"/>
          <p:cNvSpPr/>
          <p:nvPr/>
        </p:nvSpPr>
        <p:spPr>
          <a:xfrm>
            <a:off x="8807881" y="3507033"/>
            <a:ext cx="2193063" cy="283152"/>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ارزش فرایند در مقایسه با بلوغ فرایند</a:t>
            </a:r>
            <a:endParaRPr lang="en-US" sz="1200" dirty="0">
              <a:solidFill>
                <a:schemeClr val="tx1"/>
              </a:solidFill>
              <a:cs typeface="B Homa" panose="00000400000000000000" pitchFamily="2" charset="-78"/>
            </a:endParaRPr>
          </a:p>
        </p:txBody>
      </p:sp>
      <p:sp>
        <p:nvSpPr>
          <p:cNvPr id="89" name="Rectangle 88"/>
          <p:cNvSpPr/>
          <p:nvPr/>
        </p:nvSpPr>
        <p:spPr>
          <a:xfrm>
            <a:off x="8796797" y="3808990"/>
            <a:ext cx="2204147" cy="271967"/>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مقایسه بلوغ فرایندی</a:t>
            </a:r>
            <a:endParaRPr lang="en-US" sz="1200" dirty="0">
              <a:solidFill>
                <a:schemeClr val="tx1"/>
              </a:solidFill>
              <a:cs typeface="B Homa" panose="00000400000000000000" pitchFamily="2" charset="-78"/>
            </a:endParaRPr>
          </a:p>
        </p:txBody>
      </p:sp>
      <p:sp>
        <p:nvSpPr>
          <p:cNvPr id="90" name="Rectangle 89"/>
          <p:cNvSpPr/>
          <p:nvPr/>
        </p:nvSpPr>
        <p:spPr>
          <a:xfrm>
            <a:off x="8796797" y="4104064"/>
            <a:ext cx="2214780" cy="257230"/>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کارت امتیازی متوازن </a:t>
            </a:r>
            <a:r>
              <a:rPr lang="en-US" sz="1200" dirty="0">
                <a:solidFill>
                  <a:schemeClr val="tx1"/>
                </a:solidFill>
                <a:cs typeface="B Homa" panose="00000400000000000000" pitchFamily="2" charset="-78"/>
              </a:rPr>
              <a:t>IT</a:t>
            </a:r>
          </a:p>
        </p:txBody>
      </p:sp>
      <p:sp>
        <p:nvSpPr>
          <p:cNvPr id="91" name="Rectangle 90"/>
          <p:cNvSpPr/>
          <p:nvPr/>
        </p:nvSpPr>
        <p:spPr>
          <a:xfrm>
            <a:off x="8796797" y="4380506"/>
            <a:ext cx="2204147" cy="272526"/>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توسعه سازمانی، کارکردها، نقش ها</a:t>
            </a:r>
            <a:endParaRPr lang="en-US" sz="1200" dirty="0">
              <a:solidFill>
                <a:schemeClr val="tx1"/>
              </a:solidFill>
              <a:cs typeface="B Homa" panose="00000400000000000000" pitchFamily="2" charset="-78"/>
            </a:endParaRPr>
          </a:p>
        </p:txBody>
      </p:sp>
      <p:sp>
        <p:nvSpPr>
          <p:cNvPr id="92" name="Rectangle 91"/>
          <p:cNvSpPr/>
          <p:nvPr/>
        </p:nvSpPr>
        <p:spPr>
          <a:xfrm>
            <a:off x="8796797" y="4676137"/>
            <a:ext cx="2192477" cy="257926"/>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ماتریس واگذاری مسئولیت</a:t>
            </a:r>
            <a:endParaRPr lang="en-US" sz="1200" dirty="0">
              <a:solidFill>
                <a:schemeClr val="tx1"/>
              </a:solidFill>
              <a:cs typeface="B Homa" panose="00000400000000000000" pitchFamily="2" charset="-78"/>
            </a:endParaRPr>
          </a:p>
        </p:txBody>
      </p:sp>
      <p:sp>
        <p:nvSpPr>
          <p:cNvPr id="93" name="Rectangle 92"/>
          <p:cNvSpPr/>
          <p:nvPr/>
        </p:nvSpPr>
        <p:spPr>
          <a:xfrm>
            <a:off x="8791771" y="4927291"/>
            <a:ext cx="2197503" cy="420907"/>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ابزارهای لازم برای پشتیبانی از فعالیت های بهبود مستمر خدمت </a:t>
            </a:r>
            <a:endParaRPr lang="en-US" sz="1200" dirty="0">
              <a:solidFill>
                <a:schemeClr val="tx1"/>
              </a:solidFill>
              <a:cs typeface="B Homa" panose="00000400000000000000" pitchFamily="2" charset="-78"/>
            </a:endParaRPr>
          </a:p>
        </p:txBody>
      </p:sp>
      <p:sp>
        <p:nvSpPr>
          <p:cNvPr id="94" name="Rectangle 93">
            <a:hlinkClick r:id="" action="ppaction://noaction"/>
          </p:cNvPr>
          <p:cNvSpPr/>
          <p:nvPr/>
        </p:nvSpPr>
        <p:spPr>
          <a:xfrm>
            <a:off x="11016314" y="4945696"/>
            <a:ext cx="1109121" cy="951555"/>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ملاحظات فنی</a:t>
            </a:r>
            <a:endParaRPr lang="en-US" sz="1200" dirty="0">
              <a:solidFill>
                <a:schemeClr val="tx1"/>
              </a:solidFill>
              <a:cs typeface="B Homa" panose="00000400000000000000" pitchFamily="2" charset="-78"/>
            </a:endParaRPr>
          </a:p>
        </p:txBody>
      </p:sp>
      <p:sp>
        <p:nvSpPr>
          <p:cNvPr id="95" name="Rectangle 94"/>
          <p:cNvSpPr/>
          <p:nvPr/>
        </p:nvSpPr>
        <p:spPr>
          <a:xfrm>
            <a:off x="8789753" y="5345930"/>
            <a:ext cx="2212914" cy="314817"/>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سیستم پیکربندی</a:t>
            </a:r>
            <a:endParaRPr lang="en-US" sz="1200" dirty="0">
              <a:solidFill>
                <a:schemeClr val="tx1"/>
              </a:solidFill>
              <a:cs typeface="B Homa" panose="00000400000000000000" pitchFamily="2" charset="-78"/>
            </a:endParaRPr>
          </a:p>
        </p:txBody>
      </p:sp>
      <p:sp>
        <p:nvSpPr>
          <p:cNvPr id="96" name="Rectangle 95"/>
          <p:cNvSpPr/>
          <p:nvPr/>
        </p:nvSpPr>
        <p:spPr>
          <a:xfrm>
            <a:off x="8796797" y="5641934"/>
            <a:ext cx="2192477" cy="272261"/>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دیگاه خدمت محور از سازمان </a:t>
            </a:r>
            <a:r>
              <a:rPr lang="en-US" sz="1200" dirty="0">
                <a:solidFill>
                  <a:schemeClr val="tx1"/>
                </a:solidFill>
                <a:cs typeface="B Homa" panose="00000400000000000000" pitchFamily="2" charset="-78"/>
              </a:rPr>
              <a:t>IT</a:t>
            </a:r>
          </a:p>
        </p:txBody>
      </p:sp>
      <p:sp>
        <p:nvSpPr>
          <p:cNvPr id="97" name="Rectangle 96">
            <a:hlinkClick r:id="" action="ppaction://noaction"/>
          </p:cNvPr>
          <p:cNvSpPr/>
          <p:nvPr/>
        </p:nvSpPr>
        <p:spPr>
          <a:xfrm>
            <a:off x="11011577" y="5908066"/>
            <a:ext cx="1125010" cy="631393"/>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a:solidFill>
                  <a:schemeClr val="tx1"/>
                </a:solidFill>
                <a:cs typeface="B Homa" panose="00000400000000000000" pitchFamily="2" charset="-78"/>
              </a:rPr>
              <a:t>پیاده سازی بهبود مستمر خدمت</a:t>
            </a:r>
            <a:endParaRPr lang="en-US" sz="1400" dirty="0">
              <a:solidFill>
                <a:schemeClr val="tx1"/>
              </a:solidFill>
              <a:cs typeface="B Homa" panose="00000400000000000000" pitchFamily="2" charset="-78"/>
            </a:endParaRPr>
          </a:p>
        </p:txBody>
      </p:sp>
      <p:sp>
        <p:nvSpPr>
          <p:cNvPr id="98" name="Rectangle 97"/>
          <p:cNvSpPr/>
          <p:nvPr/>
        </p:nvSpPr>
        <p:spPr>
          <a:xfrm>
            <a:off x="8796797" y="5922832"/>
            <a:ext cx="2204147" cy="316299"/>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fa-IR" sz="1200" dirty="0">
              <a:solidFill>
                <a:schemeClr val="tx1"/>
              </a:solidFill>
              <a:cs typeface="B Homa" panose="00000400000000000000" pitchFamily="2" charset="-78"/>
            </a:endParaRPr>
          </a:p>
          <a:p>
            <a:pPr algn="ctr" rtl="1"/>
            <a:r>
              <a:rPr lang="fa-IR" sz="1200" dirty="0">
                <a:solidFill>
                  <a:schemeClr val="tx1"/>
                </a:solidFill>
                <a:cs typeface="B Homa" panose="00000400000000000000" pitchFamily="2" charset="-78"/>
              </a:rPr>
              <a:t>دیدگاه جامع </a:t>
            </a:r>
            <a:r>
              <a:rPr lang="en-US" sz="1200" dirty="0">
                <a:solidFill>
                  <a:schemeClr val="tx1"/>
                </a:solidFill>
                <a:cs typeface="B Homa" panose="00000400000000000000" pitchFamily="2" charset="-78"/>
              </a:rPr>
              <a:t>CSI</a:t>
            </a:r>
            <a:r>
              <a:rPr lang="fa-IR" sz="1200" dirty="0">
                <a:solidFill>
                  <a:schemeClr val="tx1"/>
                </a:solidFill>
                <a:cs typeface="B Homa" panose="00000400000000000000" pitchFamily="2" charset="-78"/>
              </a:rPr>
              <a:t>، نقش ها و ورودی ها</a:t>
            </a:r>
            <a:endParaRPr lang="en-US" sz="1200" dirty="0">
              <a:solidFill>
                <a:schemeClr val="tx1"/>
              </a:solidFill>
              <a:cs typeface="B Homa" panose="00000400000000000000" pitchFamily="2" charset="-78"/>
            </a:endParaRPr>
          </a:p>
          <a:p>
            <a:pPr algn="ctr" rtl="1"/>
            <a:r>
              <a:rPr lang="fa-IR" sz="1200" dirty="0">
                <a:solidFill>
                  <a:schemeClr val="tx1"/>
                </a:solidFill>
                <a:cs typeface="B Homa" panose="00000400000000000000" pitchFamily="2" charset="-78"/>
              </a:rPr>
              <a:t> </a:t>
            </a:r>
            <a:endParaRPr lang="en-US" sz="1200" dirty="0">
              <a:solidFill>
                <a:schemeClr val="tx1"/>
              </a:solidFill>
              <a:cs typeface="B Homa" panose="00000400000000000000" pitchFamily="2" charset="-78"/>
            </a:endParaRPr>
          </a:p>
        </p:txBody>
      </p:sp>
      <p:sp>
        <p:nvSpPr>
          <p:cNvPr id="99" name="Rectangle 98">
            <a:hlinkClick r:id="" action="ppaction://noaction"/>
          </p:cNvPr>
          <p:cNvSpPr/>
          <p:nvPr/>
        </p:nvSpPr>
        <p:spPr>
          <a:xfrm>
            <a:off x="8796797" y="6539892"/>
            <a:ext cx="3339789" cy="298801"/>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a:solidFill>
                  <a:schemeClr val="tx1"/>
                </a:solidFill>
                <a:cs typeface="B Homa" panose="00000400000000000000" pitchFamily="2" charset="-78"/>
              </a:rPr>
              <a:t>چالش ها ریسک ها و عوامل بحزانی</a:t>
            </a:r>
            <a:endParaRPr lang="en-US" sz="1400" dirty="0">
              <a:solidFill>
                <a:schemeClr val="tx1"/>
              </a:solidFill>
              <a:cs typeface="B Homa" panose="00000400000000000000" pitchFamily="2" charset="-78"/>
            </a:endParaRPr>
          </a:p>
        </p:txBody>
      </p:sp>
      <p:sp>
        <p:nvSpPr>
          <p:cNvPr id="100" name="Rectangle 99"/>
          <p:cNvSpPr/>
          <p:nvPr/>
        </p:nvSpPr>
        <p:spPr>
          <a:xfrm>
            <a:off x="8801101" y="6231856"/>
            <a:ext cx="2210475" cy="307603"/>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fa-IR" sz="1400" dirty="0">
              <a:solidFill>
                <a:schemeClr val="tx1"/>
              </a:solidFill>
              <a:cs typeface="B Homa" panose="00000400000000000000" pitchFamily="2" charset="-78"/>
            </a:endParaRPr>
          </a:p>
          <a:p>
            <a:pPr algn="ctr" rtl="1"/>
            <a:r>
              <a:rPr lang="fa-IR" sz="1400" dirty="0">
                <a:solidFill>
                  <a:schemeClr val="tx1"/>
                </a:solidFill>
                <a:cs typeface="B Homa" panose="00000400000000000000" pitchFamily="2" charset="-78"/>
              </a:rPr>
              <a:t>دلایل شکست پروژه های تحول</a:t>
            </a:r>
            <a:endParaRPr lang="en-US" sz="1400" dirty="0">
              <a:solidFill>
                <a:schemeClr val="tx1"/>
              </a:solidFill>
              <a:cs typeface="B Homa" panose="00000400000000000000" pitchFamily="2" charset="-78"/>
            </a:endParaRPr>
          </a:p>
          <a:p>
            <a:pPr algn="ctr" rtl="1"/>
            <a:r>
              <a:rPr lang="fa-IR" sz="1400" dirty="0">
                <a:solidFill>
                  <a:schemeClr val="tx1"/>
                </a:solidFill>
                <a:cs typeface="B Homa" panose="00000400000000000000" pitchFamily="2" charset="-78"/>
              </a:rPr>
              <a:t> </a:t>
            </a:r>
            <a:endParaRPr lang="en-US" sz="1400" dirty="0">
              <a:solidFill>
                <a:schemeClr val="tx1"/>
              </a:solidFill>
              <a:cs typeface="B Homa" panose="00000400000000000000" pitchFamily="2" charset="-78"/>
            </a:endParaRPr>
          </a:p>
        </p:txBody>
      </p:sp>
    </p:spTree>
    <p:extLst>
      <p:ext uri="{BB962C8B-B14F-4D97-AF65-F5344CB8AC3E}">
        <p14:creationId xmlns:p14="http://schemas.microsoft.com/office/powerpoint/2010/main" val="2389529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fa-IR" dirty="0"/>
              <a:t>30-18</a:t>
            </a:r>
            <a:endParaRPr lang="en-US" dirty="0"/>
          </a:p>
        </p:txBody>
      </p:sp>
      <p:sp>
        <p:nvSpPr>
          <p:cNvPr id="25" name="TextBox 24"/>
          <p:cNvSpPr txBox="1"/>
          <p:nvPr/>
        </p:nvSpPr>
        <p:spPr>
          <a:xfrm>
            <a:off x="1523998" y="304120"/>
            <a:ext cx="6455543" cy="1200329"/>
          </a:xfrm>
          <a:prstGeom prst="rect">
            <a:avLst/>
          </a:prstGeom>
          <a:solidFill>
            <a:schemeClr val="accent3">
              <a:lumMod val="20000"/>
              <a:lumOff val="80000"/>
            </a:schemeClr>
          </a:solidFill>
        </p:spPr>
        <p:txBody>
          <a:bodyPr wrap="square" rtlCol="0">
            <a:spAutoFit/>
          </a:bodyPr>
          <a:lstStyle/>
          <a:p>
            <a:pPr algn="r"/>
            <a:r>
              <a:rPr lang="fa-IR" b="1" dirty="0">
                <a:cs typeface="B Zar" panose="00000400000000000000" pitchFamily="2" charset="-78"/>
              </a:rPr>
              <a:t>تعیین محدوده ممیزی بر اساس:</a:t>
            </a:r>
          </a:p>
          <a:p>
            <a:pPr marL="285750" indent="-285750" algn="r" rtl="1">
              <a:buFont typeface="Arial" panose="020B0604020202090204" pitchFamily="34" charset="0"/>
              <a:buChar char="•"/>
            </a:pPr>
            <a:r>
              <a:rPr lang="fa-IR" dirty="0">
                <a:cs typeface="B Zar" panose="00000400000000000000" pitchFamily="2" charset="-78"/>
              </a:rPr>
              <a:t>اهداف ممیزی(بر اساس مشکلات یا فرایندهای تازه پیاده سازی شده )</a:t>
            </a:r>
          </a:p>
          <a:p>
            <a:pPr marL="285750" indent="-285750" algn="r" rtl="1">
              <a:buFont typeface="Arial" panose="020B0604020202090204" pitchFamily="34" charset="0"/>
              <a:buChar char="•"/>
            </a:pPr>
            <a:r>
              <a:rPr lang="fa-IR" dirty="0">
                <a:cs typeface="B Zar" panose="00000400000000000000" pitchFamily="2" charset="-78"/>
              </a:rPr>
              <a:t>کاربرد آتی </a:t>
            </a:r>
          </a:p>
          <a:p>
            <a:pPr marL="285750" indent="-285750" algn="r" rtl="1">
              <a:buFont typeface="Arial" panose="020B0604020202090204" pitchFamily="34" charset="0"/>
              <a:buChar char="•"/>
            </a:pPr>
            <a:r>
              <a:rPr lang="fa-IR" dirty="0">
                <a:cs typeface="B Zar" panose="00000400000000000000" pitchFamily="2" charset="-78"/>
              </a:rPr>
              <a:t>گزارش های ممیزی</a:t>
            </a:r>
            <a:endParaRPr lang="en-US" dirty="0">
              <a:cs typeface="B Zar" panose="00000400000000000000" pitchFamily="2" charset="-78"/>
            </a:endParaRPr>
          </a:p>
        </p:txBody>
      </p:sp>
      <p:sp>
        <p:nvSpPr>
          <p:cNvPr id="26" name="TextBox 25"/>
          <p:cNvSpPr txBox="1"/>
          <p:nvPr/>
        </p:nvSpPr>
        <p:spPr>
          <a:xfrm>
            <a:off x="1523999" y="1728720"/>
            <a:ext cx="6455543" cy="1200329"/>
          </a:xfrm>
          <a:prstGeom prst="rect">
            <a:avLst/>
          </a:prstGeom>
          <a:solidFill>
            <a:srgbClr val="FFFF00"/>
          </a:solidFill>
        </p:spPr>
        <p:txBody>
          <a:bodyPr wrap="square" rtlCol="0">
            <a:spAutoFit/>
          </a:bodyPr>
          <a:lstStyle/>
          <a:p>
            <a:pPr algn="r"/>
            <a:r>
              <a:rPr lang="fa-IR" b="1" dirty="0">
                <a:cs typeface="B Zar" panose="00000400000000000000" pitchFamily="2" charset="-78"/>
              </a:rPr>
              <a:t>سه سطح بالقوه برای محدوده ممیزی ها:</a:t>
            </a:r>
          </a:p>
          <a:p>
            <a:pPr marL="285750" indent="-285750" algn="r" rtl="1">
              <a:buFont typeface="Arial" panose="020B0604020202090204" pitchFamily="34" charset="0"/>
              <a:buChar char="•"/>
            </a:pPr>
            <a:r>
              <a:rPr lang="fa-IR" dirty="0">
                <a:cs typeface="B Zar" panose="00000400000000000000" pitchFamily="2" charset="-78"/>
              </a:rPr>
              <a:t>فقط فرایند</a:t>
            </a:r>
          </a:p>
          <a:p>
            <a:pPr marL="285750" indent="-285750" algn="r" rtl="1">
              <a:buFont typeface="Arial" panose="020B0604020202090204" pitchFamily="34" charset="0"/>
              <a:buChar char="•"/>
            </a:pPr>
            <a:r>
              <a:rPr lang="fa-IR" dirty="0">
                <a:cs typeface="B Zar" panose="00000400000000000000" pitchFamily="2" charset="-78"/>
              </a:rPr>
              <a:t>افراد، فرایند و فناوری</a:t>
            </a:r>
          </a:p>
          <a:p>
            <a:pPr marL="285750" indent="-285750" algn="r" rtl="1">
              <a:buFont typeface="Arial" panose="020B0604020202090204" pitchFamily="34" charset="0"/>
              <a:buChar char="•"/>
            </a:pPr>
            <a:r>
              <a:rPr lang="fa-IR" dirty="0">
                <a:cs typeface="B Zar" panose="00000400000000000000" pitchFamily="2" charset="-78"/>
              </a:rPr>
              <a:t>ممیزی کامل</a:t>
            </a:r>
          </a:p>
        </p:txBody>
      </p:sp>
      <p:sp>
        <p:nvSpPr>
          <p:cNvPr id="27" name="TextBox 26"/>
          <p:cNvSpPr txBox="1"/>
          <p:nvPr/>
        </p:nvSpPr>
        <p:spPr>
          <a:xfrm>
            <a:off x="1523997" y="3153320"/>
            <a:ext cx="6455543" cy="1200329"/>
          </a:xfrm>
          <a:prstGeom prst="rect">
            <a:avLst/>
          </a:prstGeom>
          <a:solidFill>
            <a:srgbClr val="FFC000"/>
          </a:solidFill>
        </p:spPr>
        <p:txBody>
          <a:bodyPr wrap="square" rtlCol="0">
            <a:spAutoFit/>
          </a:bodyPr>
          <a:lstStyle/>
          <a:p>
            <a:pPr algn="r"/>
            <a:r>
              <a:rPr lang="fa-IR" b="1" dirty="0">
                <a:cs typeface="B Zar" panose="00000400000000000000" pitchFamily="2" charset="-78"/>
              </a:rPr>
              <a:t>زمان ممیزی: </a:t>
            </a:r>
            <a:r>
              <a:rPr lang="fa-IR" sz="1600" b="1" dirty="0">
                <a:cs typeface="B Zar" panose="00000400000000000000" pitchFamily="2" charset="-78"/>
              </a:rPr>
              <a:t>بررسی بر اساس چرخه بهبود می تواند به تعیین زمان ممیزی کمک کند</a:t>
            </a:r>
          </a:p>
          <a:p>
            <a:pPr marL="285750" indent="-285750" algn="r" rtl="1">
              <a:buFont typeface="Arial" panose="020B0604020202090204" pitchFamily="34" charset="0"/>
              <a:buChar char="•"/>
            </a:pPr>
            <a:r>
              <a:rPr lang="fa-IR" dirty="0">
                <a:cs typeface="B Zar" panose="00000400000000000000" pitchFamily="2" charset="-78"/>
              </a:rPr>
              <a:t>برنامه ریزی(آغاز پروژه): به عنوان پایه پروژه بهبود فرایندی</a:t>
            </a:r>
          </a:p>
          <a:p>
            <a:pPr marL="285750" indent="-285750" algn="r" rtl="1">
              <a:buFont typeface="Arial" panose="020B0604020202090204" pitchFamily="34" charset="0"/>
              <a:buChar char="•"/>
            </a:pPr>
            <a:r>
              <a:rPr lang="fa-IR" dirty="0">
                <a:cs typeface="B Zar" panose="00000400000000000000" pitchFamily="2" charset="-78"/>
              </a:rPr>
              <a:t>برنامه ریزی(وضعیت کنونی پروژه): بررسی در طول پیاده سازی فرایند</a:t>
            </a:r>
          </a:p>
          <a:p>
            <a:pPr marL="285750" indent="-285750" algn="r" rtl="1">
              <a:buFont typeface="Arial" panose="020B0604020202090204" pitchFamily="34" charset="0"/>
              <a:buChar char="•"/>
            </a:pPr>
            <a:r>
              <a:rPr lang="fa-IR" dirty="0">
                <a:cs typeface="B Zar" panose="00000400000000000000" pitchFamily="2" charset="-78"/>
              </a:rPr>
              <a:t>اجرا/بررسی(پس از پیاده سازی فرایند در سازمان) جهت تائید اعتبار و بلوغ فرایندها</a:t>
            </a:r>
          </a:p>
        </p:txBody>
      </p:sp>
      <p:sp>
        <p:nvSpPr>
          <p:cNvPr id="29" name="Slide Number Placeholder 5"/>
          <p:cNvSpPr>
            <a:spLocks noGrp="1"/>
          </p:cNvSpPr>
          <p:nvPr>
            <p:ph type="sldNum" sz="quarter" idx="12"/>
          </p:nvPr>
        </p:nvSpPr>
        <p:spPr>
          <a:xfrm>
            <a:off x="8610600" y="6356350"/>
            <a:ext cx="2743200" cy="365125"/>
          </a:xfrm>
        </p:spPr>
        <p:txBody>
          <a:bodyPr/>
          <a:lstStyle/>
          <a:p>
            <a:fld id="{7FC3EE3A-C468-41A9-BBE5-603562290F29}" type="slidenum">
              <a:rPr lang="en-US" smtClean="0"/>
              <a:pPr/>
              <a:t>18</a:t>
            </a:fld>
            <a:endParaRPr lang="en-US"/>
          </a:p>
        </p:txBody>
      </p:sp>
      <p:sp>
        <p:nvSpPr>
          <p:cNvPr id="30" name="Rectangle 29">
            <a:hlinkClick r:id="" action="ppaction://noaction"/>
          </p:cNvPr>
          <p:cNvSpPr/>
          <p:nvPr/>
        </p:nvSpPr>
        <p:spPr>
          <a:xfrm>
            <a:off x="11014396" y="4352814"/>
            <a:ext cx="1109121" cy="582066"/>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سازماندهی بهبود مستمر خدمت</a:t>
            </a:r>
            <a:endParaRPr lang="en-US" sz="1200" dirty="0">
              <a:solidFill>
                <a:schemeClr val="tx1"/>
              </a:solidFill>
              <a:cs typeface="B Homa" panose="00000400000000000000" pitchFamily="2" charset="-78"/>
            </a:endParaRPr>
          </a:p>
        </p:txBody>
      </p:sp>
      <p:sp>
        <p:nvSpPr>
          <p:cNvPr id="31" name="Rectangle 30">
            <a:hlinkClick r:id="rId2" action="ppaction://hlinksldjump"/>
          </p:cNvPr>
          <p:cNvSpPr/>
          <p:nvPr/>
        </p:nvSpPr>
        <p:spPr>
          <a:xfrm>
            <a:off x="8802339" y="554371"/>
            <a:ext cx="2160000" cy="21662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حاكميت و سيستم‌هاي مديريت</a:t>
            </a:r>
            <a:endParaRPr lang="en-US" sz="1200" dirty="0">
              <a:solidFill>
                <a:schemeClr val="tx1"/>
              </a:solidFill>
              <a:cs typeface="B Homa" panose="00000400000000000000" pitchFamily="2" charset="-78"/>
            </a:endParaRPr>
          </a:p>
        </p:txBody>
      </p:sp>
      <p:sp>
        <p:nvSpPr>
          <p:cNvPr id="32" name="Rectangle 31">
            <a:hlinkClick r:id="rId3" action="ppaction://hlinksldjump"/>
          </p:cNvPr>
          <p:cNvSpPr/>
          <p:nvPr/>
        </p:nvSpPr>
        <p:spPr>
          <a:xfrm>
            <a:off x="8796797" y="320768"/>
            <a:ext cx="2160000" cy="21662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خدمت و مدیریت خدمت</a:t>
            </a:r>
            <a:endParaRPr lang="en-US" sz="1200" dirty="0">
              <a:solidFill>
                <a:schemeClr val="tx1"/>
              </a:solidFill>
              <a:cs typeface="B Homa" panose="00000400000000000000" pitchFamily="2" charset="-78"/>
            </a:endParaRPr>
          </a:p>
        </p:txBody>
      </p:sp>
      <p:sp>
        <p:nvSpPr>
          <p:cNvPr id="33" name="Rectangle 32">
            <a:hlinkClick r:id="rId4" action="ppaction://hlinksldjump"/>
          </p:cNvPr>
          <p:cNvSpPr/>
          <p:nvPr/>
        </p:nvSpPr>
        <p:spPr>
          <a:xfrm>
            <a:off x="8796797" y="792612"/>
            <a:ext cx="2160000" cy="21662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چرخه عمر خدمت</a:t>
            </a:r>
            <a:endParaRPr lang="en-US" sz="1200" dirty="0">
              <a:solidFill>
                <a:schemeClr val="tx1"/>
              </a:solidFill>
              <a:cs typeface="B Homa" panose="00000400000000000000" pitchFamily="2" charset="-78"/>
            </a:endParaRPr>
          </a:p>
        </p:txBody>
      </p:sp>
      <p:sp>
        <p:nvSpPr>
          <p:cNvPr id="34" name="Rectangle 33">
            <a:hlinkClick r:id="rId5" action="ppaction://hlinksldjump"/>
          </p:cNvPr>
          <p:cNvSpPr/>
          <p:nvPr/>
        </p:nvSpPr>
        <p:spPr>
          <a:xfrm>
            <a:off x="8789752" y="1034660"/>
            <a:ext cx="2178129" cy="205501"/>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رویکرد بهبود مستمر خدمت</a:t>
            </a:r>
            <a:endParaRPr lang="en-US" sz="1200" dirty="0">
              <a:solidFill>
                <a:schemeClr val="tx1"/>
              </a:solidFill>
              <a:cs typeface="B Homa" panose="00000400000000000000" pitchFamily="2" charset="-78"/>
            </a:endParaRPr>
          </a:p>
        </p:txBody>
      </p:sp>
      <p:sp>
        <p:nvSpPr>
          <p:cNvPr id="35" name="Rectangle 34"/>
          <p:cNvSpPr/>
          <p:nvPr/>
        </p:nvSpPr>
        <p:spPr>
          <a:xfrm>
            <a:off x="8789752" y="1263268"/>
            <a:ext cx="2178129" cy="219976"/>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بهبود مستمر خدمت و ..</a:t>
            </a:r>
            <a:endParaRPr lang="en-US" sz="1200" dirty="0">
              <a:solidFill>
                <a:schemeClr val="tx1"/>
              </a:solidFill>
              <a:cs typeface="B Homa" panose="00000400000000000000" pitchFamily="2" charset="-78"/>
            </a:endParaRPr>
          </a:p>
        </p:txBody>
      </p:sp>
      <p:sp>
        <p:nvSpPr>
          <p:cNvPr id="36" name="Rectangle 35">
            <a:hlinkClick r:id="rId6" action="ppaction://hlinksldjump"/>
          </p:cNvPr>
          <p:cNvSpPr/>
          <p:nvPr/>
        </p:nvSpPr>
        <p:spPr>
          <a:xfrm>
            <a:off x="10992663" y="320769"/>
            <a:ext cx="1114760" cy="67419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مديريت خدمت به عنوان الگوی برتر</a:t>
            </a:r>
            <a:endParaRPr lang="en-US" sz="1200" dirty="0">
              <a:solidFill>
                <a:schemeClr val="tx1"/>
              </a:solidFill>
              <a:cs typeface="B Homa" panose="00000400000000000000" pitchFamily="2" charset="-78"/>
            </a:endParaRPr>
          </a:p>
        </p:txBody>
      </p:sp>
      <p:sp>
        <p:nvSpPr>
          <p:cNvPr id="37" name="Rectangle 36">
            <a:hlinkClick r:id="rId7" action="ppaction://hlinksldjump"/>
          </p:cNvPr>
          <p:cNvSpPr/>
          <p:nvPr/>
        </p:nvSpPr>
        <p:spPr>
          <a:xfrm>
            <a:off x="10992989" y="1021009"/>
            <a:ext cx="1114760" cy="995977"/>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اصول بهبود مستمر خدمت</a:t>
            </a:r>
            <a:endParaRPr lang="en-US" sz="1200" dirty="0">
              <a:solidFill>
                <a:schemeClr val="tx1"/>
              </a:solidFill>
              <a:cs typeface="B Homa" panose="00000400000000000000" pitchFamily="2" charset="-78"/>
            </a:endParaRPr>
          </a:p>
        </p:txBody>
      </p:sp>
      <p:sp>
        <p:nvSpPr>
          <p:cNvPr id="38" name="Rectangle 37">
            <a:hlinkClick r:id="rId6" action="ppaction://hlinksldjump"/>
          </p:cNvPr>
          <p:cNvSpPr/>
          <p:nvPr/>
        </p:nvSpPr>
        <p:spPr>
          <a:xfrm>
            <a:off x="10992663" y="42048"/>
            <a:ext cx="1114760" cy="255466"/>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مقدمه</a:t>
            </a:r>
            <a:endParaRPr lang="en-US" sz="1200" dirty="0">
              <a:solidFill>
                <a:schemeClr val="tx1"/>
              </a:solidFill>
              <a:cs typeface="B Homa" panose="00000400000000000000" pitchFamily="2" charset="-78"/>
            </a:endParaRPr>
          </a:p>
        </p:txBody>
      </p:sp>
      <p:sp>
        <p:nvSpPr>
          <p:cNvPr id="39" name="Rectangle 38">
            <a:hlinkClick r:id="rId6" action="ppaction://hlinksldjump"/>
          </p:cNvPr>
          <p:cNvSpPr/>
          <p:nvPr/>
        </p:nvSpPr>
        <p:spPr>
          <a:xfrm>
            <a:off x="8796797" y="40226"/>
            <a:ext cx="2160000" cy="255467"/>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نگاه کلی</a:t>
            </a:r>
            <a:endParaRPr lang="en-US" sz="1200" dirty="0">
              <a:solidFill>
                <a:schemeClr val="tx1"/>
              </a:solidFill>
              <a:cs typeface="B Homa" panose="00000400000000000000" pitchFamily="2" charset="-78"/>
            </a:endParaRPr>
          </a:p>
        </p:txBody>
      </p:sp>
      <p:sp>
        <p:nvSpPr>
          <p:cNvPr id="40" name="Rectangle 39"/>
          <p:cNvSpPr/>
          <p:nvPr/>
        </p:nvSpPr>
        <p:spPr>
          <a:xfrm>
            <a:off x="8789752" y="2035975"/>
            <a:ext cx="2185564" cy="209016"/>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فرایند هفت مرحله ای</a:t>
            </a:r>
            <a:endParaRPr lang="en-US" sz="1200" dirty="0">
              <a:solidFill>
                <a:schemeClr val="tx1"/>
              </a:solidFill>
              <a:cs typeface="B Homa" panose="00000400000000000000" pitchFamily="2" charset="-78"/>
            </a:endParaRPr>
          </a:p>
        </p:txBody>
      </p:sp>
      <p:sp>
        <p:nvSpPr>
          <p:cNvPr id="41" name="Rectangle 40">
            <a:hlinkClick r:id="rId7" action="ppaction://hlinksldjump"/>
          </p:cNvPr>
          <p:cNvSpPr/>
          <p:nvPr/>
        </p:nvSpPr>
        <p:spPr>
          <a:xfrm>
            <a:off x="11011577" y="2024065"/>
            <a:ext cx="1114760" cy="945408"/>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فرایند بهبود مستمر خدمت</a:t>
            </a:r>
            <a:endParaRPr lang="en-US" sz="1200" dirty="0">
              <a:solidFill>
                <a:schemeClr val="tx1"/>
              </a:solidFill>
              <a:cs typeface="B Homa" panose="00000400000000000000" pitchFamily="2" charset="-78"/>
            </a:endParaRPr>
          </a:p>
        </p:txBody>
      </p:sp>
      <p:sp>
        <p:nvSpPr>
          <p:cNvPr id="42" name="Rectangle 41"/>
          <p:cNvSpPr/>
          <p:nvPr/>
        </p:nvSpPr>
        <p:spPr>
          <a:xfrm>
            <a:off x="8789752" y="2260566"/>
            <a:ext cx="2185564" cy="22475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رویه جمع آوری و پایش داده</a:t>
            </a:r>
            <a:endParaRPr lang="en-US" sz="1200" dirty="0">
              <a:solidFill>
                <a:schemeClr val="tx1"/>
              </a:solidFill>
              <a:cs typeface="B Homa" panose="00000400000000000000" pitchFamily="2" charset="-78"/>
            </a:endParaRPr>
          </a:p>
        </p:txBody>
      </p:sp>
      <p:sp>
        <p:nvSpPr>
          <p:cNvPr id="43" name="Rectangle 42"/>
          <p:cNvSpPr/>
          <p:nvPr/>
        </p:nvSpPr>
        <p:spPr>
          <a:xfrm>
            <a:off x="8789752" y="2512650"/>
            <a:ext cx="2201730" cy="236043"/>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محرک ها، ورودی، خروجی و رابط‌ ها</a:t>
            </a:r>
            <a:endParaRPr lang="en-US" sz="1200" dirty="0">
              <a:solidFill>
                <a:schemeClr val="tx1"/>
              </a:solidFill>
              <a:cs typeface="B Homa" panose="00000400000000000000" pitchFamily="2" charset="-78"/>
            </a:endParaRPr>
          </a:p>
        </p:txBody>
      </p:sp>
      <p:sp>
        <p:nvSpPr>
          <p:cNvPr id="44" name="Rectangle 43"/>
          <p:cNvSpPr/>
          <p:nvPr/>
        </p:nvSpPr>
        <p:spPr>
          <a:xfrm>
            <a:off x="8789752" y="1513831"/>
            <a:ext cx="2190683" cy="491557"/>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ورودی های مستمر به تفکیک گام های چرخه عمر خدمت</a:t>
            </a:r>
            <a:endParaRPr lang="en-US" sz="1200" dirty="0">
              <a:solidFill>
                <a:schemeClr val="tx1"/>
              </a:solidFill>
              <a:cs typeface="B Homa" panose="00000400000000000000" pitchFamily="2" charset="-78"/>
            </a:endParaRPr>
          </a:p>
        </p:txBody>
      </p:sp>
      <p:sp>
        <p:nvSpPr>
          <p:cNvPr id="45" name="Rectangle 44"/>
          <p:cNvSpPr/>
          <p:nvPr/>
        </p:nvSpPr>
        <p:spPr>
          <a:xfrm>
            <a:off x="8807881" y="2774587"/>
            <a:ext cx="2185566" cy="215394"/>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نقش سایر فرایندها</a:t>
            </a:r>
            <a:endParaRPr lang="en-US" sz="1200" dirty="0">
              <a:solidFill>
                <a:schemeClr val="tx1"/>
              </a:solidFill>
              <a:cs typeface="B Homa" panose="00000400000000000000" pitchFamily="2" charset="-78"/>
            </a:endParaRPr>
          </a:p>
        </p:txBody>
      </p:sp>
      <p:sp>
        <p:nvSpPr>
          <p:cNvPr id="46" name="Rectangle 45">
            <a:hlinkClick r:id="rId7" action="ppaction://hlinksldjump"/>
          </p:cNvPr>
          <p:cNvSpPr/>
          <p:nvPr/>
        </p:nvSpPr>
        <p:spPr>
          <a:xfrm>
            <a:off x="11011577" y="2983570"/>
            <a:ext cx="1114760" cy="1355756"/>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روش ها و تکنیک های بهبود مستمر خدمت</a:t>
            </a:r>
            <a:endParaRPr lang="en-US" sz="1200" dirty="0">
              <a:solidFill>
                <a:schemeClr val="tx1"/>
              </a:solidFill>
              <a:cs typeface="B Homa" panose="00000400000000000000" pitchFamily="2" charset="-78"/>
            </a:endParaRPr>
          </a:p>
        </p:txBody>
      </p:sp>
      <p:sp>
        <p:nvSpPr>
          <p:cNvPr id="47" name="Rectangle 46"/>
          <p:cNvSpPr/>
          <p:nvPr/>
        </p:nvSpPr>
        <p:spPr>
          <a:xfrm>
            <a:off x="8807881" y="3006827"/>
            <a:ext cx="2203696" cy="223918"/>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مروری بر روش ها و تکنیک ها</a:t>
            </a:r>
            <a:endParaRPr lang="en-US" sz="1200" dirty="0">
              <a:solidFill>
                <a:schemeClr val="tx1"/>
              </a:solidFill>
              <a:cs typeface="B Homa" panose="00000400000000000000" pitchFamily="2" charset="-78"/>
            </a:endParaRPr>
          </a:p>
        </p:txBody>
      </p:sp>
      <p:sp>
        <p:nvSpPr>
          <p:cNvPr id="48" name="Rectangle 47"/>
          <p:cNvSpPr/>
          <p:nvPr/>
        </p:nvSpPr>
        <p:spPr>
          <a:xfrm>
            <a:off x="8807881" y="3252712"/>
            <a:ext cx="2203696" cy="238745"/>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چگونگی و زمان ممیزی</a:t>
            </a:r>
            <a:endParaRPr lang="en-US" sz="1200" dirty="0">
              <a:solidFill>
                <a:schemeClr val="tx1"/>
              </a:solidFill>
              <a:cs typeface="B Homa" panose="00000400000000000000" pitchFamily="2" charset="-78"/>
            </a:endParaRPr>
          </a:p>
        </p:txBody>
      </p:sp>
      <p:sp>
        <p:nvSpPr>
          <p:cNvPr id="49" name="Rectangle 48"/>
          <p:cNvSpPr/>
          <p:nvPr/>
        </p:nvSpPr>
        <p:spPr>
          <a:xfrm>
            <a:off x="8807881" y="3507033"/>
            <a:ext cx="2193063" cy="283152"/>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ارزش فرایند در مقایسه با بلوغ فرایند</a:t>
            </a:r>
            <a:endParaRPr lang="en-US" sz="1200" dirty="0">
              <a:solidFill>
                <a:schemeClr val="tx1"/>
              </a:solidFill>
              <a:cs typeface="B Homa" panose="00000400000000000000" pitchFamily="2" charset="-78"/>
            </a:endParaRPr>
          </a:p>
        </p:txBody>
      </p:sp>
      <p:sp>
        <p:nvSpPr>
          <p:cNvPr id="50" name="Rectangle 49"/>
          <p:cNvSpPr/>
          <p:nvPr/>
        </p:nvSpPr>
        <p:spPr>
          <a:xfrm>
            <a:off x="8796797" y="3808990"/>
            <a:ext cx="2204147" cy="271967"/>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مقایسه بلوغ فرایندی</a:t>
            </a:r>
            <a:endParaRPr lang="en-US" sz="1200" dirty="0">
              <a:solidFill>
                <a:schemeClr val="tx1"/>
              </a:solidFill>
              <a:cs typeface="B Homa" panose="00000400000000000000" pitchFamily="2" charset="-78"/>
            </a:endParaRPr>
          </a:p>
        </p:txBody>
      </p:sp>
      <p:sp>
        <p:nvSpPr>
          <p:cNvPr id="51" name="Rectangle 50"/>
          <p:cNvSpPr/>
          <p:nvPr/>
        </p:nvSpPr>
        <p:spPr>
          <a:xfrm>
            <a:off x="8796797" y="4104064"/>
            <a:ext cx="2214780" cy="257230"/>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کارت امتیازی متوازن </a:t>
            </a:r>
            <a:r>
              <a:rPr lang="en-US" sz="1200" dirty="0">
                <a:solidFill>
                  <a:schemeClr val="tx1"/>
                </a:solidFill>
                <a:cs typeface="B Homa" panose="00000400000000000000" pitchFamily="2" charset="-78"/>
              </a:rPr>
              <a:t>IT</a:t>
            </a:r>
          </a:p>
        </p:txBody>
      </p:sp>
      <p:sp>
        <p:nvSpPr>
          <p:cNvPr id="52" name="Rectangle 51"/>
          <p:cNvSpPr/>
          <p:nvPr/>
        </p:nvSpPr>
        <p:spPr>
          <a:xfrm>
            <a:off x="8796797" y="4380506"/>
            <a:ext cx="2204147" cy="272526"/>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توسعه سازمانی، کارکردها، نقش ها</a:t>
            </a:r>
            <a:endParaRPr lang="en-US" sz="1200" dirty="0">
              <a:solidFill>
                <a:schemeClr val="tx1"/>
              </a:solidFill>
              <a:cs typeface="B Homa" panose="00000400000000000000" pitchFamily="2" charset="-78"/>
            </a:endParaRPr>
          </a:p>
        </p:txBody>
      </p:sp>
      <p:sp>
        <p:nvSpPr>
          <p:cNvPr id="53" name="Rectangle 52"/>
          <p:cNvSpPr/>
          <p:nvPr/>
        </p:nvSpPr>
        <p:spPr>
          <a:xfrm>
            <a:off x="8796797" y="4676137"/>
            <a:ext cx="2192477" cy="257926"/>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ماتریس واگذاری مسئولیت</a:t>
            </a:r>
            <a:endParaRPr lang="en-US" sz="1200" dirty="0">
              <a:solidFill>
                <a:schemeClr val="tx1"/>
              </a:solidFill>
              <a:cs typeface="B Homa" panose="00000400000000000000" pitchFamily="2" charset="-78"/>
            </a:endParaRPr>
          </a:p>
        </p:txBody>
      </p:sp>
      <p:sp>
        <p:nvSpPr>
          <p:cNvPr id="54" name="Rectangle 53"/>
          <p:cNvSpPr/>
          <p:nvPr/>
        </p:nvSpPr>
        <p:spPr>
          <a:xfrm>
            <a:off x="8791771" y="4927291"/>
            <a:ext cx="2197503" cy="420907"/>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ابزارهای لازم برای پشتیبانی از فعالیت های بهبود مستمر خدمت </a:t>
            </a:r>
            <a:endParaRPr lang="en-US" sz="1200" dirty="0">
              <a:solidFill>
                <a:schemeClr val="tx1"/>
              </a:solidFill>
              <a:cs typeface="B Homa" panose="00000400000000000000" pitchFamily="2" charset="-78"/>
            </a:endParaRPr>
          </a:p>
        </p:txBody>
      </p:sp>
      <p:sp>
        <p:nvSpPr>
          <p:cNvPr id="55" name="Rectangle 54">
            <a:hlinkClick r:id="" action="ppaction://noaction"/>
          </p:cNvPr>
          <p:cNvSpPr/>
          <p:nvPr/>
        </p:nvSpPr>
        <p:spPr>
          <a:xfrm>
            <a:off x="11016314" y="4945696"/>
            <a:ext cx="1109121" cy="951555"/>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ملاحظات فنی</a:t>
            </a:r>
            <a:endParaRPr lang="en-US" sz="1200" dirty="0">
              <a:solidFill>
                <a:schemeClr val="tx1"/>
              </a:solidFill>
              <a:cs typeface="B Homa" panose="00000400000000000000" pitchFamily="2" charset="-78"/>
            </a:endParaRPr>
          </a:p>
        </p:txBody>
      </p:sp>
      <p:sp>
        <p:nvSpPr>
          <p:cNvPr id="56" name="Rectangle 55"/>
          <p:cNvSpPr/>
          <p:nvPr/>
        </p:nvSpPr>
        <p:spPr>
          <a:xfrm>
            <a:off x="8789753" y="5345930"/>
            <a:ext cx="2212914" cy="314817"/>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سیستم پیکربندی</a:t>
            </a:r>
            <a:endParaRPr lang="en-US" sz="1200" dirty="0">
              <a:solidFill>
                <a:schemeClr val="tx1"/>
              </a:solidFill>
              <a:cs typeface="B Homa" panose="00000400000000000000" pitchFamily="2" charset="-78"/>
            </a:endParaRPr>
          </a:p>
        </p:txBody>
      </p:sp>
      <p:sp>
        <p:nvSpPr>
          <p:cNvPr id="57" name="Rectangle 56"/>
          <p:cNvSpPr/>
          <p:nvPr/>
        </p:nvSpPr>
        <p:spPr>
          <a:xfrm>
            <a:off x="8796797" y="5641934"/>
            <a:ext cx="2192477" cy="272261"/>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دیگاه خدمت محور از سازمان </a:t>
            </a:r>
            <a:r>
              <a:rPr lang="en-US" sz="1200" dirty="0">
                <a:solidFill>
                  <a:schemeClr val="tx1"/>
                </a:solidFill>
                <a:cs typeface="B Homa" panose="00000400000000000000" pitchFamily="2" charset="-78"/>
              </a:rPr>
              <a:t>IT</a:t>
            </a:r>
          </a:p>
        </p:txBody>
      </p:sp>
      <p:sp>
        <p:nvSpPr>
          <p:cNvPr id="58" name="Rectangle 57">
            <a:hlinkClick r:id="" action="ppaction://noaction"/>
          </p:cNvPr>
          <p:cNvSpPr/>
          <p:nvPr/>
        </p:nvSpPr>
        <p:spPr>
          <a:xfrm>
            <a:off x="11011577" y="5908066"/>
            <a:ext cx="1125010" cy="631393"/>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a:solidFill>
                  <a:schemeClr val="tx1"/>
                </a:solidFill>
                <a:cs typeface="B Homa" panose="00000400000000000000" pitchFamily="2" charset="-78"/>
              </a:rPr>
              <a:t>پیاده سازی بهبود مستمر خدمت</a:t>
            </a:r>
            <a:endParaRPr lang="en-US" sz="1400" dirty="0">
              <a:solidFill>
                <a:schemeClr val="tx1"/>
              </a:solidFill>
              <a:cs typeface="B Homa" panose="00000400000000000000" pitchFamily="2" charset="-78"/>
            </a:endParaRPr>
          </a:p>
        </p:txBody>
      </p:sp>
      <p:sp>
        <p:nvSpPr>
          <p:cNvPr id="59" name="Rectangle 58"/>
          <p:cNvSpPr/>
          <p:nvPr/>
        </p:nvSpPr>
        <p:spPr>
          <a:xfrm>
            <a:off x="8796797" y="5922832"/>
            <a:ext cx="2204147" cy="316299"/>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fa-IR" sz="1200" dirty="0">
              <a:solidFill>
                <a:schemeClr val="tx1"/>
              </a:solidFill>
              <a:cs typeface="B Homa" panose="00000400000000000000" pitchFamily="2" charset="-78"/>
            </a:endParaRPr>
          </a:p>
          <a:p>
            <a:pPr algn="ctr" rtl="1"/>
            <a:r>
              <a:rPr lang="fa-IR" sz="1200" dirty="0">
                <a:solidFill>
                  <a:schemeClr val="tx1"/>
                </a:solidFill>
                <a:cs typeface="B Homa" panose="00000400000000000000" pitchFamily="2" charset="-78"/>
              </a:rPr>
              <a:t>دیدگاه جامع </a:t>
            </a:r>
            <a:r>
              <a:rPr lang="en-US" sz="1200" dirty="0">
                <a:solidFill>
                  <a:schemeClr val="tx1"/>
                </a:solidFill>
                <a:cs typeface="B Homa" panose="00000400000000000000" pitchFamily="2" charset="-78"/>
              </a:rPr>
              <a:t>CSI</a:t>
            </a:r>
            <a:r>
              <a:rPr lang="fa-IR" sz="1200" dirty="0">
                <a:solidFill>
                  <a:schemeClr val="tx1"/>
                </a:solidFill>
                <a:cs typeface="B Homa" panose="00000400000000000000" pitchFamily="2" charset="-78"/>
              </a:rPr>
              <a:t>، نقش ها و ورودی ها</a:t>
            </a:r>
            <a:endParaRPr lang="en-US" sz="1200" dirty="0">
              <a:solidFill>
                <a:schemeClr val="tx1"/>
              </a:solidFill>
              <a:cs typeface="B Homa" panose="00000400000000000000" pitchFamily="2" charset="-78"/>
            </a:endParaRPr>
          </a:p>
          <a:p>
            <a:pPr algn="ctr" rtl="1"/>
            <a:r>
              <a:rPr lang="fa-IR" sz="1200" dirty="0">
                <a:solidFill>
                  <a:schemeClr val="tx1"/>
                </a:solidFill>
                <a:cs typeface="B Homa" panose="00000400000000000000" pitchFamily="2" charset="-78"/>
              </a:rPr>
              <a:t> </a:t>
            </a:r>
            <a:endParaRPr lang="en-US" sz="1200" dirty="0">
              <a:solidFill>
                <a:schemeClr val="tx1"/>
              </a:solidFill>
              <a:cs typeface="B Homa" panose="00000400000000000000" pitchFamily="2" charset="-78"/>
            </a:endParaRPr>
          </a:p>
        </p:txBody>
      </p:sp>
      <p:sp>
        <p:nvSpPr>
          <p:cNvPr id="60" name="Rectangle 59">
            <a:hlinkClick r:id="" action="ppaction://noaction"/>
          </p:cNvPr>
          <p:cNvSpPr/>
          <p:nvPr/>
        </p:nvSpPr>
        <p:spPr>
          <a:xfrm>
            <a:off x="8796797" y="6539892"/>
            <a:ext cx="3339789" cy="298801"/>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a:solidFill>
                  <a:schemeClr val="tx1"/>
                </a:solidFill>
                <a:cs typeface="B Homa" panose="00000400000000000000" pitchFamily="2" charset="-78"/>
              </a:rPr>
              <a:t>چالش ها ریسک ها و عوامل بحزانی</a:t>
            </a:r>
            <a:endParaRPr lang="en-US" sz="1400" dirty="0">
              <a:solidFill>
                <a:schemeClr val="tx1"/>
              </a:solidFill>
              <a:cs typeface="B Homa" panose="00000400000000000000" pitchFamily="2" charset="-78"/>
            </a:endParaRPr>
          </a:p>
        </p:txBody>
      </p:sp>
      <p:sp>
        <p:nvSpPr>
          <p:cNvPr id="61" name="Rectangle 60"/>
          <p:cNvSpPr/>
          <p:nvPr/>
        </p:nvSpPr>
        <p:spPr>
          <a:xfrm>
            <a:off x="8801101" y="6231856"/>
            <a:ext cx="2210475" cy="307603"/>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fa-IR" sz="1400" dirty="0">
              <a:solidFill>
                <a:schemeClr val="tx1"/>
              </a:solidFill>
              <a:cs typeface="B Homa" panose="00000400000000000000" pitchFamily="2" charset="-78"/>
            </a:endParaRPr>
          </a:p>
          <a:p>
            <a:pPr algn="ctr" rtl="1"/>
            <a:r>
              <a:rPr lang="fa-IR" sz="1400" dirty="0">
                <a:solidFill>
                  <a:schemeClr val="tx1"/>
                </a:solidFill>
                <a:cs typeface="B Homa" panose="00000400000000000000" pitchFamily="2" charset="-78"/>
              </a:rPr>
              <a:t>دلایل شکست پروژه های تحول</a:t>
            </a:r>
            <a:endParaRPr lang="en-US" sz="1400" dirty="0">
              <a:solidFill>
                <a:schemeClr val="tx1"/>
              </a:solidFill>
              <a:cs typeface="B Homa" panose="00000400000000000000" pitchFamily="2" charset="-78"/>
            </a:endParaRPr>
          </a:p>
          <a:p>
            <a:pPr algn="ctr" rtl="1"/>
            <a:r>
              <a:rPr lang="fa-IR" sz="1400" dirty="0">
                <a:solidFill>
                  <a:schemeClr val="tx1"/>
                </a:solidFill>
                <a:cs typeface="B Homa" panose="00000400000000000000" pitchFamily="2" charset="-78"/>
              </a:rPr>
              <a:t> </a:t>
            </a:r>
            <a:endParaRPr lang="en-US" sz="1400" dirty="0">
              <a:solidFill>
                <a:schemeClr val="tx1"/>
              </a:solidFill>
              <a:cs typeface="B Homa" panose="00000400000000000000" pitchFamily="2" charset="-78"/>
            </a:endParaRPr>
          </a:p>
        </p:txBody>
      </p:sp>
    </p:spTree>
    <p:extLst>
      <p:ext uri="{BB962C8B-B14F-4D97-AF65-F5344CB8AC3E}">
        <p14:creationId xmlns:p14="http://schemas.microsoft.com/office/powerpoint/2010/main" val="2803848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1000"/>
                                        <p:tgtEl>
                                          <p:spTgt spid="26"/>
                                        </p:tgtEl>
                                      </p:cBhvr>
                                    </p:animEffect>
                                    <p:anim calcmode="lin" valueType="num">
                                      <p:cBhvr>
                                        <p:cTn id="14" dur="1000" fill="hold"/>
                                        <p:tgtEl>
                                          <p:spTgt spid="26"/>
                                        </p:tgtEl>
                                        <p:attrNameLst>
                                          <p:attrName>ppt_x</p:attrName>
                                        </p:attrNameLst>
                                      </p:cBhvr>
                                      <p:tavLst>
                                        <p:tav tm="0">
                                          <p:val>
                                            <p:strVal val="#ppt_x"/>
                                          </p:val>
                                        </p:tav>
                                        <p:tav tm="100000">
                                          <p:val>
                                            <p:strVal val="#ppt_x"/>
                                          </p:val>
                                        </p:tav>
                                      </p:tavLst>
                                    </p:anim>
                                    <p:anim calcmode="lin" valueType="num">
                                      <p:cBhvr>
                                        <p:cTn id="15" dur="1000" fill="hold"/>
                                        <p:tgtEl>
                                          <p:spTgt spid="2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anim calcmode="lin" valueType="num">
                                      <p:cBhvr>
                                        <p:cTn id="20" dur="1000" fill="hold"/>
                                        <p:tgtEl>
                                          <p:spTgt spid="27"/>
                                        </p:tgtEl>
                                        <p:attrNameLst>
                                          <p:attrName>ppt_x</p:attrName>
                                        </p:attrNameLst>
                                      </p:cBhvr>
                                      <p:tavLst>
                                        <p:tav tm="0">
                                          <p:val>
                                            <p:strVal val="#ppt_x"/>
                                          </p:val>
                                        </p:tav>
                                        <p:tav tm="100000">
                                          <p:val>
                                            <p:strVal val="#ppt_x"/>
                                          </p:val>
                                        </p:tav>
                                      </p:tavLst>
                                    </p:anim>
                                    <p:anim calcmode="lin" valueType="num">
                                      <p:cBhvr>
                                        <p:cTn id="2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fa-IR" sz="1400" dirty="0"/>
              <a:t>30-19</a:t>
            </a:r>
            <a:endParaRPr lang="en-US" sz="1400" dirty="0"/>
          </a:p>
        </p:txBody>
      </p:sp>
      <p:sp>
        <p:nvSpPr>
          <p:cNvPr id="6" name="Slide Number Placeholder 5"/>
          <p:cNvSpPr>
            <a:spLocks noGrp="1"/>
          </p:cNvSpPr>
          <p:nvPr>
            <p:ph type="sldNum" sz="quarter" idx="12"/>
          </p:nvPr>
        </p:nvSpPr>
        <p:spPr/>
        <p:txBody>
          <a:bodyPr/>
          <a:lstStyle/>
          <a:p>
            <a:fld id="{7FC3EE3A-C468-41A9-BBE5-603562290F29}" type="slidenum">
              <a:rPr lang="en-US" smtClean="0"/>
              <a:pPr/>
              <a:t>19</a:t>
            </a:fld>
            <a:endParaRPr lang="en-US"/>
          </a:p>
        </p:txBody>
      </p:sp>
      <p:pic>
        <p:nvPicPr>
          <p:cNvPr id="26" name="Picture 25"/>
          <p:cNvPicPr>
            <a:picLocks noChangeAspect="1"/>
          </p:cNvPicPr>
          <p:nvPr/>
        </p:nvPicPr>
        <p:blipFill>
          <a:blip r:embed="rId3"/>
          <a:stretch>
            <a:fillRect/>
          </a:stretch>
        </p:blipFill>
        <p:spPr>
          <a:xfrm>
            <a:off x="655839" y="429082"/>
            <a:ext cx="7275412" cy="5332889"/>
          </a:xfrm>
          <a:prstGeom prst="rect">
            <a:avLst/>
          </a:prstGeom>
        </p:spPr>
      </p:pic>
      <p:sp>
        <p:nvSpPr>
          <p:cNvPr id="28" name="Rectangle 27">
            <a:hlinkClick r:id="" action="ppaction://noaction"/>
          </p:cNvPr>
          <p:cNvSpPr/>
          <p:nvPr/>
        </p:nvSpPr>
        <p:spPr>
          <a:xfrm>
            <a:off x="11014396" y="4352814"/>
            <a:ext cx="1109121" cy="582066"/>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سازماندهی بهبود مستمر خدمت</a:t>
            </a:r>
            <a:endParaRPr lang="en-US" sz="1200" dirty="0">
              <a:solidFill>
                <a:schemeClr val="tx1"/>
              </a:solidFill>
              <a:cs typeface="B Homa" panose="00000400000000000000" pitchFamily="2" charset="-78"/>
            </a:endParaRPr>
          </a:p>
        </p:txBody>
      </p:sp>
      <p:sp>
        <p:nvSpPr>
          <p:cNvPr id="29" name="Rectangle 28">
            <a:hlinkClick r:id="rId4" action="ppaction://hlinksldjump"/>
          </p:cNvPr>
          <p:cNvSpPr/>
          <p:nvPr/>
        </p:nvSpPr>
        <p:spPr>
          <a:xfrm>
            <a:off x="8802339" y="554371"/>
            <a:ext cx="2160000" cy="21662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حاكميت و سيستم‌هاي مديريت</a:t>
            </a:r>
            <a:endParaRPr lang="en-US" sz="1200" dirty="0">
              <a:solidFill>
                <a:schemeClr val="tx1"/>
              </a:solidFill>
              <a:cs typeface="B Homa" panose="00000400000000000000" pitchFamily="2" charset="-78"/>
            </a:endParaRPr>
          </a:p>
        </p:txBody>
      </p:sp>
      <p:sp>
        <p:nvSpPr>
          <p:cNvPr id="30" name="Rectangle 29">
            <a:hlinkClick r:id="rId5" action="ppaction://hlinksldjump"/>
          </p:cNvPr>
          <p:cNvSpPr/>
          <p:nvPr/>
        </p:nvSpPr>
        <p:spPr>
          <a:xfrm>
            <a:off x="8796797" y="320768"/>
            <a:ext cx="2160000" cy="21662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خدمت و مدیریت خدمت</a:t>
            </a:r>
            <a:endParaRPr lang="en-US" sz="1200" dirty="0">
              <a:solidFill>
                <a:schemeClr val="tx1"/>
              </a:solidFill>
              <a:cs typeface="B Homa" panose="00000400000000000000" pitchFamily="2" charset="-78"/>
            </a:endParaRPr>
          </a:p>
        </p:txBody>
      </p:sp>
      <p:sp>
        <p:nvSpPr>
          <p:cNvPr id="31" name="Rectangle 30">
            <a:hlinkClick r:id="rId6" action="ppaction://hlinksldjump"/>
          </p:cNvPr>
          <p:cNvSpPr/>
          <p:nvPr/>
        </p:nvSpPr>
        <p:spPr>
          <a:xfrm>
            <a:off x="8796797" y="792612"/>
            <a:ext cx="2160000" cy="21662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چرخه عمر خدمت</a:t>
            </a:r>
            <a:endParaRPr lang="en-US" sz="1200" dirty="0">
              <a:solidFill>
                <a:schemeClr val="tx1"/>
              </a:solidFill>
              <a:cs typeface="B Homa" panose="00000400000000000000" pitchFamily="2" charset="-78"/>
            </a:endParaRPr>
          </a:p>
        </p:txBody>
      </p:sp>
      <p:sp>
        <p:nvSpPr>
          <p:cNvPr id="32" name="Rectangle 31">
            <a:hlinkClick r:id="rId7" action="ppaction://hlinksldjump"/>
          </p:cNvPr>
          <p:cNvSpPr/>
          <p:nvPr/>
        </p:nvSpPr>
        <p:spPr>
          <a:xfrm>
            <a:off x="8789752" y="1034660"/>
            <a:ext cx="2178129" cy="205501"/>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رویکرد بهبود مستمر خدمت</a:t>
            </a:r>
            <a:endParaRPr lang="en-US" sz="1200" dirty="0">
              <a:solidFill>
                <a:schemeClr val="tx1"/>
              </a:solidFill>
              <a:cs typeface="B Homa" panose="00000400000000000000" pitchFamily="2" charset="-78"/>
            </a:endParaRPr>
          </a:p>
        </p:txBody>
      </p:sp>
      <p:sp>
        <p:nvSpPr>
          <p:cNvPr id="33" name="Rectangle 32"/>
          <p:cNvSpPr/>
          <p:nvPr/>
        </p:nvSpPr>
        <p:spPr>
          <a:xfrm>
            <a:off x="8789752" y="1263268"/>
            <a:ext cx="2178129" cy="219976"/>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بهبود مستمر خدمت و ..</a:t>
            </a:r>
            <a:endParaRPr lang="en-US" sz="1200" dirty="0">
              <a:solidFill>
                <a:schemeClr val="tx1"/>
              </a:solidFill>
              <a:cs typeface="B Homa" panose="00000400000000000000" pitchFamily="2" charset="-78"/>
            </a:endParaRPr>
          </a:p>
        </p:txBody>
      </p:sp>
      <p:sp>
        <p:nvSpPr>
          <p:cNvPr id="34" name="Rectangle 33">
            <a:hlinkClick r:id="rId8" action="ppaction://hlinksldjump"/>
          </p:cNvPr>
          <p:cNvSpPr/>
          <p:nvPr/>
        </p:nvSpPr>
        <p:spPr>
          <a:xfrm>
            <a:off x="10992663" y="320769"/>
            <a:ext cx="1114760" cy="67419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مديريت خدمت به عنوان الگوی برتر</a:t>
            </a:r>
            <a:endParaRPr lang="en-US" sz="1200" dirty="0">
              <a:solidFill>
                <a:schemeClr val="tx1"/>
              </a:solidFill>
              <a:cs typeface="B Homa" panose="00000400000000000000" pitchFamily="2" charset="-78"/>
            </a:endParaRPr>
          </a:p>
        </p:txBody>
      </p:sp>
      <p:sp>
        <p:nvSpPr>
          <p:cNvPr id="35" name="Rectangle 34">
            <a:hlinkClick r:id="rId9" action="ppaction://hlinksldjump"/>
          </p:cNvPr>
          <p:cNvSpPr/>
          <p:nvPr/>
        </p:nvSpPr>
        <p:spPr>
          <a:xfrm>
            <a:off x="10992989" y="1021009"/>
            <a:ext cx="1114760" cy="995977"/>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اصول بهبود مستمر خدمت</a:t>
            </a:r>
            <a:endParaRPr lang="en-US" sz="1200" dirty="0">
              <a:solidFill>
                <a:schemeClr val="tx1"/>
              </a:solidFill>
              <a:cs typeface="B Homa" panose="00000400000000000000" pitchFamily="2" charset="-78"/>
            </a:endParaRPr>
          </a:p>
        </p:txBody>
      </p:sp>
      <p:sp>
        <p:nvSpPr>
          <p:cNvPr id="36" name="Rectangle 35">
            <a:hlinkClick r:id="rId8" action="ppaction://hlinksldjump"/>
          </p:cNvPr>
          <p:cNvSpPr/>
          <p:nvPr/>
        </p:nvSpPr>
        <p:spPr>
          <a:xfrm>
            <a:off x="10992663" y="42048"/>
            <a:ext cx="1114760" cy="255466"/>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مقدمه</a:t>
            </a:r>
            <a:endParaRPr lang="en-US" sz="1200" dirty="0">
              <a:solidFill>
                <a:schemeClr val="tx1"/>
              </a:solidFill>
              <a:cs typeface="B Homa" panose="00000400000000000000" pitchFamily="2" charset="-78"/>
            </a:endParaRPr>
          </a:p>
        </p:txBody>
      </p:sp>
      <p:sp>
        <p:nvSpPr>
          <p:cNvPr id="37" name="Rectangle 36">
            <a:hlinkClick r:id="rId8" action="ppaction://hlinksldjump"/>
          </p:cNvPr>
          <p:cNvSpPr/>
          <p:nvPr/>
        </p:nvSpPr>
        <p:spPr>
          <a:xfrm>
            <a:off x="8796797" y="40226"/>
            <a:ext cx="2160000" cy="255467"/>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نگاه کلی</a:t>
            </a:r>
            <a:endParaRPr lang="en-US" sz="1200" dirty="0">
              <a:solidFill>
                <a:schemeClr val="tx1"/>
              </a:solidFill>
              <a:cs typeface="B Homa" panose="00000400000000000000" pitchFamily="2" charset="-78"/>
            </a:endParaRPr>
          </a:p>
        </p:txBody>
      </p:sp>
      <p:sp>
        <p:nvSpPr>
          <p:cNvPr id="38" name="Rectangle 37"/>
          <p:cNvSpPr/>
          <p:nvPr/>
        </p:nvSpPr>
        <p:spPr>
          <a:xfrm>
            <a:off x="8789752" y="2035975"/>
            <a:ext cx="2185564" cy="209016"/>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فرایند هفت مرحله ای</a:t>
            </a:r>
            <a:endParaRPr lang="en-US" sz="1200" dirty="0">
              <a:solidFill>
                <a:schemeClr val="tx1"/>
              </a:solidFill>
              <a:cs typeface="B Homa" panose="00000400000000000000" pitchFamily="2" charset="-78"/>
            </a:endParaRPr>
          </a:p>
        </p:txBody>
      </p:sp>
      <p:sp>
        <p:nvSpPr>
          <p:cNvPr id="39" name="Rectangle 38">
            <a:hlinkClick r:id="rId9" action="ppaction://hlinksldjump"/>
          </p:cNvPr>
          <p:cNvSpPr/>
          <p:nvPr/>
        </p:nvSpPr>
        <p:spPr>
          <a:xfrm>
            <a:off x="11011577" y="2024065"/>
            <a:ext cx="1114760" cy="945408"/>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فرایند بهبود مستمر خدمت</a:t>
            </a:r>
            <a:endParaRPr lang="en-US" sz="1200" dirty="0">
              <a:solidFill>
                <a:schemeClr val="tx1"/>
              </a:solidFill>
              <a:cs typeface="B Homa" panose="00000400000000000000" pitchFamily="2" charset="-78"/>
            </a:endParaRPr>
          </a:p>
        </p:txBody>
      </p:sp>
      <p:sp>
        <p:nvSpPr>
          <p:cNvPr id="40" name="Rectangle 39"/>
          <p:cNvSpPr/>
          <p:nvPr/>
        </p:nvSpPr>
        <p:spPr>
          <a:xfrm>
            <a:off x="8789752" y="2260566"/>
            <a:ext cx="2185564" cy="22475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رویه جمع آوری و پایش داده</a:t>
            </a:r>
            <a:endParaRPr lang="en-US" sz="1200" dirty="0">
              <a:solidFill>
                <a:schemeClr val="tx1"/>
              </a:solidFill>
              <a:cs typeface="B Homa" panose="00000400000000000000" pitchFamily="2" charset="-78"/>
            </a:endParaRPr>
          </a:p>
        </p:txBody>
      </p:sp>
      <p:sp>
        <p:nvSpPr>
          <p:cNvPr id="41" name="Rectangle 40"/>
          <p:cNvSpPr/>
          <p:nvPr/>
        </p:nvSpPr>
        <p:spPr>
          <a:xfrm>
            <a:off x="8789752" y="2512650"/>
            <a:ext cx="2201730" cy="236043"/>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محرک ها، ورودی، خروجی و رابط‌ ها</a:t>
            </a:r>
            <a:endParaRPr lang="en-US" sz="1200" dirty="0">
              <a:solidFill>
                <a:schemeClr val="tx1"/>
              </a:solidFill>
              <a:cs typeface="B Homa" panose="00000400000000000000" pitchFamily="2" charset="-78"/>
            </a:endParaRPr>
          </a:p>
        </p:txBody>
      </p:sp>
      <p:sp>
        <p:nvSpPr>
          <p:cNvPr id="42" name="Rectangle 41"/>
          <p:cNvSpPr/>
          <p:nvPr/>
        </p:nvSpPr>
        <p:spPr>
          <a:xfrm>
            <a:off x="8789752" y="1513831"/>
            <a:ext cx="2190683" cy="491557"/>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ورودی های مستمر به تفکیک گام های چرخه عمر خدمت</a:t>
            </a:r>
            <a:endParaRPr lang="en-US" sz="1200" dirty="0">
              <a:solidFill>
                <a:schemeClr val="tx1"/>
              </a:solidFill>
              <a:cs typeface="B Homa" panose="00000400000000000000" pitchFamily="2" charset="-78"/>
            </a:endParaRPr>
          </a:p>
        </p:txBody>
      </p:sp>
      <p:sp>
        <p:nvSpPr>
          <p:cNvPr id="43" name="Rectangle 42"/>
          <p:cNvSpPr/>
          <p:nvPr/>
        </p:nvSpPr>
        <p:spPr>
          <a:xfrm>
            <a:off x="8807881" y="2774587"/>
            <a:ext cx="2185566" cy="215394"/>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نقش سایر فرایندها</a:t>
            </a:r>
            <a:endParaRPr lang="en-US" sz="1200" dirty="0">
              <a:solidFill>
                <a:schemeClr val="tx1"/>
              </a:solidFill>
              <a:cs typeface="B Homa" panose="00000400000000000000" pitchFamily="2" charset="-78"/>
            </a:endParaRPr>
          </a:p>
        </p:txBody>
      </p:sp>
      <p:sp>
        <p:nvSpPr>
          <p:cNvPr id="44" name="Rectangle 43">
            <a:hlinkClick r:id="rId9" action="ppaction://hlinksldjump"/>
          </p:cNvPr>
          <p:cNvSpPr/>
          <p:nvPr/>
        </p:nvSpPr>
        <p:spPr>
          <a:xfrm>
            <a:off x="11011577" y="2983570"/>
            <a:ext cx="1114760" cy="1355756"/>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روش ها و تکنیک های بهبود مستمر خدمت</a:t>
            </a:r>
            <a:endParaRPr lang="en-US" sz="1200" dirty="0">
              <a:solidFill>
                <a:schemeClr val="tx1"/>
              </a:solidFill>
              <a:cs typeface="B Homa" panose="00000400000000000000" pitchFamily="2" charset="-78"/>
            </a:endParaRPr>
          </a:p>
        </p:txBody>
      </p:sp>
      <p:sp>
        <p:nvSpPr>
          <p:cNvPr id="45" name="Rectangle 44"/>
          <p:cNvSpPr/>
          <p:nvPr/>
        </p:nvSpPr>
        <p:spPr>
          <a:xfrm>
            <a:off x="8807881" y="3006827"/>
            <a:ext cx="2203696" cy="223918"/>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مروری بر روش ها و تکنیک ها</a:t>
            </a:r>
            <a:endParaRPr lang="en-US" sz="1200" dirty="0">
              <a:solidFill>
                <a:schemeClr val="tx1"/>
              </a:solidFill>
              <a:cs typeface="B Homa" panose="00000400000000000000" pitchFamily="2" charset="-78"/>
            </a:endParaRPr>
          </a:p>
        </p:txBody>
      </p:sp>
      <p:sp>
        <p:nvSpPr>
          <p:cNvPr id="46" name="Rectangle 45"/>
          <p:cNvSpPr/>
          <p:nvPr/>
        </p:nvSpPr>
        <p:spPr>
          <a:xfrm>
            <a:off x="8807881" y="3252712"/>
            <a:ext cx="2203696" cy="238745"/>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چگونگی و زمان ممیزی</a:t>
            </a:r>
            <a:endParaRPr lang="en-US" sz="1200" dirty="0">
              <a:solidFill>
                <a:schemeClr val="tx1"/>
              </a:solidFill>
              <a:cs typeface="B Homa" panose="00000400000000000000" pitchFamily="2" charset="-78"/>
            </a:endParaRPr>
          </a:p>
        </p:txBody>
      </p:sp>
      <p:sp>
        <p:nvSpPr>
          <p:cNvPr id="47" name="Rectangle 46"/>
          <p:cNvSpPr/>
          <p:nvPr/>
        </p:nvSpPr>
        <p:spPr>
          <a:xfrm>
            <a:off x="8807881" y="3507033"/>
            <a:ext cx="2193063" cy="283152"/>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ارزش فرایند در مقایسه با بلوغ فرایند</a:t>
            </a:r>
            <a:endParaRPr lang="en-US" sz="1200" dirty="0">
              <a:solidFill>
                <a:schemeClr val="tx1"/>
              </a:solidFill>
              <a:cs typeface="B Homa" panose="00000400000000000000" pitchFamily="2" charset="-78"/>
            </a:endParaRPr>
          </a:p>
        </p:txBody>
      </p:sp>
      <p:sp>
        <p:nvSpPr>
          <p:cNvPr id="48" name="Rectangle 47"/>
          <p:cNvSpPr/>
          <p:nvPr/>
        </p:nvSpPr>
        <p:spPr>
          <a:xfrm>
            <a:off x="8796797" y="3808990"/>
            <a:ext cx="2204147" cy="271967"/>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مقایسه بلوغ فرایندی</a:t>
            </a:r>
            <a:endParaRPr lang="en-US" sz="1200" dirty="0">
              <a:solidFill>
                <a:schemeClr val="tx1"/>
              </a:solidFill>
              <a:cs typeface="B Homa" panose="00000400000000000000" pitchFamily="2" charset="-78"/>
            </a:endParaRPr>
          </a:p>
        </p:txBody>
      </p:sp>
      <p:sp>
        <p:nvSpPr>
          <p:cNvPr id="49" name="Rectangle 48"/>
          <p:cNvSpPr/>
          <p:nvPr/>
        </p:nvSpPr>
        <p:spPr>
          <a:xfrm>
            <a:off x="8796797" y="4104064"/>
            <a:ext cx="2214780" cy="257230"/>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کارت امتیازی متوازن </a:t>
            </a:r>
            <a:r>
              <a:rPr lang="en-US" sz="1200" dirty="0">
                <a:solidFill>
                  <a:schemeClr val="tx1"/>
                </a:solidFill>
                <a:cs typeface="B Homa" panose="00000400000000000000" pitchFamily="2" charset="-78"/>
              </a:rPr>
              <a:t>IT</a:t>
            </a:r>
          </a:p>
        </p:txBody>
      </p:sp>
      <p:sp>
        <p:nvSpPr>
          <p:cNvPr id="50" name="Rectangle 49"/>
          <p:cNvSpPr/>
          <p:nvPr/>
        </p:nvSpPr>
        <p:spPr>
          <a:xfrm>
            <a:off x="8796797" y="4380506"/>
            <a:ext cx="2204147" cy="272526"/>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توسعه سازمانی، کارکردها، نقش ها</a:t>
            </a:r>
            <a:endParaRPr lang="en-US" sz="1200" dirty="0">
              <a:solidFill>
                <a:schemeClr val="tx1"/>
              </a:solidFill>
              <a:cs typeface="B Homa" panose="00000400000000000000" pitchFamily="2" charset="-78"/>
            </a:endParaRPr>
          </a:p>
        </p:txBody>
      </p:sp>
      <p:sp>
        <p:nvSpPr>
          <p:cNvPr id="51" name="Rectangle 50"/>
          <p:cNvSpPr/>
          <p:nvPr/>
        </p:nvSpPr>
        <p:spPr>
          <a:xfrm>
            <a:off x="8796797" y="4676137"/>
            <a:ext cx="2192477" cy="257926"/>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ماتریس واگذاری مسئولیت</a:t>
            </a:r>
            <a:endParaRPr lang="en-US" sz="1200" dirty="0">
              <a:solidFill>
                <a:schemeClr val="tx1"/>
              </a:solidFill>
              <a:cs typeface="B Homa" panose="00000400000000000000" pitchFamily="2" charset="-78"/>
            </a:endParaRPr>
          </a:p>
        </p:txBody>
      </p:sp>
      <p:sp>
        <p:nvSpPr>
          <p:cNvPr id="52" name="Rectangle 51"/>
          <p:cNvSpPr/>
          <p:nvPr/>
        </p:nvSpPr>
        <p:spPr>
          <a:xfrm>
            <a:off x="8791771" y="4927291"/>
            <a:ext cx="2197503" cy="420907"/>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ابزارهای لازم برای پشتیبانی از فعالیت های بهبود مستمر خدمت </a:t>
            </a:r>
            <a:endParaRPr lang="en-US" sz="1200" dirty="0">
              <a:solidFill>
                <a:schemeClr val="tx1"/>
              </a:solidFill>
              <a:cs typeface="B Homa" panose="00000400000000000000" pitchFamily="2" charset="-78"/>
            </a:endParaRPr>
          </a:p>
        </p:txBody>
      </p:sp>
      <p:sp>
        <p:nvSpPr>
          <p:cNvPr id="53" name="Rectangle 52">
            <a:hlinkClick r:id="" action="ppaction://noaction"/>
          </p:cNvPr>
          <p:cNvSpPr/>
          <p:nvPr/>
        </p:nvSpPr>
        <p:spPr>
          <a:xfrm>
            <a:off x="11016314" y="4945696"/>
            <a:ext cx="1109121" cy="951555"/>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ملاحظات فنی</a:t>
            </a:r>
            <a:endParaRPr lang="en-US" sz="1200" dirty="0">
              <a:solidFill>
                <a:schemeClr val="tx1"/>
              </a:solidFill>
              <a:cs typeface="B Homa" panose="00000400000000000000" pitchFamily="2" charset="-78"/>
            </a:endParaRPr>
          </a:p>
        </p:txBody>
      </p:sp>
      <p:sp>
        <p:nvSpPr>
          <p:cNvPr id="54" name="Rectangle 53"/>
          <p:cNvSpPr/>
          <p:nvPr/>
        </p:nvSpPr>
        <p:spPr>
          <a:xfrm>
            <a:off x="8789753" y="5345930"/>
            <a:ext cx="2212914" cy="314817"/>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سیستم پیکربندی</a:t>
            </a:r>
            <a:endParaRPr lang="en-US" sz="1200" dirty="0">
              <a:solidFill>
                <a:schemeClr val="tx1"/>
              </a:solidFill>
              <a:cs typeface="B Homa" panose="00000400000000000000" pitchFamily="2" charset="-78"/>
            </a:endParaRPr>
          </a:p>
        </p:txBody>
      </p:sp>
      <p:sp>
        <p:nvSpPr>
          <p:cNvPr id="55" name="Rectangle 54"/>
          <p:cNvSpPr/>
          <p:nvPr/>
        </p:nvSpPr>
        <p:spPr>
          <a:xfrm>
            <a:off x="8796797" y="5641934"/>
            <a:ext cx="2192477" cy="272261"/>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دیگاه خدمت محور از سازمان </a:t>
            </a:r>
            <a:r>
              <a:rPr lang="en-US" sz="1200" dirty="0">
                <a:solidFill>
                  <a:schemeClr val="tx1"/>
                </a:solidFill>
                <a:cs typeface="B Homa" panose="00000400000000000000" pitchFamily="2" charset="-78"/>
              </a:rPr>
              <a:t>IT</a:t>
            </a:r>
          </a:p>
        </p:txBody>
      </p:sp>
      <p:sp>
        <p:nvSpPr>
          <p:cNvPr id="56" name="Rectangle 55">
            <a:hlinkClick r:id="" action="ppaction://noaction"/>
          </p:cNvPr>
          <p:cNvSpPr/>
          <p:nvPr/>
        </p:nvSpPr>
        <p:spPr>
          <a:xfrm>
            <a:off x="11011577" y="5908066"/>
            <a:ext cx="1125010" cy="631393"/>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a:solidFill>
                  <a:schemeClr val="tx1"/>
                </a:solidFill>
                <a:cs typeface="B Homa" panose="00000400000000000000" pitchFamily="2" charset="-78"/>
              </a:rPr>
              <a:t>پیاده سازی بهبود مستمر خدمت</a:t>
            </a:r>
            <a:endParaRPr lang="en-US" sz="1400" dirty="0">
              <a:solidFill>
                <a:schemeClr val="tx1"/>
              </a:solidFill>
              <a:cs typeface="B Homa" panose="00000400000000000000" pitchFamily="2" charset="-78"/>
            </a:endParaRPr>
          </a:p>
        </p:txBody>
      </p:sp>
      <p:sp>
        <p:nvSpPr>
          <p:cNvPr id="57" name="Rectangle 56"/>
          <p:cNvSpPr/>
          <p:nvPr/>
        </p:nvSpPr>
        <p:spPr>
          <a:xfrm>
            <a:off x="8796797" y="5922832"/>
            <a:ext cx="2204147" cy="316299"/>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fa-IR" sz="1200" dirty="0">
              <a:solidFill>
                <a:schemeClr val="tx1"/>
              </a:solidFill>
              <a:cs typeface="B Homa" panose="00000400000000000000" pitchFamily="2" charset="-78"/>
            </a:endParaRPr>
          </a:p>
          <a:p>
            <a:pPr algn="ctr" rtl="1"/>
            <a:r>
              <a:rPr lang="fa-IR" sz="1200" dirty="0">
                <a:solidFill>
                  <a:schemeClr val="tx1"/>
                </a:solidFill>
                <a:cs typeface="B Homa" panose="00000400000000000000" pitchFamily="2" charset="-78"/>
              </a:rPr>
              <a:t>دیدگاه جامع </a:t>
            </a:r>
            <a:r>
              <a:rPr lang="en-US" sz="1200" dirty="0">
                <a:solidFill>
                  <a:schemeClr val="tx1"/>
                </a:solidFill>
                <a:cs typeface="B Homa" panose="00000400000000000000" pitchFamily="2" charset="-78"/>
              </a:rPr>
              <a:t>CSI</a:t>
            </a:r>
            <a:r>
              <a:rPr lang="fa-IR" sz="1200" dirty="0">
                <a:solidFill>
                  <a:schemeClr val="tx1"/>
                </a:solidFill>
                <a:cs typeface="B Homa" panose="00000400000000000000" pitchFamily="2" charset="-78"/>
              </a:rPr>
              <a:t>، نقش ها و ورودی ها</a:t>
            </a:r>
            <a:endParaRPr lang="en-US" sz="1200" dirty="0">
              <a:solidFill>
                <a:schemeClr val="tx1"/>
              </a:solidFill>
              <a:cs typeface="B Homa" panose="00000400000000000000" pitchFamily="2" charset="-78"/>
            </a:endParaRPr>
          </a:p>
          <a:p>
            <a:pPr algn="ctr" rtl="1"/>
            <a:r>
              <a:rPr lang="fa-IR" sz="1200" dirty="0">
                <a:solidFill>
                  <a:schemeClr val="tx1"/>
                </a:solidFill>
                <a:cs typeface="B Homa" panose="00000400000000000000" pitchFamily="2" charset="-78"/>
              </a:rPr>
              <a:t> </a:t>
            </a:r>
            <a:endParaRPr lang="en-US" sz="1200" dirty="0">
              <a:solidFill>
                <a:schemeClr val="tx1"/>
              </a:solidFill>
              <a:cs typeface="B Homa" panose="00000400000000000000" pitchFamily="2" charset="-78"/>
            </a:endParaRPr>
          </a:p>
        </p:txBody>
      </p:sp>
      <p:sp>
        <p:nvSpPr>
          <p:cNvPr id="58" name="Rectangle 57">
            <a:hlinkClick r:id="" action="ppaction://noaction"/>
          </p:cNvPr>
          <p:cNvSpPr/>
          <p:nvPr/>
        </p:nvSpPr>
        <p:spPr>
          <a:xfrm>
            <a:off x="8796797" y="6539892"/>
            <a:ext cx="3339789" cy="298801"/>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a:solidFill>
                  <a:schemeClr val="tx1"/>
                </a:solidFill>
                <a:cs typeface="B Homa" panose="00000400000000000000" pitchFamily="2" charset="-78"/>
              </a:rPr>
              <a:t>چالش ها ریسک ها و عوامل بحزانی</a:t>
            </a:r>
            <a:endParaRPr lang="en-US" sz="1400" dirty="0">
              <a:solidFill>
                <a:schemeClr val="tx1"/>
              </a:solidFill>
              <a:cs typeface="B Homa" panose="00000400000000000000" pitchFamily="2" charset="-78"/>
            </a:endParaRPr>
          </a:p>
        </p:txBody>
      </p:sp>
      <p:sp>
        <p:nvSpPr>
          <p:cNvPr id="59" name="Rectangle 58"/>
          <p:cNvSpPr/>
          <p:nvPr/>
        </p:nvSpPr>
        <p:spPr>
          <a:xfrm>
            <a:off x="8801101" y="6231856"/>
            <a:ext cx="2210475" cy="307603"/>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fa-IR" sz="1400" dirty="0">
              <a:solidFill>
                <a:schemeClr val="tx1"/>
              </a:solidFill>
              <a:cs typeface="B Homa" panose="00000400000000000000" pitchFamily="2" charset="-78"/>
            </a:endParaRPr>
          </a:p>
          <a:p>
            <a:pPr algn="ctr" rtl="1"/>
            <a:r>
              <a:rPr lang="fa-IR" sz="1400" dirty="0">
                <a:solidFill>
                  <a:schemeClr val="tx1"/>
                </a:solidFill>
                <a:cs typeface="B Homa" panose="00000400000000000000" pitchFamily="2" charset="-78"/>
              </a:rPr>
              <a:t>دلایل شکست پروژه های تحول</a:t>
            </a:r>
            <a:endParaRPr lang="en-US" sz="1400" dirty="0">
              <a:solidFill>
                <a:schemeClr val="tx1"/>
              </a:solidFill>
              <a:cs typeface="B Homa" panose="00000400000000000000" pitchFamily="2" charset="-78"/>
            </a:endParaRPr>
          </a:p>
          <a:p>
            <a:pPr algn="ctr" rtl="1"/>
            <a:r>
              <a:rPr lang="fa-IR" sz="1400" dirty="0">
                <a:solidFill>
                  <a:schemeClr val="tx1"/>
                </a:solidFill>
                <a:cs typeface="B Homa" panose="00000400000000000000" pitchFamily="2" charset="-78"/>
              </a:rPr>
              <a:t> </a:t>
            </a:r>
            <a:endParaRPr lang="en-US" sz="1400" dirty="0">
              <a:solidFill>
                <a:schemeClr val="tx1"/>
              </a:solidFill>
              <a:cs typeface="B Homa" panose="00000400000000000000" pitchFamily="2" charset="-78"/>
            </a:endParaRPr>
          </a:p>
        </p:txBody>
      </p:sp>
    </p:spTree>
    <p:extLst>
      <p:ext uri="{BB962C8B-B14F-4D97-AF65-F5344CB8AC3E}">
        <p14:creationId xmlns:p14="http://schemas.microsoft.com/office/powerpoint/2010/main" val="272410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B86F7F-B949-44BA-92B4-471A0A423847}"/>
              </a:ext>
            </a:extLst>
          </p:cNvPr>
          <p:cNvSpPr>
            <a:spLocks noGrp="1"/>
          </p:cNvSpPr>
          <p:nvPr>
            <p:ph idx="1"/>
          </p:nvPr>
        </p:nvSpPr>
        <p:spPr/>
        <p:txBody>
          <a:bodyPr anchor="ctr">
            <a:normAutofit/>
          </a:bodyPr>
          <a:lstStyle/>
          <a:p>
            <a:pPr algn="r" rtl="1">
              <a:buFont typeface="Wingdings" panose="05000000000000000000" pitchFamily="2" charset="2"/>
              <a:buChar char="§"/>
            </a:pPr>
            <a:r>
              <a:rPr lang="fa-IR" sz="3200" dirty="0" err="1">
                <a:cs typeface="B Nazanin" panose="00000400000000000000" pitchFamily="2" charset="-78"/>
              </a:rPr>
              <a:t>برنامه‌ریزی</a:t>
            </a:r>
            <a:r>
              <a:rPr lang="fa-IR" sz="3200" dirty="0">
                <a:cs typeface="B Nazanin" panose="00000400000000000000" pitchFamily="2" charset="-78"/>
              </a:rPr>
              <a:t> برای تغییر هر چیزی</a:t>
            </a:r>
          </a:p>
          <a:p>
            <a:pPr algn="r" rtl="1">
              <a:buFont typeface="Wingdings" panose="05000000000000000000" pitchFamily="2" charset="2"/>
              <a:buChar char="§"/>
            </a:pPr>
            <a:r>
              <a:rPr lang="fa-IR" sz="3200" dirty="0">
                <a:cs typeface="B Nazanin" panose="00000400000000000000" pitchFamily="2" charset="-78"/>
              </a:rPr>
              <a:t>انجام آن تغییر در مقیاسی کوچک</a:t>
            </a:r>
          </a:p>
          <a:p>
            <a:pPr algn="r" rtl="1">
              <a:buFont typeface="Wingdings" panose="05000000000000000000" pitchFamily="2" charset="2"/>
              <a:buChar char="§"/>
            </a:pPr>
            <a:r>
              <a:rPr lang="fa-IR" sz="3200" dirty="0">
                <a:cs typeface="B Nazanin" panose="00000400000000000000" pitchFamily="2" charset="-78"/>
              </a:rPr>
              <a:t>مشاهده و بررسی نتایج</a:t>
            </a:r>
          </a:p>
          <a:p>
            <a:pPr algn="r" rtl="1">
              <a:buFont typeface="Wingdings" panose="05000000000000000000" pitchFamily="2" charset="2"/>
              <a:buChar char="§"/>
            </a:pPr>
            <a:r>
              <a:rPr lang="fa-IR" sz="3200" dirty="0" err="1">
                <a:cs typeface="B Nazanin" panose="00000400000000000000" pitchFamily="2" charset="-78"/>
              </a:rPr>
              <a:t>تصمیم‌گیری</a:t>
            </a:r>
            <a:r>
              <a:rPr lang="fa-IR" sz="3200" dirty="0">
                <a:cs typeface="B Nazanin" panose="00000400000000000000" pitchFamily="2" charset="-78"/>
              </a:rPr>
              <a:t> و اقدام مجدد</a:t>
            </a:r>
          </a:p>
        </p:txBody>
      </p:sp>
      <p:sp>
        <p:nvSpPr>
          <p:cNvPr id="4" name="Title 1">
            <a:extLst>
              <a:ext uri="{FF2B5EF4-FFF2-40B4-BE49-F238E27FC236}">
                <a16:creationId xmlns:a16="http://schemas.microsoft.com/office/drawing/2014/main" id="{05486F22-4EF8-410D-BCE4-99B619DF29BD}"/>
              </a:ext>
            </a:extLst>
          </p:cNvPr>
          <p:cNvSpPr>
            <a:spLocks noGrp="1"/>
          </p:cNvSpPr>
          <p:nvPr>
            <p:ph type="title"/>
          </p:nvPr>
        </p:nvSpPr>
        <p:spPr>
          <a:xfrm>
            <a:off x="2566989" y="1027113"/>
            <a:ext cx="7024687" cy="1143000"/>
          </a:xfrm>
        </p:spPr>
        <p:txBody>
          <a:bodyPr anchor="ctr"/>
          <a:lstStyle/>
          <a:p>
            <a:pPr algn="ctr" rtl="1"/>
            <a:r>
              <a:rPr lang="fa-IR" b="1" dirty="0">
                <a:solidFill>
                  <a:schemeClr val="tx1"/>
                </a:solidFill>
                <a:cs typeface="B Nazanin" panose="00000400000000000000" pitchFamily="2" charset="-78"/>
              </a:rPr>
              <a:t>چرخه </a:t>
            </a:r>
            <a:r>
              <a:rPr lang="fa-IR" b="1" dirty="0" err="1">
                <a:solidFill>
                  <a:schemeClr val="tx1"/>
                </a:solidFill>
                <a:cs typeface="B Nazanin" panose="00000400000000000000" pitchFamily="2" charset="-78"/>
              </a:rPr>
              <a:t>دمنیگ</a:t>
            </a:r>
            <a:r>
              <a:rPr lang="fa-IR" b="1" dirty="0">
                <a:solidFill>
                  <a:schemeClr val="tx1"/>
                </a:solidFill>
                <a:cs typeface="B Nazanin" panose="00000400000000000000" pitchFamily="2" charset="-78"/>
              </a:rPr>
              <a:t> در بهبود مستمر</a:t>
            </a:r>
          </a:p>
        </p:txBody>
      </p:sp>
    </p:spTree>
    <p:extLst>
      <p:ext uri="{BB962C8B-B14F-4D97-AF65-F5344CB8AC3E}">
        <p14:creationId xmlns:p14="http://schemas.microsoft.com/office/powerpoint/2010/main" val="2193524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- 48</a:t>
            </a:r>
            <a:endParaRPr lang="en-US" dirty="0"/>
          </a:p>
        </p:txBody>
      </p:sp>
      <p:sp>
        <p:nvSpPr>
          <p:cNvPr id="6" name="Slide Number Placeholder 5"/>
          <p:cNvSpPr>
            <a:spLocks noGrp="1"/>
          </p:cNvSpPr>
          <p:nvPr>
            <p:ph type="sldNum" sz="quarter" idx="12"/>
          </p:nvPr>
        </p:nvSpPr>
        <p:spPr/>
        <p:txBody>
          <a:bodyPr/>
          <a:lstStyle/>
          <a:p>
            <a:fld id="{7FC3EE3A-C468-41A9-BBE5-603562290F29}" type="slidenum">
              <a:rPr lang="en-US" smtClean="0"/>
              <a:pPr/>
              <a:t>20</a:t>
            </a:fld>
            <a:endParaRPr lang="en-US"/>
          </a:p>
        </p:txBody>
      </p:sp>
      <p:sp>
        <p:nvSpPr>
          <p:cNvPr id="27" name="TextBox 26"/>
          <p:cNvSpPr txBox="1"/>
          <p:nvPr/>
        </p:nvSpPr>
        <p:spPr>
          <a:xfrm>
            <a:off x="1523998" y="304120"/>
            <a:ext cx="6455543" cy="1200329"/>
          </a:xfrm>
          <a:prstGeom prst="rect">
            <a:avLst/>
          </a:prstGeom>
          <a:solidFill>
            <a:schemeClr val="accent3">
              <a:lumMod val="20000"/>
              <a:lumOff val="80000"/>
            </a:schemeClr>
          </a:solidFill>
        </p:spPr>
        <p:txBody>
          <a:bodyPr wrap="square" rtlCol="0">
            <a:spAutoFit/>
          </a:bodyPr>
          <a:lstStyle/>
          <a:p>
            <a:pPr algn="r"/>
            <a:r>
              <a:rPr lang="fa-IR" b="1" dirty="0">
                <a:solidFill>
                  <a:srgbClr val="002060"/>
                </a:solidFill>
                <a:cs typeface="B Homa" panose="00000400000000000000" pitchFamily="2" charset="-78"/>
              </a:rPr>
              <a:t>ارزیابی بلوغ فرایند</a:t>
            </a:r>
          </a:p>
          <a:p>
            <a:pPr marL="285750" indent="-285750" algn="justLow" rtl="1">
              <a:buFont typeface="Arial" panose="020B0604020202090204" pitchFamily="34" charset="0"/>
              <a:buChar char="•"/>
            </a:pPr>
            <a:r>
              <a:rPr lang="fa-IR" dirty="0">
                <a:solidFill>
                  <a:schemeClr val="accent4">
                    <a:lumMod val="75000"/>
                  </a:schemeClr>
                </a:solidFill>
                <a:cs typeface="B Homa" panose="00000400000000000000" pitchFamily="2" charset="-78"/>
              </a:rPr>
              <a:t>روشی برای شناسایی فرصت های بهبود مدیریت خدمت است. هنگامی که سازمان ارزیابی بلوغ را انجام می دهد می خواهد بداند که در مقایسه با سازمان های دیگر چگونه است. مثال: میانگین امتیاز بلوغ سازمان</a:t>
            </a:r>
          </a:p>
        </p:txBody>
      </p:sp>
      <p:graphicFrame>
        <p:nvGraphicFramePr>
          <p:cNvPr id="28" name="Table 27"/>
          <p:cNvGraphicFramePr>
            <a:graphicFrameLocks noGrp="1"/>
          </p:cNvGraphicFramePr>
          <p:nvPr>
            <p:extLst>
              <p:ext uri="{D42A27DB-BD31-4B8C-83A1-F6EECF244321}">
                <p14:modId xmlns:p14="http://schemas.microsoft.com/office/powerpoint/2010/main" val="3423501212"/>
              </p:ext>
            </p:extLst>
          </p:nvPr>
        </p:nvGraphicFramePr>
        <p:xfrm>
          <a:off x="2736800" y="1640179"/>
          <a:ext cx="4029937" cy="2926080"/>
        </p:xfrm>
        <a:graphic>
          <a:graphicData uri="http://schemas.openxmlformats.org/drawingml/2006/table">
            <a:tbl>
              <a:tblPr firstRow="1" bandRow="1">
                <a:tableStyleId>{F5AB1C69-6EDB-4FF4-983F-18BD219EF322}</a:tableStyleId>
              </a:tblPr>
              <a:tblGrid>
                <a:gridCol w="4029937">
                  <a:extLst>
                    <a:ext uri="{9D8B030D-6E8A-4147-A177-3AD203B41FA5}">
                      <a16:colId xmlns:a16="http://schemas.microsoft.com/office/drawing/2014/main" val="2987679232"/>
                    </a:ext>
                  </a:extLst>
                </a:gridCol>
              </a:tblGrid>
              <a:tr h="304135">
                <a:tc>
                  <a:txBody>
                    <a:bodyPr/>
                    <a:lstStyle/>
                    <a:p>
                      <a:pPr algn="r" rtl="1"/>
                      <a:r>
                        <a:rPr lang="fa-IR" sz="1800" kern="1200" dirty="0">
                          <a:solidFill>
                            <a:schemeClr val="dk1"/>
                          </a:solidFill>
                          <a:latin typeface="+mn-lt"/>
                          <a:ea typeface="+mn-ea"/>
                          <a:cs typeface="B Homa" panose="00000400000000000000" pitchFamily="2" charset="-78"/>
                        </a:rPr>
                        <a:t>مدیریت </a:t>
                      </a:r>
                      <a:r>
                        <a:rPr lang="fa-IR" sz="1800" b="1" kern="1200" dirty="0">
                          <a:solidFill>
                            <a:schemeClr val="dk1"/>
                          </a:solidFill>
                          <a:latin typeface="+mn-lt"/>
                          <a:ea typeface="+mn-ea"/>
                          <a:cs typeface="B Homa" panose="00000400000000000000" pitchFamily="2" charset="-78"/>
                        </a:rPr>
                        <a:t>مالی                                       2/67</a:t>
                      </a:r>
                      <a:endParaRPr lang="en-US" sz="1800" b="1" kern="1200" dirty="0">
                        <a:solidFill>
                          <a:schemeClr val="dk1"/>
                        </a:solidFill>
                        <a:latin typeface="+mn-lt"/>
                        <a:ea typeface="+mn-ea"/>
                        <a:cs typeface="B Homa" panose="00000400000000000000" pitchFamily="2" charset="-78"/>
                      </a:endParaRPr>
                    </a:p>
                  </a:txBody>
                  <a:tcPr/>
                </a:tc>
                <a:extLst>
                  <a:ext uri="{0D108BD9-81ED-4DB2-BD59-A6C34878D82A}">
                    <a16:rowId xmlns:a16="http://schemas.microsoft.com/office/drawing/2014/main" val="2005072432"/>
                  </a:ext>
                </a:extLst>
              </a:tr>
              <a:tr h="304135">
                <a:tc>
                  <a:txBody>
                    <a:bodyPr/>
                    <a:lstStyle/>
                    <a:p>
                      <a:pPr algn="r" rtl="1"/>
                      <a:r>
                        <a:rPr lang="fa-IR" dirty="0">
                          <a:cs typeface="B Homa" panose="00000400000000000000" pitchFamily="2" charset="-78"/>
                        </a:rPr>
                        <a:t>مدیریت خرابی                                       2/49</a:t>
                      </a:r>
                      <a:endParaRPr lang="en-US" dirty="0">
                        <a:cs typeface="B Homa" panose="00000400000000000000" pitchFamily="2" charset="-78"/>
                      </a:endParaRPr>
                    </a:p>
                  </a:txBody>
                  <a:tcPr/>
                </a:tc>
                <a:extLst>
                  <a:ext uri="{0D108BD9-81ED-4DB2-BD59-A6C34878D82A}">
                    <a16:rowId xmlns:a16="http://schemas.microsoft.com/office/drawing/2014/main" val="2212477383"/>
                  </a:ext>
                </a:extLst>
              </a:tr>
              <a:tr h="304135">
                <a:tc>
                  <a:txBody>
                    <a:bodyPr/>
                    <a:lstStyle/>
                    <a:p>
                      <a:pPr algn="r" rtl="1"/>
                      <a:r>
                        <a:rPr lang="fa-IR" dirty="0">
                          <a:cs typeface="B Homa" panose="00000400000000000000" pitchFamily="2" charset="-78"/>
                        </a:rPr>
                        <a:t>مدیریت تدوام خدمت فناوری اطلاعات     2/43 </a:t>
                      </a:r>
                      <a:endParaRPr lang="en-US" dirty="0">
                        <a:cs typeface="B Homa" panose="00000400000000000000" pitchFamily="2" charset="-78"/>
                      </a:endParaRPr>
                    </a:p>
                  </a:txBody>
                  <a:tcPr/>
                </a:tc>
                <a:extLst>
                  <a:ext uri="{0D108BD9-81ED-4DB2-BD59-A6C34878D82A}">
                    <a16:rowId xmlns:a16="http://schemas.microsoft.com/office/drawing/2014/main" val="207200374"/>
                  </a:ext>
                </a:extLst>
              </a:tr>
              <a:tr h="304135">
                <a:tc>
                  <a:txBody>
                    <a:bodyPr/>
                    <a:lstStyle/>
                    <a:p>
                      <a:pPr algn="r" rtl="1"/>
                      <a:r>
                        <a:rPr lang="fa-IR" dirty="0">
                          <a:cs typeface="B Homa" panose="00000400000000000000" pitchFamily="2" charset="-78"/>
                        </a:rPr>
                        <a:t>مدیریت سطح خدمت                             1/96</a:t>
                      </a:r>
                    </a:p>
                  </a:txBody>
                  <a:tcPr/>
                </a:tc>
                <a:extLst>
                  <a:ext uri="{0D108BD9-81ED-4DB2-BD59-A6C34878D82A}">
                    <a16:rowId xmlns:a16="http://schemas.microsoft.com/office/drawing/2014/main" val="4113762963"/>
                  </a:ext>
                </a:extLst>
              </a:tr>
              <a:tr h="304135">
                <a:tc>
                  <a:txBody>
                    <a:bodyPr/>
                    <a:lstStyle/>
                    <a:p>
                      <a:pPr algn="r" rtl="1"/>
                      <a:r>
                        <a:rPr lang="fa-IR" dirty="0">
                          <a:cs typeface="B Homa" panose="00000400000000000000" pitchFamily="2" charset="-78"/>
                        </a:rPr>
                        <a:t>مدیریت تغییر                               </a:t>
                      </a:r>
                      <a:r>
                        <a:rPr lang="fa-IR" baseline="0" dirty="0">
                          <a:cs typeface="B Homa" panose="00000400000000000000" pitchFamily="2" charset="-78"/>
                        </a:rPr>
                        <a:t>  </a:t>
                      </a:r>
                      <a:r>
                        <a:rPr lang="fa-IR" dirty="0">
                          <a:cs typeface="B Homa" panose="00000400000000000000" pitchFamily="2" charset="-78"/>
                        </a:rPr>
                        <a:t>      2/36</a:t>
                      </a:r>
                      <a:endParaRPr lang="en-US" dirty="0">
                        <a:cs typeface="B Homa" panose="00000400000000000000" pitchFamily="2" charset="-78"/>
                      </a:endParaRPr>
                    </a:p>
                  </a:txBody>
                  <a:tcPr/>
                </a:tc>
                <a:extLst>
                  <a:ext uri="{0D108BD9-81ED-4DB2-BD59-A6C34878D82A}">
                    <a16:rowId xmlns:a16="http://schemas.microsoft.com/office/drawing/2014/main" val="3603843958"/>
                  </a:ext>
                </a:extLst>
              </a:tr>
              <a:tr h="304135">
                <a:tc>
                  <a:txBody>
                    <a:bodyPr/>
                    <a:lstStyle/>
                    <a:p>
                      <a:pPr algn="r" rtl="1"/>
                      <a:r>
                        <a:rPr lang="fa-IR" dirty="0">
                          <a:cs typeface="B Homa" panose="00000400000000000000" pitchFamily="2" charset="-78"/>
                        </a:rPr>
                        <a:t>مدیریت</a:t>
                      </a:r>
                      <a:r>
                        <a:rPr lang="fa-IR" baseline="0" dirty="0">
                          <a:cs typeface="B Homa" panose="00000400000000000000" pitchFamily="2" charset="-78"/>
                        </a:rPr>
                        <a:t> دسترس پذیری                           1/97</a:t>
                      </a:r>
                      <a:endParaRPr lang="en-US" dirty="0">
                        <a:cs typeface="B Homa" panose="00000400000000000000" pitchFamily="2" charset="-78"/>
                      </a:endParaRPr>
                    </a:p>
                  </a:txBody>
                  <a:tcPr/>
                </a:tc>
                <a:extLst>
                  <a:ext uri="{0D108BD9-81ED-4DB2-BD59-A6C34878D82A}">
                    <a16:rowId xmlns:a16="http://schemas.microsoft.com/office/drawing/2014/main" val="2693802637"/>
                  </a:ext>
                </a:extLst>
              </a:tr>
              <a:tr h="304135">
                <a:tc>
                  <a:txBody>
                    <a:bodyPr/>
                    <a:lstStyle/>
                    <a:p>
                      <a:pPr algn="r" rtl="1"/>
                      <a:r>
                        <a:rPr lang="fa-IR" dirty="0">
                          <a:cs typeface="B Homa" panose="00000400000000000000" pitchFamily="2" charset="-78"/>
                        </a:rPr>
                        <a:t>مدیریت پیکربندی                   </a:t>
                      </a:r>
                      <a:r>
                        <a:rPr lang="fa-IR" baseline="0" dirty="0">
                          <a:cs typeface="B Homa" panose="00000400000000000000" pitchFamily="2" charset="-78"/>
                        </a:rPr>
                        <a:t> </a:t>
                      </a:r>
                      <a:r>
                        <a:rPr lang="fa-IR" dirty="0">
                          <a:cs typeface="B Homa" panose="00000400000000000000" pitchFamily="2" charset="-78"/>
                        </a:rPr>
                        <a:t>               1/66</a:t>
                      </a:r>
                      <a:endParaRPr lang="en-US" dirty="0">
                        <a:cs typeface="B Homa" panose="00000400000000000000" pitchFamily="2" charset="-78"/>
                      </a:endParaRPr>
                    </a:p>
                  </a:txBody>
                  <a:tcPr/>
                </a:tc>
                <a:extLst>
                  <a:ext uri="{0D108BD9-81ED-4DB2-BD59-A6C34878D82A}">
                    <a16:rowId xmlns:a16="http://schemas.microsoft.com/office/drawing/2014/main" val="1861335006"/>
                  </a:ext>
                </a:extLst>
              </a:tr>
              <a:tr h="304135">
                <a:tc>
                  <a:txBody>
                    <a:bodyPr/>
                    <a:lstStyle/>
                    <a:p>
                      <a:pPr algn="r" rtl="1"/>
                      <a:r>
                        <a:rPr lang="fa-IR" dirty="0">
                          <a:cs typeface="B Homa" panose="00000400000000000000" pitchFamily="2" charset="-78"/>
                        </a:rPr>
                        <a:t>مدیریت نشر                                          2/26</a:t>
                      </a:r>
                      <a:endParaRPr lang="en-US" dirty="0">
                        <a:cs typeface="B Homa" panose="00000400000000000000" pitchFamily="2" charset="-78"/>
                      </a:endParaRPr>
                    </a:p>
                  </a:txBody>
                  <a:tcPr/>
                </a:tc>
                <a:extLst>
                  <a:ext uri="{0D108BD9-81ED-4DB2-BD59-A6C34878D82A}">
                    <a16:rowId xmlns:a16="http://schemas.microsoft.com/office/drawing/2014/main" val="451475067"/>
                  </a:ext>
                </a:extLst>
              </a:tr>
            </a:tbl>
          </a:graphicData>
        </a:graphic>
      </p:graphicFrame>
      <p:sp>
        <p:nvSpPr>
          <p:cNvPr id="29" name="TextBox 28"/>
          <p:cNvSpPr txBox="1"/>
          <p:nvPr/>
        </p:nvSpPr>
        <p:spPr>
          <a:xfrm>
            <a:off x="1265274" y="4690150"/>
            <a:ext cx="6714267" cy="2031325"/>
          </a:xfrm>
          <a:prstGeom prst="rect">
            <a:avLst/>
          </a:prstGeom>
          <a:solidFill>
            <a:schemeClr val="accent3">
              <a:lumMod val="20000"/>
              <a:lumOff val="80000"/>
            </a:schemeClr>
          </a:solidFill>
        </p:spPr>
        <p:txBody>
          <a:bodyPr wrap="square" rtlCol="0">
            <a:spAutoFit/>
          </a:bodyPr>
          <a:lstStyle/>
          <a:p>
            <a:pPr algn="r" rtl="1"/>
            <a:r>
              <a:rPr lang="fa-IR" b="1" dirty="0">
                <a:solidFill>
                  <a:srgbClr val="002060"/>
                </a:solidFill>
                <a:cs typeface="B Homa" panose="00000400000000000000" pitchFamily="2" charset="-78"/>
              </a:rPr>
              <a:t>مدل بلوغ </a:t>
            </a:r>
            <a:r>
              <a:rPr lang="en-US" b="1" dirty="0">
                <a:solidFill>
                  <a:srgbClr val="002060"/>
                </a:solidFill>
                <a:cs typeface="B Homa" panose="00000400000000000000" pitchFamily="2" charset="-78"/>
              </a:rPr>
              <a:t>CMMI</a:t>
            </a:r>
            <a:endParaRPr lang="fa-IR" b="1" dirty="0">
              <a:solidFill>
                <a:srgbClr val="002060"/>
              </a:solidFill>
              <a:cs typeface="B Homa" panose="00000400000000000000" pitchFamily="2" charset="-78"/>
            </a:endParaRPr>
          </a:p>
          <a:p>
            <a:pPr marL="285750" indent="-285750" algn="justLow" rtl="1">
              <a:buFont typeface="Arial" panose="020B0604020202090204" pitchFamily="34" charset="0"/>
              <a:buChar char="•"/>
            </a:pPr>
            <a:r>
              <a:rPr lang="fa-IR" dirty="0">
                <a:solidFill>
                  <a:schemeClr val="accent4">
                    <a:lumMod val="75000"/>
                  </a:schemeClr>
                </a:solidFill>
                <a:cs typeface="B Homa" panose="00000400000000000000" pitchFamily="2" charset="-78"/>
              </a:rPr>
              <a:t>  هیچ چیز وجود ندارد.                                                           </a:t>
            </a:r>
            <a:r>
              <a:rPr lang="fa-IR" dirty="0">
                <a:solidFill>
                  <a:schemeClr val="accent6">
                    <a:lumMod val="75000"/>
                  </a:schemeClr>
                </a:solidFill>
                <a:cs typeface="B Homa" panose="00000400000000000000" pitchFamily="2" charset="-78"/>
              </a:rPr>
              <a:t>0-عدم وجود</a:t>
            </a:r>
          </a:p>
          <a:p>
            <a:pPr marL="342900" indent="-342900" algn="justLow" rtl="1">
              <a:buFont typeface="Arial" panose="020B0604020202090204" pitchFamily="34" charset="0"/>
              <a:buChar char="•"/>
            </a:pPr>
            <a:r>
              <a:rPr lang="fa-IR" dirty="0">
                <a:solidFill>
                  <a:schemeClr val="accent4">
                    <a:lumMod val="75000"/>
                  </a:schemeClr>
                </a:solidFill>
                <a:cs typeface="B Homa" panose="00000400000000000000" pitchFamily="2" charset="-78"/>
              </a:rPr>
              <a:t>وجود شواهد و مدارکی مبتنی بر توسعه                                 </a:t>
            </a:r>
            <a:r>
              <a:rPr lang="fa-IR" dirty="0">
                <a:solidFill>
                  <a:schemeClr val="accent6">
                    <a:lumMod val="75000"/>
                  </a:schemeClr>
                </a:solidFill>
                <a:cs typeface="B Homa" panose="00000400000000000000" pitchFamily="2" charset="-78"/>
              </a:rPr>
              <a:t>1-آغاز</a:t>
            </a:r>
          </a:p>
          <a:p>
            <a:pPr marL="342900" indent="-342900" algn="justLow" rtl="1">
              <a:buFont typeface="Arial" panose="020B0604020202090204" pitchFamily="34" charset="0"/>
              <a:buChar char="•"/>
            </a:pPr>
            <a:r>
              <a:rPr lang="fa-IR" dirty="0">
                <a:solidFill>
                  <a:schemeClr val="accent4">
                    <a:lumMod val="75000"/>
                  </a:schemeClr>
                </a:solidFill>
                <a:cs typeface="B Homa" panose="00000400000000000000" pitchFamily="2" charset="-78"/>
              </a:rPr>
              <a:t>برخی فرایندها مستند شده و در برخی موارد خطاهایی وجود دارد </a:t>
            </a:r>
            <a:r>
              <a:rPr lang="fa-IR" dirty="0">
                <a:solidFill>
                  <a:schemeClr val="accent6">
                    <a:lumMod val="75000"/>
                  </a:schemeClr>
                </a:solidFill>
                <a:cs typeface="B Homa" panose="00000400000000000000" pitchFamily="2" charset="-78"/>
              </a:rPr>
              <a:t>2-تکرار</a:t>
            </a:r>
          </a:p>
          <a:p>
            <a:pPr marL="342900" indent="-342900" algn="justLow" rtl="1">
              <a:buFont typeface="Arial" panose="020B0604020202090204" pitchFamily="34" charset="0"/>
              <a:buChar char="•"/>
            </a:pPr>
            <a:r>
              <a:rPr lang="fa-IR" dirty="0">
                <a:solidFill>
                  <a:schemeClr val="accent4">
                    <a:lumMod val="75000"/>
                  </a:schemeClr>
                </a:solidFill>
                <a:cs typeface="B Homa" panose="00000400000000000000" pitchFamily="2" charset="-78"/>
              </a:rPr>
              <a:t>استاندارد شده و مستند شده                                               </a:t>
            </a:r>
            <a:r>
              <a:rPr lang="fa-IR" dirty="0">
                <a:solidFill>
                  <a:schemeClr val="accent6">
                    <a:lumMod val="75000"/>
                  </a:schemeClr>
                </a:solidFill>
                <a:cs typeface="B Homa" panose="00000400000000000000" pitchFamily="2" charset="-78"/>
              </a:rPr>
              <a:t>3-تعریف شده</a:t>
            </a:r>
          </a:p>
          <a:p>
            <a:pPr marL="342900" indent="-342900" algn="justLow" rtl="1">
              <a:buFont typeface="Arial" panose="020B0604020202090204" pitchFamily="34" charset="0"/>
              <a:buChar char="•"/>
            </a:pPr>
            <a:r>
              <a:rPr lang="fa-IR" dirty="0">
                <a:solidFill>
                  <a:schemeClr val="accent4">
                    <a:lumMod val="75000"/>
                  </a:schemeClr>
                </a:solidFill>
                <a:cs typeface="B Homa" panose="00000400000000000000" pitchFamily="2" charset="-78"/>
              </a:rPr>
              <a:t>ارزیابی و بررسی میزان سازگاری و تطابق                                </a:t>
            </a:r>
            <a:r>
              <a:rPr lang="fa-IR" dirty="0">
                <a:solidFill>
                  <a:schemeClr val="accent6">
                    <a:lumMod val="75000"/>
                  </a:schemeClr>
                </a:solidFill>
                <a:cs typeface="B Homa" panose="00000400000000000000" pitchFamily="2" charset="-78"/>
              </a:rPr>
              <a:t>4-مدیریت شده</a:t>
            </a:r>
          </a:p>
          <a:p>
            <a:pPr marL="342900" indent="-342900" algn="justLow" rtl="1">
              <a:buFont typeface="Arial" panose="020B0604020202090204" pitchFamily="34" charset="0"/>
              <a:buChar char="•"/>
            </a:pPr>
            <a:r>
              <a:rPr lang="fa-IR" dirty="0">
                <a:solidFill>
                  <a:schemeClr val="accent4">
                    <a:lumMod val="75000"/>
                  </a:schemeClr>
                </a:solidFill>
                <a:cs typeface="B Homa" panose="00000400000000000000" pitchFamily="2" charset="-78"/>
              </a:rPr>
              <a:t>در بهبود، فرایندها به بهترین الگوها بتدیل می شوند                </a:t>
            </a:r>
            <a:r>
              <a:rPr lang="fa-IR" dirty="0">
                <a:solidFill>
                  <a:schemeClr val="accent6">
                    <a:lumMod val="75000"/>
                  </a:schemeClr>
                </a:solidFill>
                <a:cs typeface="B Homa" panose="00000400000000000000" pitchFamily="2" charset="-78"/>
              </a:rPr>
              <a:t>5- بهینه شده</a:t>
            </a:r>
          </a:p>
        </p:txBody>
      </p:sp>
      <p:sp>
        <p:nvSpPr>
          <p:cNvPr id="31" name="Rectangle 30">
            <a:hlinkClick r:id="" action="ppaction://noaction"/>
          </p:cNvPr>
          <p:cNvSpPr/>
          <p:nvPr/>
        </p:nvSpPr>
        <p:spPr>
          <a:xfrm>
            <a:off x="11014396" y="4352814"/>
            <a:ext cx="1109121" cy="582066"/>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سازماندهی بهبود مستمر خدمت</a:t>
            </a:r>
            <a:endParaRPr lang="en-US" sz="1200" dirty="0">
              <a:solidFill>
                <a:schemeClr val="tx1"/>
              </a:solidFill>
              <a:cs typeface="B Homa" panose="00000400000000000000" pitchFamily="2" charset="-78"/>
            </a:endParaRPr>
          </a:p>
        </p:txBody>
      </p:sp>
      <p:sp>
        <p:nvSpPr>
          <p:cNvPr id="32" name="Rectangle 31">
            <a:hlinkClick r:id="rId3" action="ppaction://hlinksldjump"/>
          </p:cNvPr>
          <p:cNvSpPr/>
          <p:nvPr/>
        </p:nvSpPr>
        <p:spPr>
          <a:xfrm>
            <a:off x="8802339" y="554371"/>
            <a:ext cx="2160000" cy="21662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حاكميت و سيستم‌هاي مديريت</a:t>
            </a:r>
            <a:endParaRPr lang="en-US" sz="1200" dirty="0">
              <a:solidFill>
                <a:schemeClr val="tx1"/>
              </a:solidFill>
              <a:cs typeface="B Homa" panose="00000400000000000000" pitchFamily="2" charset="-78"/>
            </a:endParaRPr>
          </a:p>
        </p:txBody>
      </p:sp>
      <p:sp>
        <p:nvSpPr>
          <p:cNvPr id="33" name="Rectangle 32">
            <a:hlinkClick r:id="rId4" action="ppaction://hlinksldjump"/>
          </p:cNvPr>
          <p:cNvSpPr/>
          <p:nvPr/>
        </p:nvSpPr>
        <p:spPr>
          <a:xfrm>
            <a:off x="8796797" y="320768"/>
            <a:ext cx="2160000" cy="21662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خدمت و مدیریت خدمت</a:t>
            </a:r>
            <a:endParaRPr lang="en-US" sz="1200" dirty="0">
              <a:solidFill>
                <a:schemeClr val="tx1"/>
              </a:solidFill>
              <a:cs typeface="B Homa" panose="00000400000000000000" pitchFamily="2" charset="-78"/>
            </a:endParaRPr>
          </a:p>
        </p:txBody>
      </p:sp>
      <p:sp>
        <p:nvSpPr>
          <p:cNvPr id="34" name="Rectangle 33">
            <a:hlinkClick r:id="rId5" action="ppaction://hlinksldjump"/>
          </p:cNvPr>
          <p:cNvSpPr/>
          <p:nvPr/>
        </p:nvSpPr>
        <p:spPr>
          <a:xfrm>
            <a:off x="8796797" y="792612"/>
            <a:ext cx="2160000" cy="21662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چرخه عمر خدمت</a:t>
            </a:r>
            <a:endParaRPr lang="en-US" sz="1200" dirty="0">
              <a:solidFill>
                <a:schemeClr val="tx1"/>
              </a:solidFill>
              <a:cs typeface="B Homa" panose="00000400000000000000" pitchFamily="2" charset="-78"/>
            </a:endParaRPr>
          </a:p>
        </p:txBody>
      </p:sp>
      <p:sp>
        <p:nvSpPr>
          <p:cNvPr id="35" name="Rectangle 34">
            <a:hlinkClick r:id="rId6" action="ppaction://hlinksldjump"/>
          </p:cNvPr>
          <p:cNvSpPr/>
          <p:nvPr/>
        </p:nvSpPr>
        <p:spPr>
          <a:xfrm>
            <a:off x="8789752" y="1034660"/>
            <a:ext cx="2178129" cy="205501"/>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رویکرد بهبود مستمر خدمت</a:t>
            </a:r>
            <a:endParaRPr lang="en-US" sz="1200" dirty="0">
              <a:solidFill>
                <a:schemeClr val="tx1"/>
              </a:solidFill>
              <a:cs typeface="B Homa" panose="00000400000000000000" pitchFamily="2" charset="-78"/>
            </a:endParaRPr>
          </a:p>
        </p:txBody>
      </p:sp>
      <p:sp>
        <p:nvSpPr>
          <p:cNvPr id="36" name="Rectangle 35"/>
          <p:cNvSpPr/>
          <p:nvPr/>
        </p:nvSpPr>
        <p:spPr>
          <a:xfrm>
            <a:off x="8789752" y="1263268"/>
            <a:ext cx="2178129" cy="219976"/>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بهبود مستمر خدمت و ..</a:t>
            </a:r>
            <a:endParaRPr lang="en-US" sz="1200" dirty="0">
              <a:solidFill>
                <a:schemeClr val="tx1"/>
              </a:solidFill>
              <a:cs typeface="B Homa" panose="00000400000000000000" pitchFamily="2" charset="-78"/>
            </a:endParaRPr>
          </a:p>
        </p:txBody>
      </p:sp>
      <p:sp>
        <p:nvSpPr>
          <p:cNvPr id="37" name="Rectangle 36">
            <a:hlinkClick r:id="rId7" action="ppaction://hlinksldjump"/>
          </p:cNvPr>
          <p:cNvSpPr/>
          <p:nvPr/>
        </p:nvSpPr>
        <p:spPr>
          <a:xfrm>
            <a:off x="10992663" y="320769"/>
            <a:ext cx="1114760" cy="67419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مديريت خدمت به عنوان الگوی برتر</a:t>
            </a:r>
            <a:endParaRPr lang="en-US" sz="1200" dirty="0">
              <a:solidFill>
                <a:schemeClr val="tx1"/>
              </a:solidFill>
              <a:cs typeface="B Homa" panose="00000400000000000000" pitchFamily="2" charset="-78"/>
            </a:endParaRPr>
          </a:p>
        </p:txBody>
      </p:sp>
      <p:sp>
        <p:nvSpPr>
          <p:cNvPr id="38" name="Rectangle 37">
            <a:hlinkClick r:id="rId8" action="ppaction://hlinksldjump"/>
          </p:cNvPr>
          <p:cNvSpPr/>
          <p:nvPr/>
        </p:nvSpPr>
        <p:spPr>
          <a:xfrm>
            <a:off x="10992989" y="1021009"/>
            <a:ext cx="1114760" cy="995977"/>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اصول بهبود مستمر خدمت</a:t>
            </a:r>
            <a:endParaRPr lang="en-US" sz="1200" dirty="0">
              <a:solidFill>
                <a:schemeClr val="tx1"/>
              </a:solidFill>
              <a:cs typeface="B Homa" panose="00000400000000000000" pitchFamily="2" charset="-78"/>
            </a:endParaRPr>
          </a:p>
        </p:txBody>
      </p:sp>
      <p:sp>
        <p:nvSpPr>
          <p:cNvPr id="39" name="Rectangle 38">
            <a:hlinkClick r:id="rId7" action="ppaction://hlinksldjump"/>
          </p:cNvPr>
          <p:cNvSpPr/>
          <p:nvPr/>
        </p:nvSpPr>
        <p:spPr>
          <a:xfrm>
            <a:off x="10992663" y="42048"/>
            <a:ext cx="1114760" cy="255466"/>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مقدمه</a:t>
            </a:r>
            <a:endParaRPr lang="en-US" sz="1200" dirty="0">
              <a:solidFill>
                <a:schemeClr val="tx1"/>
              </a:solidFill>
              <a:cs typeface="B Homa" panose="00000400000000000000" pitchFamily="2" charset="-78"/>
            </a:endParaRPr>
          </a:p>
        </p:txBody>
      </p:sp>
      <p:sp>
        <p:nvSpPr>
          <p:cNvPr id="40" name="Rectangle 39">
            <a:hlinkClick r:id="rId7" action="ppaction://hlinksldjump"/>
          </p:cNvPr>
          <p:cNvSpPr/>
          <p:nvPr/>
        </p:nvSpPr>
        <p:spPr>
          <a:xfrm>
            <a:off x="8796797" y="40226"/>
            <a:ext cx="2160000" cy="255467"/>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نگاه کلی</a:t>
            </a:r>
            <a:endParaRPr lang="en-US" sz="1200" dirty="0">
              <a:solidFill>
                <a:schemeClr val="tx1"/>
              </a:solidFill>
              <a:cs typeface="B Homa" panose="00000400000000000000" pitchFamily="2" charset="-78"/>
            </a:endParaRPr>
          </a:p>
        </p:txBody>
      </p:sp>
      <p:sp>
        <p:nvSpPr>
          <p:cNvPr id="41" name="Rectangle 40"/>
          <p:cNvSpPr/>
          <p:nvPr/>
        </p:nvSpPr>
        <p:spPr>
          <a:xfrm>
            <a:off x="8789752" y="2035975"/>
            <a:ext cx="2185564" cy="209016"/>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فرایند هفت مرحله ای</a:t>
            </a:r>
            <a:endParaRPr lang="en-US" sz="1200" dirty="0">
              <a:solidFill>
                <a:schemeClr val="tx1"/>
              </a:solidFill>
              <a:cs typeface="B Homa" panose="00000400000000000000" pitchFamily="2" charset="-78"/>
            </a:endParaRPr>
          </a:p>
        </p:txBody>
      </p:sp>
      <p:sp>
        <p:nvSpPr>
          <p:cNvPr id="42" name="Rectangle 41">
            <a:hlinkClick r:id="rId8" action="ppaction://hlinksldjump"/>
          </p:cNvPr>
          <p:cNvSpPr/>
          <p:nvPr/>
        </p:nvSpPr>
        <p:spPr>
          <a:xfrm>
            <a:off x="11011577" y="2024065"/>
            <a:ext cx="1114760" cy="945408"/>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فرایند بهبود مستمر خدمت</a:t>
            </a:r>
            <a:endParaRPr lang="en-US" sz="1200" dirty="0">
              <a:solidFill>
                <a:schemeClr val="tx1"/>
              </a:solidFill>
              <a:cs typeface="B Homa" panose="00000400000000000000" pitchFamily="2" charset="-78"/>
            </a:endParaRPr>
          </a:p>
        </p:txBody>
      </p:sp>
      <p:sp>
        <p:nvSpPr>
          <p:cNvPr id="43" name="Rectangle 42"/>
          <p:cNvSpPr/>
          <p:nvPr/>
        </p:nvSpPr>
        <p:spPr>
          <a:xfrm>
            <a:off x="8789752" y="2260566"/>
            <a:ext cx="2185564" cy="22475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رویه جمع آوری و پایش داده</a:t>
            </a:r>
            <a:endParaRPr lang="en-US" sz="1200" dirty="0">
              <a:solidFill>
                <a:schemeClr val="tx1"/>
              </a:solidFill>
              <a:cs typeface="B Homa" panose="00000400000000000000" pitchFamily="2" charset="-78"/>
            </a:endParaRPr>
          </a:p>
        </p:txBody>
      </p:sp>
      <p:sp>
        <p:nvSpPr>
          <p:cNvPr id="44" name="Rectangle 43"/>
          <p:cNvSpPr/>
          <p:nvPr/>
        </p:nvSpPr>
        <p:spPr>
          <a:xfrm>
            <a:off x="8789752" y="2512650"/>
            <a:ext cx="2201730" cy="236043"/>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محرک ها، ورودی، خروجی و رابط‌ ها</a:t>
            </a:r>
            <a:endParaRPr lang="en-US" sz="1200" dirty="0">
              <a:solidFill>
                <a:schemeClr val="tx1"/>
              </a:solidFill>
              <a:cs typeface="B Homa" panose="00000400000000000000" pitchFamily="2" charset="-78"/>
            </a:endParaRPr>
          </a:p>
        </p:txBody>
      </p:sp>
      <p:sp>
        <p:nvSpPr>
          <p:cNvPr id="45" name="Rectangle 44"/>
          <p:cNvSpPr/>
          <p:nvPr/>
        </p:nvSpPr>
        <p:spPr>
          <a:xfrm>
            <a:off x="8789752" y="1513831"/>
            <a:ext cx="2190683" cy="491557"/>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ورودی های مستمر به تفکیک گام های چرخه عمر خدمت</a:t>
            </a:r>
            <a:endParaRPr lang="en-US" sz="1200" dirty="0">
              <a:solidFill>
                <a:schemeClr val="tx1"/>
              </a:solidFill>
              <a:cs typeface="B Homa" panose="00000400000000000000" pitchFamily="2" charset="-78"/>
            </a:endParaRPr>
          </a:p>
        </p:txBody>
      </p:sp>
      <p:sp>
        <p:nvSpPr>
          <p:cNvPr id="46" name="Rectangle 45"/>
          <p:cNvSpPr/>
          <p:nvPr/>
        </p:nvSpPr>
        <p:spPr>
          <a:xfrm>
            <a:off x="8807881" y="2774587"/>
            <a:ext cx="2185566" cy="215394"/>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نقش سایر فرایندها</a:t>
            </a:r>
            <a:endParaRPr lang="en-US" sz="1200" dirty="0">
              <a:solidFill>
                <a:schemeClr val="tx1"/>
              </a:solidFill>
              <a:cs typeface="B Homa" panose="00000400000000000000" pitchFamily="2" charset="-78"/>
            </a:endParaRPr>
          </a:p>
        </p:txBody>
      </p:sp>
      <p:sp>
        <p:nvSpPr>
          <p:cNvPr id="47" name="Rectangle 46">
            <a:hlinkClick r:id="rId8" action="ppaction://hlinksldjump"/>
          </p:cNvPr>
          <p:cNvSpPr/>
          <p:nvPr/>
        </p:nvSpPr>
        <p:spPr>
          <a:xfrm>
            <a:off x="11011577" y="2983570"/>
            <a:ext cx="1114760" cy="1355756"/>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روش ها و تکنیک های بهبود مستمر خدمت</a:t>
            </a:r>
            <a:endParaRPr lang="en-US" sz="1200" dirty="0">
              <a:solidFill>
                <a:schemeClr val="tx1"/>
              </a:solidFill>
              <a:cs typeface="B Homa" panose="00000400000000000000" pitchFamily="2" charset="-78"/>
            </a:endParaRPr>
          </a:p>
        </p:txBody>
      </p:sp>
      <p:sp>
        <p:nvSpPr>
          <p:cNvPr id="48" name="Rectangle 47"/>
          <p:cNvSpPr/>
          <p:nvPr/>
        </p:nvSpPr>
        <p:spPr>
          <a:xfrm>
            <a:off x="8807881" y="3006827"/>
            <a:ext cx="2203696" cy="223918"/>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مروری بر روش ها و تکنیک ها</a:t>
            </a:r>
            <a:endParaRPr lang="en-US" sz="1200" dirty="0">
              <a:solidFill>
                <a:schemeClr val="tx1"/>
              </a:solidFill>
              <a:cs typeface="B Homa" panose="00000400000000000000" pitchFamily="2" charset="-78"/>
            </a:endParaRPr>
          </a:p>
        </p:txBody>
      </p:sp>
      <p:sp>
        <p:nvSpPr>
          <p:cNvPr id="49" name="Rectangle 48"/>
          <p:cNvSpPr/>
          <p:nvPr/>
        </p:nvSpPr>
        <p:spPr>
          <a:xfrm>
            <a:off x="8807881" y="3252712"/>
            <a:ext cx="2203696" cy="238745"/>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چگونگی و زمان ممیزی</a:t>
            </a:r>
            <a:endParaRPr lang="en-US" sz="1200" dirty="0">
              <a:solidFill>
                <a:schemeClr val="tx1"/>
              </a:solidFill>
              <a:cs typeface="B Homa" panose="00000400000000000000" pitchFamily="2" charset="-78"/>
            </a:endParaRPr>
          </a:p>
        </p:txBody>
      </p:sp>
      <p:sp>
        <p:nvSpPr>
          <p:cNvPr id="50" name="Rectangle 49"/>
          <p:cNvSpPr/>
          <p:nvPr/>
        </p:nvSpPr>
        <p:spPr>
          <a:xfrm>
            <a:off x="8807881" y="3507033"/>
            <a:ext cx="2193063" cy="283152"/>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ارزش فرایند در مقایسه با بلوغ فرایند</a:t>
            </a:r>
            <a:endParaRPr lang="en-US" sz="1200" dirty="0">
              <a:solidFill>
                <a:schemeClr val="tx1"/>
              </a:solidFill>
              <a:cs typeface="B Homa" panose="00000400000000000000" pitchFamily="2" charset="-78"/>
            </a:endParaRPr>
          </a:p>
        </p:txBody>
      </p:sp>
      <p:sp>
        <p:nvSpPr>
          <p:cNvPr id="51" name="Rectangle 50"/>
          <p:cNvSpPr/>
          <p:nvPr/>
        </p:nvSpPr>
        <p:spPr>
          <a:xfrm>
            <a:off x="8796797" y="3808990"/>
            <a:ext cx="2204147" cy="271967"/>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مقایسه بلوغ فرایندی</a:t>
            </a:r>
            <a:endParaRPr lang="en-US" sz="1200" dirty="0">
              <a:solidFill>
                <a:schemeClr val="tx1"/>
              </a:solidFill>
              <a:cs typeface="B Homa" panose="00000400000000000000" pitchFamily="2" charset="-78"/>
            </a:endParaRPr>
          </a:p>
        </p:txBody>
      </p:sp>
      <p:sp>
        <p:nvSpPr>
          <p:cNvPr id="52" name="Rectangle 51"/>
          <p:cNvSpPr/>
          <p:nvPr/>
        </p:nvSpPr>
        <p:spPr>
          <a:xfrm>
            <a:off x="8796797" y="4104064"/>
            <a:ext cx="2214780" cy="257230"/>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کارت امتیازی متوازن </a:t>
            </a:r>
            <a:r>
              <a:rPr lang="en-US" sz="1200" dirty="0">
                <a:solidFill>
                  <a:schemeClr val="tx1"/>
                </a:solidFill>
                <a:cs typeface="B Homa" panose="00000400000000000000" pitchFamily="2" charset="-78"/>
              </a:rPr>
              <a:t>IT</a:t>
            </a:r>
          </a:p>
        </p:txBody>
      </p:sp>
      <p:sp>
        <p:nvSpPr>
          <p:cNvPr id="53" name="Rectangle 52"/>
          <p:cNvSpPr/>
          <p:nvPr/>
        </p:nvSpPr>
        <p:spPr>
          <a:xfrm>
            <a:off x="8796797" y="4380506"/>
            <a:ext cx="2204147" cy="272526"/>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توسعه سازمانی، کارکردها، نقش ها</a:t>
            </a:r>
            <a:endParaRPr lang="en-US" sz="1200" dirty="0">
              <a:solidFill>
                <a:schemeClr val="tx1"/>
              </a:solidFill>
              <a:cs typeface="B Homa" panose="00000400000000000000" pitchFamily="2" charset="-78"/>
            </a:endParaRPr>
          </a:p>
        </p:txBody>
      </p:sp>
      <p:sp>
        <p:nvSpPr>
          <p:cNvPr id="54" name="Rectangle 53"/>
          <p:cNvSpPr/>
          <p:nvPr/>
        </p:nvSpPr>
        <p:spPr>
          <a:xfrm>
            <a:off x="8796797" y="4676137"/>
            <a:ext cx="2192477" cy="257926"/>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ماتریس واگذاری مسئولیت</a:t>
            </a:r>
            <a:endParaRPr lang="en-US" sz="1200" dirty="0">
              <a:solidFill>
                <a:schemeClr val="tx1"/>
              </a:solidFill>
              <a:cs typeface="B Homa" panose="00000400000000000000" pitchFamily="2" charset="-78"/>
            </a:endParaRPr>
          </a:p>
        </p:txBody>
      </p:sp>
      <p:sp>
        <p:nvSpPr>
          <p:cNvPr id="55" name="Rectangle 54"/>
          <p:cNvSpPr/>
          <p:nvPr/>
        </p:nvSpPr>
        <p:spPr>
          <a:xfrm>
            <a:off x="8791771" y="4927291"/>
            <a:ext cx="2197503" cy="420907"/>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ابزارهای لازم برای پشتیبانی از فعالیت های بهبود مستمر خدمت </a:t>
            </a:r>
            <a:endParaRPr lang="en-US" sz="1200" dirty="0">
              <a:solidFill>
                <a:schemeClr val="tx1"/>
              </a:solidFill>
              <a:cs typeface="B Homa" panose="00000400000000000000" pitchFamily="2" charset="-78"/>
            </a:endParaRPr>
          </a:p>
        </p:txBody>
      </p:sp>
      <p:sp>
        <p:nvSpPr>
          <p:cNvPr id="56" name="Rectangle 55">
            <a:hlinkClick r:id="" action="ppaction://noaction"/>
          </p:cNvPr>
          <p:cNvSpPr/>
          <p:nvPr/>
        </p:nvSpPr>
        <p:spPr>
          <a:xfrm>
            <a:off x="11016314" y="4945696"/>
            <a:ext cx="1109121" cy="951555"/>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ملاحظات فنی</a:t>
            </a:r>
            <a:endParaRPr lang="en-US" sz="1200" dirty="0">
              <a:solidFill>
                <a:schemeClr val="tx1"/>
              </a:solidFill>
              <a:cs typeface="B Homa" panose="00000400000000000000" pitchFamily="2" charset="-78"/>
            </a:endParaRPr>
          </a:p>
        </p:txBody>
      </p:sp>
      <p:sp>
        <p:nvSpPr>
          <p:cNvPr id="57" name="Rectangle 56"/>
          <p:cNvSpPr/>
          <p:nvPr/>
        </p:nvSpPr>
        <p:spPr>
          <a:xfrm>
            <a:off x="8789753" y="5345930"/>
            <a:ext cx="2212914" cy="314817"/>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سیستم پیکربندی</a:t>
            </a:r>
            <a:endParaRPr lang="en-US" sz="1200" dirty="0">
              <a:solidFill>
                <a:schemeClr val="tx1"/>
              </a:solidFill>
              <a:cs typeface="B Homa" panose="00000400000000000000" pitchFamily="2" charset="-78"/>
            </a:endParaRPr>
          </a:p>
        </p:txBody>
      </p:sp>
      <p:sp>
        <p:nvSpPr>
          <p:cNvPr id="58" name="Rectangle 57"/>
          <p:cNvSpPr/>
          <p:nvPr/>
        </p:nvSpPr>
        <p:spPr>
          <a:xfrm>
            <a:off x="8796797" y="5641934"/>
            <a:ext cx="2192477" cy="272261"/>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دیگاه خدمت محور از سازمان </a:t>
            </a:r>
            <a:r>
              <a:rPr lang="en-US" sz="1200" dirty="0">
                <a:solidFill>
                  <a:schemeClr val="tx1"/>
                </a:solidFill>
                <a:cs typeface="B Homa" panose="00000400000000000000" pitchFamily="2" charset="-78"/>
              </a:rPr>
              <a:t>IT</a:t>
            </a:r>
          </a:p>
        </p:txBody>
      </p:sp>
      <p:sp>
        <p:nvSpPr>
          <p:cNvPr id="59" name="Rectangle 58">
            <a:hlinkClick r:id="" action="ppaction://noaction"/>
          </p:cNvPr>
          <p:cNvSpPr/>
          <p:nvPr/>
        </p:nvSpPr>
        <p:spPr>
          <a:xfrm>
            <a:off x="11011577" y="5908066"/>
            <a:ext cx="1125010" cy="631393"/>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a:solidFill>
                  <a:schemeClr val="tx1"/>
                </a:solidFill>
                <a:cs typeface="B Homa" panose="00000400000000000000" pitchFamily="2" charset="-78"/>
              </a:rPr>
              <a:t>پیاده سازی بهبود مستمر خدمت</a:t>
            </a:r>
            <a:endParaRPr lang="en-US" sz="1400" dirty="0">
              <a:solidFill>
                <a:schemeClr val="tx1"/>
              </a:solidFill>
              <a:cs typeface="B Homa" panose="00000400000000000000" pitchFamily="2" charset="-78"/>
            </a:endParaRPr>
          </a:p>
        </p:txBody>
      </p:sp>
      <p:sp>
        <p:nvSpPr>
          <p:cNvPr id="60" name="Rectangle 59"/>
          <p:cNvSpPr/>
          <p:nvPr/>
        </p:nvSpPr>
        <p:spPr>
          <a:xfrm>
            <a:off x="8796797" y="5922832"/>
            <a:ext cx="2204147" cy="316299"/>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fa-IR" sz="1200" dirty="0">
              <a:solidFill>
                <a:schemeClr val="tx1"/>
              </a:solidFill>
              <a:cs typeface="B Homa" panose="00000400000000000000" pitchFamily="2" charset="-78"/>
            </a:endParaRPr>
          </a:p>
          <a:p>
            <a:pPr algn="ctr" rtl="1"/>
            <a:r>
              <a:rPr lang="fa-IR" sz="1200" dirty="0">
                <a:solidFill>
                  <a:schemeClr val="tx1"/>
                </a:solidFill>
                <a:cs typeface="B Homa" panose="00000400000000000000" pitchFamily="2" charset="-78"/>
              </a:rPr>
              <a:t>دیدگاه جامع </a:t>
            </a:r>
            <a:r>
              <a:rPr lang="en-US" sz="1200" dirty="0">
                <a:solidFill>
                  <a:schemeClr val="tx1"/>
                </a:solidFill>
                <a:cs typeface="B Homa" panose="00000400000000000000" pitchFamily="2" charset="-78"/>
              </a:rPr>
              <a:t>CSI</a:t>
            </a:r>
            <a:r>
              <a:rPr lang="fa-IR" sz="1200" dirty="0">
                <a:solidFill>
                  <a:schemeClr val="tx1"/>
                </a:solidFill>
                <a:cs typeface="B Homa" panose="00000400000000000000" pitchFamily="2" charset="-78"/>
              </a:rPr>
              <a:t>، نقش ها و ورودی ها</a:t>
            </a:r>
            <a:endParaRPr lang="en-US" sz="1200" dirty="0">
              <a:solidFill>
                <a:schemeClr val="tx1"/>
              </a:solidFill>
              <a:cs typeface="B Homa" panose="00000400000000000000" pitchFamily="2" charset="-78"/>
            </a:endParaRPr>
          </a:p>
          <a:p>
            <a:pPr algn="ctr" rtl="1"/>
            <a:r>
              <a:rPr lang="fa-IR" sz="1200" dirty="0">
                <a:solidFill>
                  <a:schemeClr val="tx1"/>
                </a:solidFill>
                <a:cs typeface="B Homa" panose="00000400000000000000" pitchFamily="2" charset="-78"/>
              </a:rPr>
              <a:t> </a:t>
            </a:r>
            <a:endParaRPr lang="en-US" sz="1200" dirty="0">
              <a:solidFill>
                <a:schemeClr val="tx1"/>
              </a:solidFill>
              <a:cs typeface="B Homa" panose="00000400000000000000" pitchFamily="2" charset="-78"/>
            </a:endParaRPr>
          </a:p>
        </p:txBody>
      </p:sp>
      <p:sp>
        <p:nvSpPr>
          <p:cNvPr id="61" name="Rectangle 60">
            <a:hlinkClick r:id="" action="ppaction://noaction"/>
          </p:cNvPr>
          <p:cNvSpPr/>
          <p:nvPr/>
        </p:nvSpPr>
        <p:spPr>
          <a:xfrm>
            <a:off x="8796797" y="6539892"/>
            <a:ext cx="3339789" cy="298801"/>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a:solidFill>
                  <a:schemeClr val="tx1"/>
                </a:solidFill>
                <a:cs typeface="B Homa" panose="00000400000000000000" pitchFamily="2" charset="-78"/>
              </a:rPr>
              <a:t>چالش ها ریسک ها و عوامل بحزانی</a:t>
            </a:r>
            <a:endParaRPr lang="en-US" sz="1400" dirty="0">
              <a:solidFill>
                <a:schemeClr val="tx1"/>
              </a:solidFill>
              <a:cs typeface="B Homa" panose="00000400000000000000" pitchFamily="2" charset="-78"/>
            </a:endParaRPr>
          </a:p>
        </p:txBody>
      </p:sp>
      <p:sp>
        <p:nvSpPr>
          <p:cNvPr id="62" name="Rectangle 61"/>
          <p:cNvSpPr/>
          <p:nvPr/>
        </p:nvSpPr>
        <p:spPr>
          <a:xfrm>
            <a:off x="8801101" y="6231856"/>
            <a:ext cx="2210475" cy="307603"/>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fa-IR" sz="1400" dirty="0">
              <a:solidFill>
                <a:schemeClr val="tx1"/>
              </a:solidFill>
              <a:cs typeface="B Homa" panose="00000400000000000000" pitchFamily="2" charset="-78"/>
            </a:endParaRPr>
          </a:p>
          <a:p>
            <a:pPr algn="ctr" rtl="1"/>
            <a:r>
              <a:rPr lang="fa-IR" sz="1400" dirty="0">
                <a:solidFill>
                  <a:schemeClr val="tx1"/>
                </a:solidFill>
                <a:cs typeface="B Homa" panose="00000400000000000000" pitchFamily="2" charset="-78"/>
              </a:rPr>
              <a:t>دلایل شکست پروژه های تحول</a:t>
            </a:r>
            <a:endParaRPr lang="en-US" sz="1400" dirty="0">
              <a:solidFill>
                <a:schemeClr val="tx1"/>
              </a:solidFill>
              <a:cs typeface="B Homa" panose="00000400000000000000" pitchFamily="2" charset="-78"/>
            </a:endParaRPr>
          </a:p>
          <a:p>
            <a:pPr algn="ctr" rtl="1"/>
            <a:r>
              <a:rPr lang="fa-IR" sz="1400" dirty="0">
                <a:solidFill>
                  <a:schemeClr val="tx1"/>
                </a:solidFill>
                <a:cs typeface="B Homa" panose="00000400000000000000" pitchFamily="2" charset="-78"/>
              </a:rPr>
              <a:t> </a:t>
            </a:r>
            <a:endParaRPr lang="en-US" sz="1400" dirty="0">
              <a:solidFill>
                <a:schemeClr val="tx1"/>
              </a:solidFill>
              <a:cs typeface="B Homa" panose="00000400000000000000" pitchFamily="2" charset="-78"/>
            </a:endParaRPr>
          </a:p>
        </p:txBody>
      </p:sp>
      <p:sp>
        <p:nvSpPr>
          <p:cNvPr id="2" name="TextBox 1"/>
          <p:cNvSpPr txBox="1"/>
          <p:nvPr/>
        </p:nvSpPr>
        <p:spPr>
          <a:xfrm>
            <a:off x="316844" y="6406519"/>
            <a:ext cx="708848" cy="338554"/>
          </a:xfrm>
          <a:prstGeom prst="rect">
            <a:avLst/>
          </a:prstGeom>
          <a:noFill/>
        </p:spPr>
        <p:txBody>
          <a:bodyPr wrap="none" rtlCol="0">
            <a:spAutoFit/>
          </a:bodyPr>
          <a:lstStyle/>
          <a:p>
            <a:r>
              <a:rPr lang="fa-IR" sz="1600" dirty="0"/>
              <a:t>30-20</a:t>
            </a:r>
            <a:endParaRPr lang="en-US" sz="1600" dirty="0"/>
          </a:p>
        </p:txBody>
      </p:sp>
    </p:spTree>
    <p:extLst>
      <p:ext uri="{BB962C8B-B14F-4D97-AF65-F5344CB8AC3E}">
        <p14:creationId xmlns:p14="http://schemas.microsoft.com/office/powerpoint/2010/main" val="15418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down)">
                                      <p:cBhvr>
                                        <p:cTn id="1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fa-IR" dirty="0"/>
              <a:t>30--21</a:t>
            </a:r>
            <a:endParaRPr lang="en-US" dirty="0"/>
          </a:p>
        </p:txBody>
      </p:sp>
      <p:pic>
        <p:nvPicPr>
          <p:cNvPr id="1026" name="Picture 2" descr="Image result for IT Balanced Scorecard+IT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8436" y="487797"/>
            <a:ext cx="6757974" cy="4573579"/>
          </a:xfrm>
          <a:prstGeom prst="rect">
            <a:avLst/>
          </a:prstGeom>
          <a:solidFill>
            <a:schemeClr val="bg1">
              <a:lumMod val="85000"/>
            </a:schemeClr>
          </a:solidFill>
          <a:ln>
            <a:solidFill>
              <a:schemeClr val="bg1"/>
            </a:solidFill>
          </a:ln>
        </p:spPr>
      </p:pic>
      <p:sp>
        <p:nvSpPr>
          <p:cNvPr id="32" name="Rectangle 31">
            <a:hlinkClick r:id="" action="ppaction://noaction"/>
          </p:cNvPr>
          <p:cNvSpPr/>
          <p:nvPr/>
        </p:nvSpPr>
        <p:spPr>
          <a:xfrm>
            <a:off x="11014396" y="4352814"/>
            <a:ext cx="1109121" cy="582066"/>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سازماندهی بهبود مستمر خدمت</a:t>
            </a:r>
            <a:endParaRPr lang="en-US" sz="1200" dirty="0">
              <a:solidFill>
                <a:schemeClr val="tx1"/>
              </a:solidFill>
              <a:cs typeface="B Homa" panose="00000400000000000000" pitchFamily="2" charset="-78"/>
            </a:endParaRPr>
          </a:p>
        </p:txBody>
      </p:sp>
      <p:sp>
        <p:nvSpPr>
          <p:cNvPr id="33" name="Rectangle 32">
            <a:hlinkClick r:id="rId4" action="ppaction://hlinksldjump"/>
          </p:cNvPr>
          <p:cNvSpPr/>
          <p:nvPr/>
        </p:nvSpPr>
        <p:spPr>
          <a:xfrm>
            <a:off x="8802339" y="554371"/>
            <a:ext cx="2160000" cy="21662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حاكميت و سيستم‌هاي مديريت</a:t>
            </a:r>
            <a:endParaRPr lang="en-US" sz="1200" dirty="0">
              <a:solidFill>
                <a:schemeClr val="tx1"/>
              </a:solidFill>
              <a:cs typeface="B Homa" panose="00000400000000000000" pitchFamily="2" charset="-78"/>
            </a:endParaRPr>
          </a:p>
        </p:txBody>
      </p:sp>
      <p:sp>
        <p:nvSpPr>
          <p:cNvPr id="34" name="Rectangle 33">
            <a:hlinkClick r:id="rId5" action="ppaction://hlinksldjump"/>
          </p:cNvPr>
          <p:cNvSpPr/>
          <p:nvPr/>
        </p:nvSpPr>
        <p:spPr>
          <a:xfrm>
            <a:off x="8796797" y="320768"/>
            <a:ext cx="2160000" cy="21662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خدمت و مدیریت خدمت</a:t>
            </a:r>
            <a:endParaRPr lang="en-US" sz="1200" dirty="0">
              <a:solidFill>
                <a:schemeClr val="tx1"/>
              </a:solidFill>
              <a:cs typeface="B Homa" panose="00000400000000000000" pitchFamily="2" charset="-78"/>
            </a:endParaRPr>
          </a:p>
        </p:txBody>
      </p:sp>
      <p:sp>
        <p:nvSpPr>
          <p:cNvPr id="35" name="Rectangle 34">
            <a:hlinkClick r:id="rId6" action="ppaction://hlinksldjump"/>
          </p:cNvPr>
          <p:cNvSpPr/>
          <p:nvPr/>
        </p:nvSpPr>
        <p:spPr>
          <a:xfrm>
            <a:off x="8796797" y="792612"/>
            <a:ext cx="2160000" cy="21662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چرخه عمر خدمت</a:t>
            </a:r>
            <a:endParaRPr lang="en-US" sz="1200" dirty="0">
              <a:solidFill>
                <a:schemeClr val="tx1"/>
              </a:solidFill>
              <a:cs typeface="B Homa" panose="00000400000000000000" pitchFamily="2" charset="-78"/>
            </a:endParaRPr>
          </a:p>
        </p:txBody>
      </p:sp>
      <p:sp>
        <p:nvSpPr>
          <p:cNvPr id="36" name="Rectangle 35">
            <a:hlinkClick r:id="rId7" action="ppaction://hlinksldjump"/>
          </p:cNvPr>
          <p:cNvSpPr/>
          <p:nvPr/>
        </p:nvSpPr>
        <p:spPr>
          <a:xfrm>
            <a:off x="8789752" y="1034660"/>
            <a:ext cx="2178129" cy="205501"/>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رویکرد بهبود مستمر خدمت</a:t>
            </a:r>
            <a:endParaRPr lang="en-US" sz="1200" dirty="0">
              <a:solidFill>
                <a:schemeClr val="tx1"/>
              </a:solidFill>
              <a:cs typeface="B Homa" panose="00000400000000000000" pitchFamily="2" charset="-78"/>
            </a:endParaRPr>
          </a:p>
        </p:txBody>
      </p:sp>
      <p:sp>
        <p:nvSpPr>
          <p:cNvPr id="37" name="Rectangle 36"/>
          <p:cNvSpPr/>
          <p:nvPr/>
        </p:nvSpPr>
        <p:spPr>
          <a:xfrm>
            <a:off x="8789752" y="1263268"/>
            <a:ext cx="2178129" cy="219976"/>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بهبود مستمر خدمت و ..</a:t>
            </a:r>
            <a:endParaRPr lang="en-US" sz="1200" dirty="0">
              <a:solidFill>
                <a:schemeClr val="tx1"/>
              </a:solidFill>
              <a:cs typeface="B Homa" panose="00000400000000000000" pitchFamily="2" charset="-78"/>
            </a:endParaRPr>
          </a:p>
        </p:txBody>
      </p:sp>
      <p:sp>
        <p:nvSpPr>
          <p:cNvPr id="38" name="Rectangle 37">
            <a:hlinkClick r:id="rId8" action="ppaction://hlinksldjump"/>
          </p:cNvPr>
          <p:cNvSpPr/>
          <p:nvPr/>
        </p:nvSpPr>
        <p:spPr>
          <a:xfrm>
            <a:off x="10992663" y="320769"/>
            <a:ext cx="1114760" cy="67419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مديريت خدمت به عنوان الگوی برتر</a:t>
            </a:r>
            <a:endParaRPr lang="en-US" sz="1200" dirty="0">
              <a:solidFill>
                <a:schemeClr val="tx1"/>
              </a:solidFill>
              <a:cs typeface="B Homa" panose="00000400000000000000" pitchFamily="2" charset="-78"/>
            </a:endParaRPr>
          </a:p>
        </p:txBody>
      </p:sp>
      <p:sp>
        <p:nvSpPr>
          <p:cNvPr id="39" name="Rectangle 38">
            <a:hlinkClick r:id="rId9" action="ppaction://hlinksldjump"/>
          </p:cNvPr>
          <p:cNvSpPr/>
          <p:nvPr/>
        </p:nvSpPr>
        <p:spPr>
          <a:xfrm>
            <a:off x="10992989" y="1021009"/>
            <a:ext cx="1114760" cy="995977"/>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اصول بهبود مستمر خدمت</a:t>
            </a:r>
            <a:endParaRPr lang="en-US" sz="1200" dirty="0">
              <a:solidFill>
                <a:schemeClr val="tx1"/>
              </a:solidFill>
              <a:cs typeface="B Homa" panose="00000400000000000000" pitchFamily="2" charset="-78"/>
            </a:endParaRPr>
          </a:p>
        </p:txBody>
      </p:sp>
      <p:sp>
        <p:nvSpPr>
          <p:cNvPr id="40" name="Rectangle 39">
            <a:hlinkClick r:id="rId8" action="ppaction://hlinksldjump"/>
          </p:cNvPr>
          <p:cNvSpPr/>
          <p:nvPr/>
        </p:nvSpPr>
        <p:spPr>
          <a:xfrm>
            <a:off x="10992663" y="42048"/>
            <a:ext cx="1114760" cy="255466"/>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مقدمه</a:t>
            </a:r>
            <a:endParaRPr lang="en-US" sz="1200" dirty="0">
              <a:solidFill>
                <a:schemeClr val="tx1"/>
              </a:solidFill>
              <a:cs typeface="B Homa" panose="00000400000000000000" pitchFamily="2" charset="-78"/>
            </a:endParaRPr>
          </a:p>
        </p:txBody>
      </p:sp>
      <p:sp>
        <p:nvSpPr>
          <p:cNvPr id="41" name="Rectangle 40">
            <a:hlinkClick r:id="rId8" action="ppaction://hlinksldjump"/>
          </p:cNvPr>
          <p:cNvSpPr/>
          <p:nvPr/>
        </p:nvSpPr>
        <p:spPr>
          <a:xfrm>
            <a:off x="8796797" y="40226"/>
            <a:ext cx="2160000" cy="255467"/>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نگاه کلی</a:t>
            </a:r>
            <a:endParaRPr lang="en-US" sz="1200" dirty="0">
              <a:solidFill>
                <a:schemeClr val="tx1"/>
              </a:solidFill>
              <a:cs typeface="B Homa" panose="00000400000000000000" pitchFamily="2" charset="-78"/>
            </a:endParaRPr>
          </a:p>
        </p:txBody>
      </p:sp>
      <p:sp>
        <p:nvSpPr>
          <p:cNvPr id="42" name="Rectangle 41"/>
          <p:cNvSpPr/>
          <p:nvPr/>
        </p:nvSpPr>
        <p:spPr>
          <a:xfrm>
            <a:off x="8789752" y="2035975"/>
            <a:ext cx="2185564" cy="209016"/>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فرایند هفت مرحله ای</a:t>
            </a:r>
            <a:endParaRPr lang="en-US" sz="1200" dirty="0">
              <a:solidFill>
                <a:schemeClr val="tx1"/>
              </a:solidFill>
              <a:cs typeface="B Homa" panose="00000400000000000000" pitchFamily="2" charset="-78"/>
            </a:endParaRPr>
          </a:p>
        </p:txBody>
      </p:sp>
      <p:sp>
        <p:nvSpPr>
          <p:cNvPr id="43" name="Rectangle 42">
            <a:hlinkClick r:id="rId9" action="ppaction://hlinksldjump"/>
          </p:cNvPr>
          <p:cNvSpPr/>
          <p:nvPr/>
        </p:nvSpPr>
        <p:spPr>
          <a:xfrm>
            <a:off x="11011577" y="2024065"/>
            <a:ext cx="1114760" cy="945408"/>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فرایند بهبود مستمر خدمت</a:t>
            </a:r>
            <a:endParaRPr lang="en-US" sz="1200" dirty="0">
              <a:solidFill>
                <a:schemeClr val="tx1"/>
              </a:solidFill>
              <a:cs typeface="B Homa" panose="00000400000000000000" pitchFamily="2" charset="-78"/>
            </a:endParaRPr>
          </a:p>
        </p:txBody>
      </p:sp>
      <p:sp>
        <p:nvSpPr>
          <p:cNvPr id="44" name="Rectangle 43"/>
          <p:cNvSpPr/>
          <p:nvPr/>
        </p:nvSpPr>
        <p:spPr>
          <a:xfrm>
            <a:off x="8789752" y="2260566"/>
            <a:ext cx="2185564" cy="22475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رویه جمع آوری و پایش داده</a:t>
            </a:r>
            <a:endParaRPr lang="en-US" sz="1200" dirty="0">
              <a:solidFill>
                <a:schemeClr val="tx1"/>
              </a:solidFill>
              <a:cs typeface="B Homa" panose="00000400000000000000" pitchFamily="2" charset="-78"/>
            </a:endParaRPr>
          </a:p>
        </p:txBody>
      </p:sp>
      <p:sp>
        <p:nvSpPr>
          <p:cNvPr id="45" name="Rectangle 44"/>
          <p:cNvSpPr/>
          <p:nvPr/>
        </p:nvSpPr>
        <p:spPr>
          <a:xfrm>
            <a:off x="8789752" y="2512650"/>
            <a:ext cx="2201730" cy="236043"/>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محرک ها، ورودی، خروجی و رابط‌ ها</a:t>
            </a:r>
            <a:endParaRPr lang="en-US" sz="1200" dirty="0">
              <a:solidFill>
                <a:schemeClr val="tx1"/>
              </a:solidFill>
              <a:cs typeface="B Homa" panose="00000400000000000000" pitchFamily="2" charset="-78"/>
            </a:endParaRPr>
          </a:p>
        </p:txBody>
      </p:sp>
      <p:sp>
        <p:nvSpPr>
          <p:cNvPr id="46" name="Rectangle 45"/>
          <p:cNvSpPr/>
          <p:nvPr/>
        </p:nvSpPr>
        <p:spPr>
          <a:xfrm>
            <a:off x="8789752" y="1513831"/>
            <a:ext cx="2190683" cy="491557"/>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ورودی های مستمر به تفکیک گام های چرخه عمر خدمت</a:t>
            </a:r>
            <a:endParaRPr lang="en-US" sz="1200" dirty="0">
              <a:solidFill>
                <a:schemeClr val="tx1"/>
              </a:solidFill>
              <a:cs typeface="B Homa" panose="00000400000000000000" pitchFamily="2" charset="-78"/>
            </a:endParaRPr>
          </a:p>
        </p:txBody>
      </p:sp>
      <p:sp>
        <p:nvSpPr>
          <p:cNvPr id="47" name="Rectangle 46"/>
          <p:cNvSpPr/>
          <p:nvPr/>
        </p:nvSpPr>
        <p:spPr>
          <a:xfrm>
            <a:off x="8807881" y="2774587"/>
            <a:ext cx="2185566" cy="215394"/>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نقش سایر فرایندها</a:t>
            </a:r>
            <a:endParaRPr lang="en-US" sz="1200" dirty="0">
              <a:solidFill>
                <a:schemeClr val="tx1"/>
              </a:solidFill>
              <a:cs typeface="B Homa" panose="00000400000000000000" pitchFamily="2" charset="-78"/>
            </a:endParaRPr>
          </a:p>
        </p:txBody>
      </p:sp>
      <p:sp>
        <p:nvSpPr>
          <p:cNvPr id="48" name="Rectangle 47">
            <a:hlinkClick r:id="rId9" action="ppaction://hlinksldjump"/>
          </p:cNvPr>
          <p:cNvSpPr/>
          <p:nvPr/>
        </p:nvSpPr>
        <p:spPr>
          <a:xfrm>
            <a:off x="11011577" y="2983570"/>
            <a:ext cx="1114760" cy="1355756"/>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روش ها و تکنیک های بهبود مستمر خدمت</a:t>
            </a:r>
            <a:endParaRPr lang="en-US" sz="1200" dirty="0">
              <a:solidFill>
                <a:schemeClr val="tx1"/>
              </a:solidFill>
              <a:cs typeface="B Homa" panose="00000400000000000000" pitchFamily="2" charset="-78"/>
            </a:endParaRPr>
          </a:p>
        </p:txBody>
      </p:sp>
      <p:sp>
        <p:nvSpPr>
          <p:cNvPr id="49" name="Rectangle 48"/>
          <p:cNvSpPr/>
          <p:nvPr/>
        </p:nvSpPr>
        <p:spPr>
          <a:xfrm>
            <a:off x="8807881" y="3006827"/>
            <a:ext cx="2203696" cy="223918"/>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مروری بر روش ها و تکنیک ها</a:t>
            </a:r>
            <a:endParaRPr lang="en-US" sz="1200" dirty="0">
              <a:solidFill>
                <a:schemeClr val="tx1"/>
              </a:solidFill>
              <a:cs typeface="B Homa" panose="00000400000000000000" pitchFamily="2" charset="-78"/>
            </a:endParaRPr>
          </a:p>
        </p:txBody>
      </p:sp>
      <p:sp>
        <p:nvSpPr>
          <p:cNvPr id="50" name="Rectangle 49"/>
          <p:cNvSpPr/>
          <p:nvPr/>
        </p:nvSpPr>
        <p:spPr>
          <a:xfrm>
            <a:off x="8807881" y="3252712"/>
            <a:ext cx="2203696" cy="238745"/>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چگونگی و زمان ممیزی</a:t>
            </a:r>
            <a:endParaRPr lang="en-US" sz="1200" dirty="0">
              <a:solidFill>
                <a:schemeClr val="tx1"/>
              </a:solidFill>
              <a:cs typeface="B Homa" panose="00000400000000000000" pitchFamily="2" charset="-78"/>
            </a:endParaRPr>
          </a:p>
        </p:txBody>
      </p:sp>
      <p:sp>
        <p:nvSpPr>
          <p:cNvPr id="51" name="Rectangle 50"/>
          <p:cNvSpPr/>
          <p:nvPr/>
        </p:nvSpPr>
        <p:spPr>
          <a:xfrm>
            <a:off x="8807881" y="3507033"/>
            <a:ext cx="2193063" cy="283152"/>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ارزش فرایند در مقایسه با بلوغ فرایند</a:t>
            </a:r>
            <a:endParaRPr lang="en-US" sz="1200" dirty="0">
              <a:solidFill>
                <a:schemeClr val="tx1"/>
              </a:solidFill>
              <a:cs typeface="B Homa" panose="00000400000000000000" pitchFamily="2" charset="-78"/>
            </a:endParaRPr>
          </a:p>
        </p:txBody>
      </p:sp>
      <p:sp>
        <p:nvSpPr>
          <p:cNvPr id="52" name="Rectangle 51"/>
          <p:cNvSpPr/>
          <p:nvPr/>
        </p:nvSpPr>
        <p:spPr>
          <a:xfrm>
            <a:off x="8796797" y="3808990"/>
            <a:ext cx="2204147" cy="271967"/>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مقایسه بلوغ فرایندی</a:t>
            </a:r>
            <a:endParaRPr lang="en-US" sz="1200" dirty="0">
              <a:solidFill>
                <a:schemeClr val="tx1"/>
              </a:solidFill>
              <a:cs typeface="B Homa" panose="00000400000000000000" pitchFamily="2" charset="-78"/>
            </a:endParaRPr>
          </a:p>
        </p:txBody>
      </p:sp>
      <p:sp>
        <p:nvSpPr>
          <p:cNvPr id="53" name="Rectangle 52"/>
          <p:cNvSpPr/>
          <p:nvPr/>
        </p:nvSpPr>
        <p:spPr>
          <a:xfrm>
            <a:off x="8796797" y="4104064"/>
            <a:ext cx="2214780" cy="257230"/>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کارت امتیازی متوازن </a:t>
            </a:r>
            <a:r>
              <a:rPr lang="en-US" sz="1200" dirty="0">
                <a:solidFill>
                  <a:schemeClr val="tx1"/>
                </a:solidFill>
                <a:cs typeface="B Homa" panose="00000400000000000000" pitchFamily="2" charset="-78"/>
              </a:rPr>
              <a:t>IT</a:t>
            </a:r>
          </a:p>
        </p:txBody>
      </p:sp>
      <p:sp>
        <p:nvSpPr>
          <p:cNvPr id="54" name="Rectangle 53"/>
          <p:cNvSpPr/>
          <p:nvPr/>
        </p:nvSpPr>
        <p:spPr>
          <a:xfrm>
            <a:off x="8796797" y="4380506"/>
            <a:ext cx="2204147" cy="272526"/>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توسعه سازمانی، کارکردها، نقش ها</a:t>
            </a:r>
            <a:endParaRPr lang="en-US" sz="1200" dirty="0">
              <a:solidFill>
                <a:schemeClr val="tx1"/>
              </a:solidFill>
              <a:cs typeface="B Homa" panose="00000400000000000000" pitchFamily="2" charset="-78"/>
            </a:endParaRPr>
          </a:p>
        </p:txBody>
      </p:sp>
      <p:sp>
        <p:nvSpPr>
          <p:cNvPr id="55" name="Rectangle 54"/>
          <p:cNvSpPr/>
          <p:nvPr/>
        </p:nvSpPr>
        <p:spPr>
          <a:xfrm>
            <a:off x="8796797" y="4676137"/>
            <a:ext cx="2214780" cy="223829"/>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ماتریس واگذاری مسئولیت</a:t>
            </a:r>
            <a:endParaRPr lang="en-US" sz="1200" dirty="0">
              <a:solidFill>
                <a:schemeClr val="tx1"/>
              </a:solidFill>
              <a:cs typeface="B Homa" panose="00000400000000000000" pitchFamily="2" charset="-78"/>
            </a:endParaRPr>
          </a:p>
        </p:txBody>
      </p:sp>
      <p:sp>
        <p:nvSpPr>
          <p:cNvPr id="56" name="Rectangle 55"/>
          <p:cNvSpPr/>
          <p:nvPr/>
        </p:nvSpPr>
        <p:spPr>
          <a:xfrm>
            <a:off x="8791771" y="4927291"/>
            <a:ext cx="2197503" cy="420907"/>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ابزارهای لازم برای پشتیبانی از فعالیت های بهبود مستمر خدمت </a:t>
            </a:r>
            <a:endParaRPr lang="en-US" sz="1200" dirty="0">
              <a:solidFill>
                <a:schemeClr val="tx1"/>
              </a:solidFill>
              <a:cs typeface="B Homa" panose="00000400000000000000" pitchFamily="2" charset="-78"/>
            </a:endParaRPr>
          </a:p>
        </p:txBody>
      </p:sp>
      <p:sp>
        <p:nvSpPr>
          <p:cNvPr id="57" name="Rectangle 56">
            <a:hlinkClick r:id="" action="ppaction://noaction"/>
          </p:cNvPr>
          <p:cNvSpPr/>
          <p:nvPr/>
        </p:nvSpPr>
        <p:spPr>
          <a:xfrm>
            <a:off x="11016314" y="4945696"/>
            <a:ext cx="1109121" cy="951555"/>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ملاحظات فنی</a:t>
            </a:r>
            <a:endParaRPr lang="en-US" sz="1200" dirty="0">
              <a:solidFill>
                <a:schemeClr val="tx1"/>
              </a:solidFill>
              <a:cs typeface="B Homa" panose="00000400000000000000" pitchFamily="2" charset="-78"/>
            </a:endParaRPr>
          </a:p>
        </p:txBody>
      </p:sp>
      <p:sp>
        <p:nvSpPr>
          <p:cNvPr id="58" name="Rectangle 57"/>
          <p:cNvSpPr/>
          <p:nvPr/>
        </p:nvSpPr>
        <p:spPr>
          <a:xfrm>
            <a:off x="8789753" y="5366191"/>
            <a:ext cx="2212914" cy="257750"/>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سیستم پیکربندی</a:t>
            </a:r>
            <a:endParaRPr lang="en-US" sz="1200" dirty="0">
              <a:solidFill>
                <a:schemeClr val="tx1"/>
              </a:solidFill>
              <a:cs typeface="B Homa" panose="00000400000000000000" pitchFamily="2" charset="-78"/>
            </a:endParaRPr>
          </a:p>
        </p:txBody>
      </p:sp>
      <p:sp>
        <p:nvSpPr>
          <p:cNvPr id="59" name="Rectangle 58"/>
          <p:cNvSpPr/>
          <p:nvPr/>
        </p:nvSpPr>
        <p:spPr>
          <a:xfrm>
            <a:off x="8796797" y="5649523"/>
            <a:ext cx="2192477" cy="264672"/>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دیگاه خدمت محور از سازمان </a:t>
            </a:r>
            <a:r>
              <a:rPr lang="en-US" sz="1200" dirty="0">
                <a:solidFill>
                  <a:schemeClr val="tx1"/>
                </a:solidFill>
                <a:cs typeface="B Homa" panose="00000400000000000000" pitchFamily="2" charset="-78"/>
              </a:rPr>
              <a:t>IT</a:t>
            </a:r>
          </a:p>
        </p:txBody>
      </p:sp>
      <p:sp>
        <p:nvSpPr>
          <p:cNvPr id="60" name="Rectangle 59">
            <a:hlinkClick r:id="" action="ppaction://noaction"/>
          </p:cNvPr>
          <p:cNvSpPr/>
          <p:nvPr/>
        </p:nvSpPr>
        <p:spPr>
          <a:xfrm>
            <a:off x="11011577" y="5908066"/>
            <a:ext cx="1125010" cy="631393"/>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a:solidFill>
                  <a:schemeClr val="tx1"/>
                </a:solidFill>
                <a:cs typeface="B Homa" panose="00000400000000000000" pitchFamily="2" charset="-78"/>
              </a:rPr>
              <a:t>پیاده سازی بهبود مستمر خدمت</a:t>
            </a:r>
            <a:endParaRPr lang="en-US" sz="1400" dirty="0">
              <a:solidFill>
                <a:schemeClr val="tx1"/>
              </a:solidFill>
              <a:cs typeface="B Homa" panose="00000400000000000000" pitchFamily="2" charset="-78"/>
            </a:endParaRPr>
          </a:p>
        </p:txBody>
      </p:sp>
      <p:sp>
        <p:nvSpPr>
          <p:cNvPr id="61" name="Rectangle 60"/>
          <p:cNvSpPr/>
          <p:nvPr/>
        </p:nvSpPr>
        <p:spPr>
          <a:xfrm>
            <a:off x="8796797" y="5922832"/>
            <a:ext cx="2204147" cy="316299"/>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fa-IR" sz="1200" dirty="0">
              <a:solidFill>
                <a:schemeClr val="tx1"/>
              </a:solidFill>
              <a:cs typeface="B Homa" panose="00000400000000000000" pitchFamily="2" charset="-78"/>
            </a:endParaRPr>
          </a:p>
          <a:p>
            <a:pPr algn="ctr" rtl="1"/>
            <a:r>
              <a:rPr lang="fa-IR" sz="1200" dirty="0">
                <a:solidFill>
                  <a:schemeClr val="tx1"/>
                </a:solidFill>
                <a:cs typeface="B Homa" panose="00000400000000000000" pitchFamily="2" charset="-78"/>
              </a:rPr>
              <a:t>دیدگاه جامع </a:t>
            </a:r>
            <a:r>
              <a:rPr lang="en-US" sz="1200" dirty="0">
                <a:solidFill>
                  <a:schemeClr val="tx1"/>
                </a:solidFill>
                <a:cs typeface="B Homa" panose="00000400000000000000" pitchFamily="2" charset="-78"/>
              </a:rPr>
              <a:t>CSI</a:t>
            </a:r>
            <a:r>
              <a:rPr lang="fa-IR" sz="1200" dirty="0">
                <a:solidFill>
                  <a:schemeClr val="tx1"/>
                </a:solidFill>
                <a:cs typeface="B Homa" panose="00000400000000000000" pitchFamily="2" charset="-78"/>
              </a:rPr>
              <a:t>، نقش ها و ورودی ها</a:t>
            </a:r>
            <a:endParaRPr lang="en-US" sz="1200" dirty="0">
              <a:solidFill>
                <a:schemeClr val="tx1"/>
              </a:solidFill>
              <a:cs typeface="B Homa" panose="00000400000000000000" pitchFamily="2" charset="-78"/>
            </a:endParaRPr>
          </a:p>
          <a:p>
            <a:pPr algn="ctr" rtl="1"/>
            <a:r>
              <a:rPr lang="fa-IR" sz="1200" dirty="0">
                <a:solidFill>
                  <a:schemeClr val="tx1"/>
                </a:solidFill>
                <a:cs typeface="B Homa" panose="00000400000000000000" pitchFamily="2" charset="-78"/>
              </a:rPr>
              <a:t> </a:t>
            </a:r>
            <a:endParaRPr lang="en-US" sz="1200" dirty="0">
              <a:solidFill>
                <a:schemeClr val="tx1"/>
              </a:solidFill>
              <a:cs typeface="B Homa" panose="00000400000000000000" pitchFamily="2" charset="-78"/>
            </a:endParaRPr>
          </a:p>
        </p:txBody>
      </p:sp>
      <p:sp>
        <p:nvSpPr>
          <p:cNvPr id="62" name="Rectangle 61">
            <a:hlinkClick r:id="" action="ppaction://noaction"/>
          </p:cNvPr>
          <p:cNvSpPr/>
          <p:nvPr/>
        </p:nvSpPr>
        <p:spPr>
          <a:xfrm>
            <a:off x="8796797" y="6539892"/>
            <a:ext cx="3339789" cy="298801"/>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a:solidFill>
                  <a:schemeClr val="tx1"/>
                </a:solidFill>
                <a:cs typeface="B Homa" panose="00000400000000000000" pitchFamily="2" charset="-78"/>
              </a:rPr>
              <a:t>چالش ها ریسک ها و عوامل بحزانی</a:t>
            </a:r>
            <a:endParaRPr lang="en-US" sz="1400" dirty="0">
              <a:solidFill>
                <a:schemeClr val="tx1"/>
              </a:solidFill>
              <a:cs typeface="B Homa" panose="00000400000000000000" pitchFamily="2" charset="-78"/>
            </a:endParaRPr>
          </a:p>
        </p:txBody>
      </p:sp>
      <p:sp>
        <p:nvSpPr>
          <p:cNvPr id="63" name="Rectangle 62"/>
          <p:cNvSpPr/>
          <p:nvPr/>
        </p:nvSpPr>
        <p:spPr>
          <a:xfrm>
            <a:off x="8801101" y="6231856"/>
            <a:ext cx="2210475" cy="307603"/>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fa-IR" sz="1400" dirty="0">
              <a:solidFill>
                <a:schemeClr val="tx1"/>
              </a:solidFill>
              <a:cs typeface="B Homa" panose="00000400000000000000" pitchFamily="2" charset="-78"/>
            </a:endParaRPr>
          </a:p>
          <a:p>
            <a:pPr algn="ctr" rtl="1"/>
            <a:r>
              <a:rPr lang="fa-IR" sz="1400" dirty="0">
                <a:solidFill>
                  <a:schemeClr val="tx1"/>
                </a:solidFill>
                <a:cs typeface="B Homa" panose="00000400000000000000" pitchFamily="2" charset="-78"/>
              </a:rPr>
              <a:t>دلایل شکست پروژه های تحول</a:t>
            </a:r>
            <a:endParaRPr lang="en-US" sz="1400" dirty="0">
              <a:solidFill>
                <a:schemeClr val="tx1"/>
              </a:solidFill>
              <a:cs typeface="B Homa" panose="00000400000000000000" pitchFamily="2" charset="-78"/>
            </a:endParaRPr>
          </a:p>
          <a:p>
            <a:pPr algn="ctr" rtl="1"/>
            <a:r>
              <a:rPr lang="fa-IR" sz="1400" dirty="0">
                <a:solidFill>
                  <a:schemeClr val="tx1"/>
                </a:solidFill>
                <a:cs typeface="B Homa" panose="00000400000000000000" pitchFamily="2" charset="-78"/>
              </a:rPr>
              <a:t> </a:t>
            </a:r>
            <a:endParaRPr lang="en-US" sz="1400" dirty="0">
              <a:solidFill>
                <a:schemeClr val="tx1"/>
              </a:solidFill>
              <a:cs typeface="B Homa" panose="00000400000000000000" pitchFamily="2" charset="-78"/>
            </a:endParaRPr>
          </a:p>
        </p:txBody>
      </p:sp>
    </p:spTree>
    <p:extLst>
      <p:ext uri="{BB962C8B-B14F-4D97-AF65-F5344CB8AC3E}">
        <p14:creationId xmlns:p14="http://schemas.microsoft.com/office/powerpoint/2010/main" val="112987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120149" y="6481921"/>
            <a:ext cx="4114800" cy="365125"/>
          </a:xfrm>
        </p:spPr>
        <p:txBody>
          <a:bodyPr/>
          <a:lstStyle/>
          <a:p>
            <a:r>
              <a:rPr lang="en-US" sz="1400" dirty="0">
                <a:solidFill>
                  <a:schemeClr val="tx1">
                    <a:lumMod val="65000"/>
                    <a:lumOff val="35000"/>
                  </a:schemeClr>
                </a:solidFill>
              </a:rPr>
              <a:t>22-30</a:t>
            </a:r>
          </a:p>
        </p:txBody>
      </p:sp>
      <p:sp>
        <p:nvSpPr>
          <p:cNvPr id="30" name="TextBox 29"/>
          <p:cNvSpPr txBox="1"/>
          <p:nvPr/>
        </p:nvSpPr>
        <p:spPr>
          <a:xfrm>
            <a:off x="1523998" y="304120"/>
            <a:ext cx="6455543" cy="1477328"/>
          </a:xfrm>
          <a:prstGeom prst="rect">
            <a:avLst/>
          </a:prstGeom>
          <a:solidFill>
            <a:schemeClr val="accent6">
              <a:lumMod val="20000"/>
              <a:lumOff val="80000"/>
            </a:schemeClr>
          </a:solidFill>
        </p:spPr>
        <p:txBody>
          <a:bodyPr wrap="square" rtlCol="0">
            <a:spAutoFit/>
          </a:bodyPr>
          <a:lstStyle/>
          <a:p>
            <a:pPr algn="r"/>
            <a:r>
              <a:rPr lang="fa-IR" b="1" dirty="0">
                <a:solidFill>
                  <a:srgbClr val="002060"/>
                </a:solidFill>
                <a:cs typeface="B Homa" panose="00000400000000000000" pitchFamily="2" charset="-78"/>
              </a:rPr>
              <a:t>توسعه سازمانی</a:t>
            </a:r>
          </a:p>
          <a:p>
            <a:pPr marL="285750" indent="-285750" algn="just" rtl="1">
              <a:buFont typeface="Arial" panose="020B0604020202090204" pitchFamily="34" charset="0"/>
              <a:buChar char="•"/>
            </a:pPr>
            <a:r>
              <a:rPr lang="fa-IR" dirty="0">
                <a:solidFill>
                  <a:srgbClr val="002060"/>
                </a:solidFill>
                <a:cs typeface="B Homa" panose="00000400000000000000" pitchFamily="2" charset="-78"/>
              </a:rPr>
              <a:t>برای سازماندهی تنها یک راه وجود ندارد و بهترین الگوهای تعریف شده در </a:t>
            </a:r>
            <a:r>
              <a:rPr lang="en-US" dirty="0">
                <a:solidFill>
                  <a:srgbClr val="002060"/>
                </a:solidFill>
                <a:cs typeface="B Homa" panose="00000400000000000000" pitchFamily="2" charset="-78"/>
              </a:rPr>
              <a:t>ITIL</a:t>
            </a:r>
            <a:r>
              <a:rPr lang="fa-IR" dirty="0">
                <a:solidFill>
                  <a:srgbClr val="002060"/>
                </a:solidFill>
                <a:cs typeface="B Homa" panose="00000400000000000000" pitchFamily="2" charset="-78"/>
              </a:rPr>
              <a:t> باید برای هر سازمانی شخصی سازی شوند. هر تغییر اعمال شده باید محدودیت های منابع، سایز و ماهیت سازمان، نیازمندی های کسب و کاری و مشتریان را در نظر بگیرد. </a:t>
            </a:r>
            <a:endParaRPr lang="fa-IR" b="1" dirty="0">
              <a:solidFill>
                <a:srgbClr val="002060"/>
              </a:solidFill>
              <a:cs typeface="B Homa" panose="00000400000000000000" pitchFamily="2" charset="-78"/>
            </a:endParaRPr>
          </a:p>
        </p:txBody>
      </p:sp>
      <p:sp>
        <p:nvSpPr>
          <p:cNvPr id="31" name="TextBox 30"/>
          <p:cNvSpPr txBox="1"/>
          <p:nvPr/>
        </p:nvSpPr>
        <p:spPr>
          <a:xfrm>
            <a:off x="1523998" y="3658834"/>
            <a:ext cx="6455543" cy="1477328"/>
          </a:xfrm>
          <a:prstGeom prst="rect">
            <a:avLst/>
          </a:prstGeom>
          <a:solidFill>
            <a:schemeClr val="accent6">
              <a:lumMod val="20000"/>
              <a:lumOff val="80000"/>
            </a:schemeClr>
          </a:solidFill>
        </p:spPr>
        <p:txBody>
          <a:bodyPr wrap="square" rtlCol="0">
            <a:spAutoFit/>
          </a:bodyPr>
          <a:lstStyle/>
          <a:p>
            <a:pPr algn="r"/>
            <a:r>
              <a:rPr lang="fa-IR" b="1" dirty="0">
                <a:solidFill>
                  <a:srgbClr val="002060"/>
                </a:solidFill>
                <a:cs typeface="B Homa" panose="00000400000000000000" pitchFamily="2" charset="-78"/>
              </a:rPr>
              <a:t>نقش ها</a:t>
            </a:r>
          </a:p>
          <a:p>
            <a:pPr marL="285750" indent="-285750" algn="justLow" rtl="1">
              <a:buFont typeface="Arial" panose="020B0604020202090204" pitchFamily="34" charset="0"/>
              <a:buChar char="•"/>
            </a:pPr>
            <a:r>
              <a:rPr lang="fa-IR" dirty="0">
                <a:solidFill>
                  <a:srgbClr val="002060"/>
                </a:solidFill>
                <a:cs typeface="B Homa" panose="00000400000000000000" pitchFamily="2" charset="-78"/>
              </a:rPr>
              <a:t>یک نقش مجموعه ای از مسئولیت ها، فعالیت ها و اختیارات تفویض شده به شخص و یا تیم است. باید برای پشتیبانی از بهبود نقش های زیادی تعریف شود. این نقش ها جامعیت ندارند و در برخی موارد می توانند با یکدیگر ترکیب شوند و یا به نقش های ریزتر شکسته شوند. </a:t>
            </a:r>
          </a:p>
        </p:txBody>
      </p:sp>
      <p:sp>
        <p:nvSpPr>
          <p:cNvPr id="32" name="TextBox 31"/>
          <p:cNvSpPr txBox="1"/>
          <p:nvPr/>
        </p:nvSpPr>
        <p:spPr>
          <a:xfrm>
            <a:off x="1523998" y="1981477"/>
            <a:ext cx="6455543" cy="1477328"/>
          </a:xfrm>
          <a:prstGeom prst="rect">
            <a:avLst/>
          </a:prstGeom>
          <a:solidFill>
            <a:schemeClr val="accent6">
              <a:lumMod val="20000"/>
              <a:lumOff val="80000"/>
            </a:schemeClr>
          </a:solidFill>
        </p:spPr>
        <p:txBody>
          <a:bodyPr wrap="square" rtlCol="0">
            <a:spAutoFit/>
          </a:bodyPr>
          <a:lstStyle/>
          <a:p>
            <a:pPr algn="r"/>
            <a:r>
              <a:rPr lang="fa-IR" b="1" dirty="0">
                <a:solidFill>
                  <a:srgbClr val="002060"/>
                </a:solidFill>
                <a:cs typeface="B Homa" panose="00000400000000000000" pitchFamily="2" charset="-78"/>
              </a:rPr>
              <a:t>کارکردها</a:t>
            </a:r>
          </a:p>
          <a:p>
            <a:pPr marL="285750" indent="-285750" algn="justLow" rtl="1">
              <a:buFont typeface="Arial" panose="020B0604020202090204" pitchFamily="34" charset="0"/>
              <a:buChar char="•"/>
            </a:pPr>
            <a:r>
              <a:rPr lang="fa-IR" dirty="0">
                <a:solidFill>
                  <a:srgbClr val="002060"/>
                </a:solidFill>
                <a:cs typeface="B Homa" panose="00000400000000000000" pitchFamily="2" charset="-78"/>
              </a:rPr>
              <a:t>کارکرد تیم یا گروهی از افراد، ابزارها و یا سایر منابع برای اجرای یک یا چند فرایند یا فعالیت است. در سازمان های بزرگ، یک وظیفه می تواند میان واحدها، تیم ها، یا گروه های مختلف شکسته شود و یا به واحد سازمانی مشخصی مانند میز خدمت سپرده شود. </a:t>
            </a:r>
          </a:p>
        </p:txBody>
      </p:sp>
      <p:sp>
        <p:nvSpPr>
          <p:cNvPr id="34" name="Rectangle 33">
            <a:hlinkClick r:id="" action="ppaction://noaction"/>
          </p:cNvPr>
          <p:cNvSpPr/>
          <p:nvPr/>
        </p:nvSpPr>
        <p:spPr>
          <a:xfrm>
            <a:off x="11014396" y="4352814"/>
            <a:ext cx="1109121" cy="582066"/>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سازماندهی بهبود مستمر خدمت</a:t>
            </a:r>
            <a:endParaRPr lang="en-US" sz="1200" dirty="0">
              <a:solidFill>
                <a:schemeClr val="tx1"/>
              </a:solidFill>
              <a:cs typeface="B Homa" panose="00000400000000000000" pitchFamily="2" charset="-78"/>
            </a:endParaRPr>
          </a:p>
        </p:txBody>
      </p:sp>
      <p:sp>
        <p:nvSpPr>
          <p:cNvPr id="35" name="Rectangle 34">
            <a:hlinkClick r:id="rId3" action="ppaction://hlinksldjump"/>
          </p:cNvPr>
          <p:cNvSpPr/>
          <p:nvPr/>
        </p:nvSpPr>
        <p:spPr>
          <a:xfrm>
            <a:off x="8802339" y="554371"/>
            <a:ext cx="2160000" cy="21662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حاكميت و سيستم‌هاي مديريت</a:t>
            </a:r>
            <a:endParaRPr lang="en-US" sz="1200" dirty="0">
              <a:solidFill>
                <a:schemeClr val="tx1"/>
              </a:solidFill>
              <a:cs typeface="B Homa" panose="00000400000000000000" pitchFamily="2" charset="-78"/>
            </a:endParaRPr>
          </a:p>
        </p:txBody>
      </p:sp>
      <p:sp>
        <p:nvSpPr>
          <p:cNvPr id="36" name="Rectangle 35">
            <a:hlinkClick r:id="rId4" action="ppaction://hlinksldjump"/>
          </p:cNvPr>
          <p:cNvSpPr/>
          <p:nvPr/>
        </p:nvSpPr>
        <p:spPr>
          <a:xfrm>
            <a:off x="8796797" y="320768"/>
            <a:ext cx="2160000" cy="21662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خدمت و مدیریت خدمت</a:t>
            </a:r>
            <a:endParaRPr lang="en-US" sz="1200" dirty="0">
              <a:solidFill>
                <a:schemeClr val="tx1"/>
              </a:solidFill>
              <a:cs typeface="B Homa" panose="00000400000000000000" pitchFamily="2" charset="-78"/>
            </a:endParaRPr>
          </a:p>
        </p:txBody>
      </p:sp>
      <p:sp>
        <p:nvSpPr>
          <p:cNvPr id="37" name="Rectangle 36">
            <a:hlinkClick r:id="rId5" action="ppaction://hlinksldjump"/>
          </p:cNvPr>
          <p:cNvSpPr/>
          <p:nvPr/>
        </p:nvSpPr>
        <p:spPr>
          <a:xfrm>
            <a:off x="8796797" y="792612"/>
            <a:ext cx="2160000" cy="21662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چرخه عمر خدمت</a:t>
            </a:r>
            <a:endParaRPr lang="en-US" sz="1200" dirty="0">
              <a:solidFill>
                <a:schemeClr val="tx1"/>
              </a:solidFill>
              <a:cs typeface="B Homa" panose="00000400000000000000" pitchFamily="2" charset="-78"/>
            </a:endParaRPr>
          </a:p>
        </p:txBody>
      </p:sp>
      <p:sp>
        <p:nvSpPr>
          <p:cNvPr id="38" name="Rectangle 37">
            <a:hlinkClick r:id="rId6" action="ppaction://hlinksldjump"/>
          </p:cNvPr>
          <p:cNvSpPr/>
          <p:nvPr/>
        </p:nvSpPr>
        <p:spPr>
          <a:xfrm>
            <a:off x="8789752" y="1034660"/>
            <a:ext cx="2178129" cy="205501"/>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رویکرد بهبود مستمر خدمت</a:t>
            </a:r>
            <a:endParaRPr lang="en-US" sz="1200" dirty="0">
              <a:solidFill>
                <a:schemeClr val="tx1"/>
              </a:solidFill>
              <a:cs typeface="B Homa" panose="00000400000000000000" pitchFamily="2" charset="-78"/>
            </a:endParaRPr>
          </a:p>
        </p:txBody>
      </p:sp>
      <p:sp>
        <p:nvSpPr>
          <p:cNvPr id="39" name="Rectangle 38"/>
          <p:cNvSpPr/>
          <p:nvPr/>
        </p:nvSpPr>
        <p:spPr>
          <a:xfrm>
            <a:off x="8789752" y="1263268"/>
            <a:ext cx="2178129" cy="219976"/>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بهبود مستمر خدمت و ..</a:t>
            </a:r>
            <a:endParaRPr lang="en-US" sz="1200" dirty="0">
              <a:solidFill>
                <a:schemeClr val="tx1"/>
              </a:solidFill>
              <a:cs typeface="B Homa" panose="00000400000000000000" pitchFamily="2" charset="-78"/>
            </a:endParaRPr>
          </a:p>
        </p:txBody>
      </p:sp>
      <p:sp>
        <p:nvSpPr>
          <p:cNvPr id="40" name="Rectangle 39">
            <a:hlinkClick r:id="rId7" action="ppaction://hlinksldjump"/>
          </p:cNvPr>
          <p:cNvSpPr/>
          <p:nvPr/>
        </p:nvSpPr>
        <p:spPr>
          <a:xfrm>
            <a:off x="10992663" y="320769"/>
            <a:ext cx="1114760" cy="67419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مديريت خدمت به عنوان الگوی برتر</a:t>
            </a:r>
            <a:endParaRPr lang="en-US" sz="1200" dirty="0">
              <a:solidFill>
                <a:schemeClr val="tx1"/>
              </a:solidFill>
              <a:cs typeface="B Homa" panose="00000400000000000000" pitchFamily="2" charset="-78"/>
            </a:endParaRPr>
          </a:p>
        </p:txBody>
      </p:sp>
      <p:sp>
        <p:nvSpPr>
          <p:cNvPr id="41" name="Rectangle 40">
            <a:hlinkClick r:id="rId8" action="ppaction://hlinksldjump"/>
          </p:cNvPr>
          <p:cNvSpPr/>
          <p:nvPr/>
        </p:nvSpPr>
        <p:spPr>
          <a:xfrm>
            <a:off x="10992989" y="1021009"/>
            <a:ext cx="1114760" cy="995977"/>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اصول بهبود مستمر خدمت</a:t>
            </a:r>
            <a:endParaRPr lang="en-US" sz="1200" dirty="0">
              <a:solidFill>
                <a:schemeClr val="tx1"/>
              </a:solidFill>
              <a:cs typeface="B Homa" panose="00000400000000000000" pitchFamily="2" charset="-78"/>
            </a:endParaRPr>
          </a:p>
        </p:txBody>
      </p:sp>
      <p:sp>
        <p:nvSpPr>
          <p:cNvPr id="42" name="Rectangle 41">
            <a:hlinkClick r:id="rId7" action="ppaction://hlinksldjump"/>
          </p:cNvPr>
          <p:cNvSpPr/>
          <p:nvPr/>
        </p:nvSpPr>
        <p:spPr>
          <a:xfrm>
            <a:off x="10992663" y="42048"/>
            <a:ext cx="1114760" cy="255466"/>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مقدمه</a:t>
            </a:r>
            <a:endParaRPr lang="en-US" sz="1200" dirty="0">
              <a:solidFill>
                <a:schemeClr val="tx1"/>
              </a:solidFill>
              <a:cs typeface="B Homa" panose="00000400000000000000" pitchFamily="2" charset="-78"/>
            </a:endParaRPr>
          </a:p>
        </p:txBody>
      </p:sp>
      <p:sp>
        <p:nvSpPr>
          <p:cNvPr id="43" name="Rectangle 42">
            <a:hlinkClick r:id="rId7" action="ppaction://hlinksldjump"/>
          </p:cNvPr>
          <p:cNvSpPr/>
          <p:nvPr/>
        </p:nvSpPr>
        <p:spPr>
          <a:xfrm>
            <a:off x="8796797" y="40226"/>
            <a:ext cx="2160000" cy="255467"/>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نگاه کلی</a:t>
            </a:r>
            <a:endParaRPr lang="en-US" sz="1200" dirty="0">
              <a:solidFill>
                <a:schemeClr val="tx1"/>
              </a:solidFill>
              <a:cs typeface="B Homa" panose="00000400000000000000" pitchFamily="2" charset="-78"/>
            </a:endParaRPr>
          </a:p>
        </p:txBody>
      </p:sp>
      <p:sp>
        <p:nvSpPr>
          <p:cNvPr id="44" name="Rectangle 43"/>
          <p:cNvSpPr/>
          <p:nvPr/>
        </p:nvSpPr>
        <p:spPr>
          <a:xfrm>
            <a:off x="8789752" y="2035975"/>
            <a:ext cx="2185564" cy="209016"/>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فرایند هفت مرحله ای</a:t>
            </a:r>
            <a:endParaRPr lang="en-US" sz="1200" dirty="0">
              <a:solidFill>
                <a:schemeClr val="tx1"/>
              </a:solidFill>
              <a:cs typeface="B Homa" panose="00000400000000000000" pitchFamily="2" charset="-78"/>
            </a:endParaRPr>
          </a:p>
        </p:txBody>
      </p:sp>
      <p:sp>
        <p:nvSpPr>
          <p:cNvPr id="45" name="Rectangle 44">
            <a:hlinkClick r:id="rId8" action="ppaction://hlinksldjump"/>
          </p:cNvPr>
          <p:cNvSpPr/>
          <p:nvPr/>
        </p:nvSpPr>
        <p:spPr>
          <a:xfrm>
            <a:off x="11011577" y="2024065"/>
            <a:ext cx="1114760" cy="945408"/>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فرایند بهبود مستمر خدمت</a:t>
            </a:r>
            <a:endParaRPr lang="en-US" sz="1200" dirty="0">
              <a:solidFill>
                <a:schemeClr val="tx1"/>
              </a:solidFill>
              <a:cs typeface="B Homa" panose="00000400000000000000" pitchFamily="2" charset="-78"/>
            </a:endParaRPr>
          </a:p>
        </p:txBody>
      </p:sp>
      <p:sp>
        <p:nvSpPr>
          <p:cNvPr id="46" name="Rectangle 45"/>
          <p:cNvSpPr/>
          <p:nvPr/>
        </p:nvSpPr>
        <p:spPr>
          <a:xfrm>
            <a:off x="8789752" y="2260566"/>
            <a:ext cx="2185564" cy="22475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رویه جمع آوری و پایش داده</a:t>
            </a:r>
            <a:endParaRPr lang="en-US" sz="1200" dirty="0">
              <a:solidFill>
                <a:schemeClr val="tx1"/>
              </a:solidFill>
              <a:cs typeface="B Homa" panose="00000400000000000000" pitchFamily="2" charset="-78"/>
            </a:endParaRPr>
          </a:p>
        </p:txBody>
      </p:sp>
      <p:sp>
        <p:nvSpPr>
          <p:cNvPr id="47" name="Rectangle 46"/>
          <p:cNvSpPr/>
          <p:nvPr/>
        </p:nvSpPr>
        <p:spPr>
          <a:xfrm>
            <a:off x="8789752" y="2512650"/>
            <a:ext cx="2201730" cy="236043"/>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محرک ها، ورودی، خروجی و رابط‌ ها</a:t>
            </a:r>
            <a:endParaRPr lang="en-US" sz="1200" dirty="0">
              <a:solidFill>
                <a:schemeClr val="tx1"/>
              </a:solidFill>
              <a:cs typeface="B Homa" panose="00000400000000000000" pitchFamily="2" charset="-78"/>
            </a:endParaRPr>
          </a:p>
        </p:txBody>
      </p:sp>
      <p:sp>
        <p:nvSpPr>
          <p:cNvPr id="48" name="Rectangle 47"/>
          <p:cNvSpPr/>
          <p:nvPr/>
        </p:nvSpPr>
        <p:spPr>
          <a:xfrm>
            <a:off x="8789752" y="1513831"/>
            <a:ext cx="2190683" cy="491557"/>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ورودی های مستمر به تفکیک گام های چرخه عمر خدمت</a:t>
            </a:r>
            <a:endParaRPr lang="en-US" sz="1200" dirty="0">
              <a:solidFill>
                <a:schemeClr val="tx1"/>
              </a:solidFill>
              <a:cs typeface="B Homa" panose="00000400000000000000" pitchFamily="2" charset="-78"/>
            </a:endParaRPr>
          </a:p>
        </p:txBody>
      </p:sp>
      <p:sp>
        <p:nvSpPr>
          <p:cNvPr id="49" name="Rectangle 48"/>
          <p:cNvSpPr/>
          <p:nvPr/>
        </p:nvSpPr>
        <p:spPr>
          <a:xfrm>
            <a:off x="8807881" y="2774587"/>
            <a:ext cx="2185566" cy="215394"/>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نقش سایر فرایندها</a:t>
            </a:r>
            <a:endParaRPr lang="en-US" sz="1200" dirty="0">
              <a:solidFill>
                <a:schemeClr val="tx1"/>
              </a:solidFill>
              <a:cs typeface="B Homa" panose="00000400000000000000" pitchFamily="2" charset="-78"/>
            </a:endParaRPr>
          </a:p>
        </p:txBody>
      </p:sp>
      <p:sp>
        <p:nvSpPr>
          <p:cNvPr id="50" name="Rectangle 49">
            <a:hlinkClick r:id="rId8" action="ppaction://hlinksldjump"/>
          </p:cNvPr>
          <p:cNvSpPr/>
          <p:nvPr/>
        </p:nvSpPr>
        <p:spPr>
          <a:xfrm>
            <a:off x="11011577" y="2983570"/>
            <a:ext cx="1114760" cy="1355756"/>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روش ها و تکنیک های بهبود مستمر خدمت</a:t>
            </a:r>
            <a:endParaRPr lang="en-US" sz="1200" dirty="0">
              <a:solidFill>
                <a:schemeClr val="tx1"/>
              </a:solidFill>
              <a:cs typeface="B Homa" panose="00000400000000000000" pitchFamily="2" charset="-78"/>
            </a:endParaRPr>
          </a:p>
        </p:txBody>
      </p:sp>
      <p:sp>
        <p:nvSpPr>
          <p:cNvPr id="51" name="Rectangle 50"/>
          <p:cNvSpPr/>
          <p:nvPr/>
        </p:nvSpPr>
        <p:spPr>
          <a:xfrm>
            <a:off x="8807881" y="3006827"/>
            <a:ext cx="2203696" cy="223918"/>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مروری بر روش ها و تکنیک ها</a:t>
            </a:r>
            <a:endParaRPr lang="en-US" sz="1200" dirty="0">
              <a:solidFill>
                <a:schemeClr val="tx1"/>
              </a:solidFill>
              <a:cs typeface="B Homa" panose="00000400000000000000" pitchFamily="2" charset="-78"/>
            </a:endParaRPr>
          </a:p>
        </p:txBody>
      </p:sp>
      <p:sp>
        <p:nvSpPr>
          <p:cNvPr id="52" name="Rectangle 51"/>
          <p:cNvSpPr/>
          <p:nvPr/>
        </p:nvSpPr>
        <p:spPr>
          <a:xfrm>
            <a:off x="8807881" y="3252712"/>
            <a:ext cx="2203696" cy="238745"/>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چگونگی و زمان ممیزی</a:t>
            </a:r>
            <a:endParaRPr lang="en-US" sz="1200" dirty="0">
              <a:solidFill>
                <a:schemeClr val="tx1"/>
              </a:solidFill>
              <a:cs typeface="B Homa" panose="00000400000000000000" pitchFamily="2" charset="-78"/>
            </a:endParaRPr>
          </a:p>
        </p:txBody>
      </p:sp>
      <p:sp>
        <p:nvSpPr>
          <p:cNvPr id="53" name="Rectangle 52"/>
          <p:cNvSpPr/>
          <p:nvPr/>
        </p:nvSpPr>
        <p:spPr>
          <a:xfrm>
            <a:off x="8807881" y="3507033"/>
            <a:ext cx="2193063" cy="283152"/>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ارزش فرایند در مقایسه با بلوغ فرایند</a:t>
            </a:r>
            <a:endParaRPr lang="en-US" sz="1200" dirty="0">
              <a:solidFill>
                <a:schemeClr val="tx1"/>
              </a:solidFill>
              <a:cs typeface="B Homa" panose="00000400000000000000" pitchFamily="2" charset="-78"/>
            </a:endParaRPr>
          </a:p>
        </p:txBody>
      </p:sp>
      <p:sp>
        <p:nvSpPr>
          <p:cNvPr id="54" name="Rectangle 53"/>
          <p:cNvSpPr/>
          <p:nvPr/>
        </p:nvSpPr>
        <p:spPr>
          <a:xfrm>
            <a:off x="8796797" y="3808990"/>
            <a:ext cx="2204147" cy="271967"/>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مقایسه بلوغ فرایندی</a:t>
            </a:r>
            <a:endParaRPr lang="en-US" sz="1200" dirty="0">
              <a:solidFill>
                <a:schemeClr val="tx1"/>
              </a:solidFill>
              <a:cs typeface="B Homa" panose="00000400000000000000" pitchFamily="2" charset="-78"/>
            </a:endParaRPr>
          </a:p>
        </p:txBody>
      </p:sp>
      <p:sp>
        <p:nvSpPr>
          <p:cNvPr id="55" name="Rectangle 54"/>
          <p:cNvSpPr/>
          <p:nvPr/>
        </p:nvSpPr>
        <p:spPr>
          <a:xfrm>
            <a:off x="8796797" y="4104064"/>
            <a:ext cx="2214780" cy="257230"/>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کارت امتیازی متوازن </a:t>
            </a:r>
            <a:r>
              <a:rPr lang="en-US" sz="1200" dirty="0">
                <a:solidFill>
                  <a:schemeClr val="tx1"/>
                </a:solidFill>
                <a:cs typeface="B Homa" panose="00000400000000000000" pitchFamily="2" charset="-78"/>
              </a:rPr>
              <a:t>IT</a:t>
            </a:r>
          </a:p>
        </p:txBody>
      </p:sp>
      <p:sp>
        <p:nvSpPr>
          <p:cNvPr id="56" name="Rectangle 55"/>
          <p:cNvSpPr/>
          <p:nvPr/>
        </p:nvSpPr>
        <p:spPr>
          <a:xfrm>
            <a:off x="8796797" y="4380506"/>
            <a:ext cx="2204147" cy="272526"/>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100" dirty="0">
                <a:solidFill>
                  <a:schemeClr val="tx1"/>
                </a:solidFill>
                <a:cs typeface="B Homa" panose="00000400000000000000" pitchFamily="2" charset="-78"/>
              </a:rPr>
              <a:t>توسعه سازمانی، کارکردها، نقش ها</a:t>
            </a:r>
            <a:endParaRPr lang="en-US" sz="1100" dirty="0">
              <a:solidFill>
                <a:schemeClr val="tx1"/>
              </a:solidFill>
              <a:cs typeface="B Homa" panose="00000400000000000000" pitchFamily="2" charset="-78"/>
            </a:endParaRPr>
          </a:p>
        </p:txBody>
      </p:sp>
      <p:sp>
        <p:nvSpPr>
          <p:cNvPr id="57" name="Rectangle 56"/>
          <p:cNvSpPr/>
          <p:nvPr/>
        </p:nvSpPr>
        <p:spPr>
          <a:xfrm>
            <a:off x="8796797" y="4676137"/>
            <a:ext cx="2214780" cy="223829"/>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ماتریس واگذاری مسئولیت</a:t>
            </a:r>
            <a:endParaRPr lang="en-US" sz="1200" dirty="0">
              <a:solidFill>
                <a:schemeClr val="tx1"/>
              </a:solidFill>
              <a:cs typeface="B Homa" panose="00000400000000000000" pitchFamily="2" charset="-78"/>
            </a:endParaRPr>
          </a:p>
        </p:txBody>
      </p:sp>
      <p:sp>
        <p:nvSpPr>
          <p:cNvPr id="58" name="Rectangle 57"/>
          <p:cNvSpPr/>
          <p:nvPr/>
        </p:nvSpPr>
        <p:spPr>
          <a:xfrm>
            <a:off x="8791771" y="4927291"/>
            <a:ext cx="2197503" cy="420907"/>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ابزارهای لازم برای پشتیبانی از فعالیت های بهبود مستمر خدمت </a:t>
            </a:r>
            <a:endParaRPr lang="en-US" sz="1200" dirty="0">
              <a:solidFill>
                <a:schemeClr val="tx1"/>
              </a:solidFill>
              <a:cs typeface="B Homa" panose="00000400000000000000" pitchFamily="2" charset="-78"/>
            </a:endParaRPr>
          </a:p>
        </p:txBody>
      </p:sp>
      <p:sp>
        <p:nvSpPr>
          <p:cNvPr id="59" name="Rectangle 58">
            <a:hlinkClick r:id="" action="ppaction://noaction"/>
          </p:cNvPr>
          <p:cNvSpPr/>
          <p:nvPr/>
        </p:nvSpPr>
        <p:spPr>
          <a:xfrm>
            <a:off x="11016314" y="4945696"/>
            <a:ext cx="1109121" cy="951555"/>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ملاحظات فنی</a:t>
            </a:r>
            <a:endParaRPr lang="en-US" sz="1200" dirty="0">
              <a:solidFill>
                <a:schemeClr val="tx1"/>
              </a:solidFill>
              <a:cs typeface="B Homa" panose="00000400000000000000" pitchFamily="2" charset="-78"/>
            </a:endParaRPr>
          </a:p>
        </p:txBody>
      </p:sp>
      <p:sp>
        <p:nvSpPr>
          <p:cNvPr id="60" name="Rectangle 59"/>
          <p:cNvSpPr/>
          <p:nvPr/>
        </p:nvSpPr>
        <p:spPr>
          <a:xfrm>
            <a:off x="8789753" y="5366191"/>
            <a:ext cx="2212914" cy="257750"/>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سیستم پیکربندی</a:t>
            </a:r>
            <a:endParaRPr lang="en-US" sz="1200" dirty="0">
              <a:solidFill>
                <a:schemeClr val="tx1"/>
              </a:solidFill>
              <a:cs typeface="B Homa" panose="00000400000000000000" pitchFamily="2" charset="-78"/>
            </a:endParaRPr>
          </a:p>
        </p:txBody>
      </p:sp>
      <p:sp>
        <p:nvSpPr>
          <p:cNvPr id="61" name="Rectangle 60"/>
          <p:cNvSpPr/>
          <p:nvPr/>
        </p:nvSpPr>
        <p:spPr>
          <a:xfrm>
            <a:off x="8796797" y="5649523"/>
            <a:ext cx="2192477" cy="264672"/>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دیگاه خدمت محور از سازمان </a:t>
            </a:r>
            <a:r>
              <a:rPr lang="en-US" sz="1200" dirty="0">
                <a:solidFill>
                  <a:schemeClr val="tx1"/>
                </a:solidFill>
                <a:cs typeface="B Homa" panose="00000400000000000000" pitchFamily="2" charset="-78"/>
              </a:rPr>
              <a:t>IT</a:t>
            </a:r>
          </a:p>
        </p:txBody>
      </p:sp>
      <p:sp>
        <p:nvSpPr>
          <p:cNvPr id="62" name="Rectangle 61">
            <a:hlinkClick r:id="" action="ppaction://noaction"/>
          </p:cNvPr>
          <p:cNvSpPr/>
          <p:nvPr/>
        </p:nvSpPr>
        <p:spPr>
          <a:xfrm>
            <a:off x="11011577" y="5908066"/>
            <a:ext cx="1125010" cy="631393"/>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a:solidFill>
                  <a:schemeClr val="tx1"/>
                </a:solidFill>
                <a:cs typeface="B Homa" panose="00000400000000000000" pitchFamily="2" charset="-78"/>
              </a:rPr>
              <a:t>پیاده سازی بهبود مستمر خدمت</a:t>
            </a:r>
            <a:endParaRPr lang="en-US" sz="1400" dirty="0">
              <a:solidFill>
                <a:schemeClr val="tx1"/>
              </a:solidFill>
              <a:cs typeface="B Homa" panose="00000400000000000000" pitchFamily="2" charset="-78"/>
            </a:endParaRPr>
          </a:p>
        </p:txBody>
      </p:sp>
      <p:sp>
        <p:nvSpPr>
          <p:cNvPr id="63" name="Rectangle 62"/>
          <p:cNvSpPr/>
          <p:nvPr/>
        </p:nvSpPr>
        <p:spPr>
          <a:xfrm>
            <a:off x="8796797" y="5922832"/>
            <a:ext cx="2204147" cy="316299"/>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fa-IR" sz="1200" dirty="0">
              <a:solidFill>
                <a:schemeClr val="tx1"/>
              </a:solidFill>
              <a:cs typeface="B Homa" panose="00000400000000000000" pitchFamily="2" charset="-78"/>
            </a:endParaRPr>
          </a:p>
          <a:p>
            <a:pPr algn="ctr" rtl="1"/>
            <a:r>
              <a:rPr lang="fa-IR" sz="1200" dirty="0">
                <a:solidFill>
                  <a:schemeClr val="tx1"/>
                </a:solidFill>
                <a:cs typeface="B Homa" panose="00000400000000000000" pitchFamily="2" charset="-78"/>
              </a:rPr>
              <a:t>دیدگاه جامع </a:t>
            </a:r>
            <a:r>
              <a:rPr lang="en-US" sz="1200" dirty="0">
                <a:solidFill>
                  <a:schemeClr val="tx1"/>
                </a:solidFill>
                <a:cs typeface="B Homa" panose="00000400000000000000" pitchFamily="2" charset="-78"/>
              </a:rPr>
              <a:t>CSI</a:t>
            </a:r>
            <a:r>
              <a:rPr lang="fa-IR" sz="1200" dirty="0">
                <a:solidFill>
                  <a:schemeClr val="tx1"/>
                </a:solidFill>
                <a:cs typeface="B Homa" panose="00000400000000000000" pitchFamily="2" charset="-78"/>
              </a:rPr>
              <a:t>، نقش ها و ورودی ها</a:t>
            </a:r>
            <a:endParaRPr lang="en-US" sz="1200" dirty="0">
              <a:solidFill>
                <a:schemeClr val="tx1"/>
              </a:solidFill>
              <a:cs typeface="B Homa" panose="00000400000000000000" pitchFamily="2" charset="-78"/>
            </a:endParaRPr>
          </a:p>
          <a:p>
            <a:pPr algn="ctr" rtl="1"/>
            <a:r>
              <a:rPr lang="fa-IR" sz="1200" dirty="0">
                <a:solidFill>
                  <a:schemeClr val="tx1"/>
                </a:solidFill>
                <a:cs typeface="B Homa" panose="00000400000000000000" pitchFamily="2" charset="-78"/>
              </a:rPr>
              <a:t> </a:t>
            </a:r>
            <a:endParaRPr lang="en-US" sz="1200" dirty="0">
              <a:solidFill>
                <a:schemeClr val="tx1"/>
              </a:solidFill>
              <a:cs typeface="B Homa" panose="00000400000000000000" pitchFamily="2" charset="-78"/>
            </a:endParaRPr>
          </a:p>
        </p:txBody>
      </p:sp>
      <p:sp>
        <p:nvSpPr>
          <p:cNvPr id="64" name="Rectangle 63">
            <a:hlinkClick r:id="" action="ppaction://noaction"/>
          </p:cNvPr>
          <p:cNvSpPr/>
          <p:nvPr/>
        </p:nvSpPr>
        <p:spPr>
          <a:xfrm>
            <a:off x="8796797" y="6539892"/>
            <a:ext cx="3339789" cy="298801"/>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a:solidFill>
                  <a:schemeClr val="tx1"/>
                </a:solidFill>
                <a:cs typeface="B Homa" panose="00000400000000000000" pitchFamily="2" charset="-78"/>
              </a:rPr>
              <a:t>چالش ها ریسک ها و عوامل بحزانی</a:t>
            </a:r>
            <a:endParaRPr lang="en-US" sz="1400" dirty="0">
              <a:solidFill>
                <a:schemeClr val="tx1"/>
              </a:solidFill>
              <a:cs typeface="B Homa" panose="00000400000000000000" pitchFamily="2" charset="-78"/>
            </a:endParaRPr>
          </a:p>
        </p:txBody>
      </p:sp>
      <p:sp>
        <p:nvSpPr>
          <p:cNvPr id="65" name="Rectangle 64"/>
          <p:cNvSpPr/>
          <p:nvPr/>
        </p:nvSpPr>
        <p:spPr>
          <a:xfrm>
            <a:off x="8801101" y="6231856"/>
            <a:ext cx="2210475" cy="307603"/>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fa-IR" sz="1400" dirty="0">
              <a:solidFill>
                <a:schemeClr val="tx1"/>
              </a:solidFill>
              <a:cs typeface="B Homa" panose="00000400000000000000" pitchFamily="2" charset="-78"/>
            </a:endParaRPr>
          </a:p>
          <a:p>
            <a:pPr algn="ctr" rtl="1"/>
            <a:r>
              <a:rPr lang="fa-IR" sz="1400" dirty="0">
                <a:solidFill>
                  <a:schemeClr val="tx1"/>
                </a:solidFill>
                <a:cs typeface="B Homa" panose="00000400000000000000" pitchFamily="2" charset="-78"/>
              </a:rPr>
              <a:t>دلایل شکست پروژه های تحول</a:t>
            </a:r>
            <a:endParaRPr lang="en-US" sz="1400" dirty="0">
              <a:solidFill>
                <a:schemeClr val="tx1"/>
              </a:solidFill>
              <a:cs typeface="B Homa" panose="00000400000000000000" pitchFamily="2" charset="-78"/>
            </a:endParaRPr>
          </a:p>
          <a:p>
            <a:pPr algn="ctr" rtl="1"/>
            <a:r>
              <a:rPr lang="fa-IR" sz="1400" dirty="0">
                <a:solidFill>
                  <a:schemeClr val="tx1"/>
                </a:solidFill>
                <a:cs typeface="B Homa" panose="00000400000000000000" pitchFamily="2" charset="-78"/>
              </a:rPr>
              <a:t> </a:t>
            </a:r>
            <a:endParaRPr lang="en-US" sz="1400" dirty="0">
              <a:solidFill>
                <a:schemeClr val="tx1"/>
              </a:solidFill>
              <a:cs typeface="B Homa" panose="00000400000000000000" pitchFamily="2" charset="-78"/>
            </a:endParaRPr>
          </a:p>
        </p:txBody>
      </p:sp>
    </p:spTree>
    <p:extLst>
      <p:ext uri="{BB962C8B-B14F-4D97-AF65-F5344CB8AC3E}">
        <p14:creationId xmlns:p14="http://schemas.microsoft.com/office/powerpoint/2010/main" val="3519320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1000"/>
                                        <p:tgtEl>
                                          <p:spTgt spid="32"/>
                                        </p:tgtEl>
                                      </p:cBhvr>
                                    </p:animEffect>
                                    <p:anim calcmode="lin" valueType="num">
                                      <p:cBhvr>
                                        <p:cTn id="14" dur="1000" fill="hold"/>
                                        <p:tgtEl>
                                          <p:spTgt spid="32"/>
                                        </p:tgtEl>
                                        <p:attrNameLst>
                                          <p:attrName>ppt_x</p:attrName>
                                        </p:attrNameLst>
                                      </p:cBhvr>
                                      <p:tavLst>
                                        <p:tav tm="0">
                                          <p:val>
                                            <p:strVal val="#ppt_x"/>
                                          </p:val>
                                        </p:tav>
                                        <p:tav tm="100000">
                                          <p:val>
                                            <p:strVal val="#ppt_x"/>
                                          </p:val>
                                        </p:tav>
                                      </p:tavLst>
                                    </p:anim>
                                    <p:anim calcmode="lin" valueType="num">
                                      <p:cBhvr>
                                        <p:cTn id="15" dur="1000" fill="hold"/>
                                        <p:tgtEl>
                                          <p:spTgt spid="3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1000"/>
                                        <p:tgtEl>
                                          <p:spTgt spid="31"/>
                                        </p:tgtEl>
                                      </p:cBhvr>
                                    </p:animEffect>
                                    <p:anim calcmode="lin" valueType="num">
                                      <p:cBhvr>
                                        <p:cTn id="20" dur="1000" fill="hold"/>
                                        <p:tgtEl>
                                          <p:spTgt spid="31"/>
                                        </p:tgtEl>
                                        <p:attrNameLst>
                                          <p:attrName>ppt_x</p:attrName>
                                        </p:attrNameLst>
                                      </p:cBhvr>
                                      <p:tavLst>
                                        <p:tav tm="0">
                                          <p:val>
                                            <p:strVal val="#ppt_x"/>
                                          </p:val>
                                        </p:tav>
                                        <p:tav tm="100000">
                                          <p:val>
                                            <p:strVal val="#ppt_x"/>
                                          </p:val>
                                        </p:tav>
                                      </p:tavLst>
                                    </p:anim>
                                    <p:anim calcmode="lin" valueType="num">
                                      <p:cBhvr>
                                        <p:cTn id="2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679845" y="6457202"/>
            <a:ext cx="4114800" cy="365125"/>
          </a:xfrm>
        </p:spPr>
        <p:txBody>
          <a:bodyPr/>
          <a:lstStyle/>
          <a:p>
            <a:r>
              <a:rPr lang="en-US" sz="1400" dirty="0">
                <a:solidFill>
                  <a:schemeClr val="tx1">
                    <a:lumMod val="65000"/>
                    <a:lumOff val="35000"/>
                  </a:schemeClr>
                </a:solidFill>
              </a:rPr>
              <a:t>23-30</a:t>
            </a:r>
          </a:p>
        </p:txBody>
      </p:sp>
      <p:sp>
        <p:nvSpPr>
          <p:cNvPr id="6" name="Slide Number Placeholder 5"/>
          <p:cNvSpPr>
            <a:spLocks noGrp="1"/>
          </p:cNvSpPr>
          <p:nvPr>
            <p:ph type="sldNum" sz="quarter" idx="12"/>
          </p:nvPr>
        </p:nvSpPr>
        <p:spPr/>
        <p:txBody>
          <a:bodyPr/>
          <a:lstStyle/>
          <a:p>
            <a:fld id="{7FC3EE3A-C468-41A9-BBE5-603562290F29}" type="slidenum">
              <a:rPr lang="en-US" smtClean="0"/>
              <a:pPr/>
              <a:t>23</a:t>
            </a:fld>
            <a:endParaRPr lang="en-US"/>
          </a:p>
        </p:txBody>
      </p:sp>
      <p:pic>
        <p:nvPicPr>
          <p:cNvPr id="32" name="Picture 31"/>
          <p:cNvPicPr>
            <a:picLocks noChangeAspect="1"/>
          </p:cNvPicPr>
          <p:nvPr/>
        </p:nvPicPr>
        <p:blipFill>
          <a:blip r:embed="rId3"/>
          <a:stretch>
            <a:fillRect/>
          </a:stretch>
        </p:blipFill>
        <p:spPr>
          <a:xfrm>
            <a:off x="4640420" y="4096409"/>
            <a:ext cx="3820506" cy="2297309"/>
          </a:xfrm>
          <a:prstGeom prst="rect">
            <a:avLst/>
          </a:prstGeom>
        </p:spPr>
      </p:pic>
      <p:grpSp>
        <p:nvGrpSpPr>
          <p:cNvPr id="33" name="Group 32"/>
          <p:cNvGrpSpPr/>
          <p:nvPr/>
        </p:nvGrpSpPr>
        <p:grpSpPr>
          <a:xfrm>
            <a:off x="370694" y="86612"/>
            <a:ext cx="5275743" cy="1152525"/>
            <a:chOff x="3893497" y="799348"/>
            <a:chExt cx="5275743" cy="1152525"/>
          </a:xfrm>
        </p:grpSpPr>
        <p:sp>
          <p:nvSpPr>
            <p:cNvPr id="70" name="Freeform 69"/>
            <p:cNvSpPr>
              <a:spLocks/>
            </p:cNvSpPr>
            <p:nvPr/>
          </p:nvSpPr>
          <p:spPr bwMode="auto">
            <a:xfrm>
              <a:off x="3981784" y="1231650"/>
              <a:ext cx="4525963" cy="715963"/>
            </a:xfrm>
            <a:custGeom>
              <a:avLst/>
              <a:gdLst>
                <a:gd name="T0" fmla="*/ 9214 w 9214"/>
                <a:gd name="T1" fmla="*/ 351 h 1457"/>
                <a:gd name="T2" fmla="*/ 9214 w 9214"/>
                <a:gd name="T3" fmla="*/ 1106 h 1457"/>
                <a:gd name="T4" fmla="*/ 8863 w 9214"/>
                <a:gd name="T5" fmla="*/ 1457 h 1457"/>
                <a:gd name="T6" fmla="*/ 351 w 9214"/>
                <a:gd name="T7" fmla="*/ 1457 h 1457"/>
                <a:gd name="T8" fmla="*/ 0 w 9214"/>
                <a:gd name="T9" fmla="*/ 1106 h 1457"/>
                <a:gd name="T10" fmla="*/ 0 w 9214"/>
                <a:gd name="T11" fmla="*/ 351 h 1457"/>
                <a:gd name="T12" fmla="*/ 351 w 9214"/>
                <a:gd name="T13" fmla="*/ 0 h 1457"/>
                <a:gd name="T14" fmla="*/ 8863 w 9214"/>
                <a:gd name="T15" fmla="*/ 0 h 1457"/>
                <a:gd name="T16" fmla="*/ 9214 w 9214"/>
                <a:gd name="T17" fmla="*/ 351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14" h="1457">
                  <a:moveTo>
                    <a:pt x="9214" y="351"/>
                  </a:moveTo>
                  <a:cubicBezTo>
                    <a:pt x="9214" y="1106"/>
                    <a:pt x="9214" y="1106"/>
                    <a:pt x="9214" y="1106"/>
                  </a:cubicBezTo>
                  <a:cubicBezTo>
                    <a:pt x="9214" y="1300"/>
                    <a:pt x="9057" y="1457"/>
                    <a:pt x="8863" y="1457"/>
                  </a:cubicBezTo>
                  <a:cubicBezTo>
                    <a:pt x="351" y="1457"/>
                    <a:pt x="351" y="1457"/>
                    <a:pt x="351" y="1457"/>
                  </a:cubicBezTo>
                  <a:cubicBezTo>
                    <a:pt x="158" y="1457"/>
                    <a:pt x="0" y="1300"/>
                    <a:pt x="0" y="1106"/>
                  </a:cubicBezTo>
                  <a:cubicBezTo>
                    <a:pt x="0" y="351"/>
                    <a:pt x="0" y="351"/>
                    <a:pt x="0" y="351"/>
                  </a:cubicBezTo>
                  <a:cubicBezTo>
                    <a:pt x="0" y="157"/>
                    <a:pt x="158" y="0"/>
                    <a:pt x="351" y="0"/>
                  </a:cubicBezTo>
                  <a:cubicBezTo>
                    <a:pt x="8863" y="0"/>
                    <a:pt x="8863" y="0"/>
                    <a:pt x="8863" y="0"/>
                  </a:cubicBezTo>
                  <a:cubicBezTo>
                    <a:pt x="9057" y="0"/>
                    <a:pt x="9214" y="157"/>
                    <a:pt x="9214" y="351"/>
                  </a:cubicBezTo>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pic>
          <p:nvPicPr>
            <p:cNvPr id="71" name="Picture 70"/>
            <p:cNvPicPr>
              <a:picLocks noChangeAspect="1"/>
            </p:cNvPicPr>
            <p:nvPr/>
          </p:nvPicPr>
          <p:blipFill rotWithShape="1">
            <a:blip r:embed="rId4">
              <a:extLst>
                <a:ext uri="{28A0092B-C50C-407E-A947-70E740481C1C}">
                  <a14:useLocalDpi xmlns:a14="http://schemas.microsoft.com/office/drawing/2010/main" val="0"/>
                </a:ext>
              </a:extLst>
            </a:blip>
            <a:srcRect r="51838"/>
            <a:stretch/>
          </p:blipFill>
          <p:spPr>
            <a:xfrm rot="5400000" flipV="1">
              <a:off x="5588056" y="1295177"/>
              <a:ext cx="780896" cy="532494"/>
            </a:xfrm>
            <a:prstGeom prst="rect">
              <a:avLst/>
            </a:prstGeom>
          </p:spPr>
        </p:pic>
        <p:pic>
          <p:nvPicPr>
            <p:cNvPr id="72" name="Picture 71"/>
            <p:cNvPicPr>
              <a:picLocks noChangeAspect="1"/>
            </p:cNvPicPr>
            <p:nvPr/>
          </p:nvPicPr>
          <p:blipFill rotWithShape="1">
            <a:blip r:embed="rId4">
              <a:extLst>
                <a:ext uri="{28A0092B-C50C-407E-A947-70E740481C1C}">
                  <a14:useLocalDpi xmlns:a14="http://schemas.microsoft.com/office/drawing/2010/main" val="0"/>
                </a:ext>
              </a:extLst>
            </a:blip>
            <a:srcRect r="51838"/>
            <a:stretch/>
          </p:blipFill>
          <p:spPr>
            <a:xfrm rot="16200000" flipH="1" flipV="1">
              <a:off x="3769296" y="1295178"/>
              <a:ext cx="780896" cy="532494"/>
            </a:xfrm>
            <a:prstGeom prst="rect">
              <a:avLst/>
            </a:prstGeom>
          </p:spPr>
        </p:pic>
        <p:grpSp>
          <p:nvGrpSpPr>
            <p:cNvPr id="73" name="Group 72"/>
            <p:cNvGrpSpPr/>
            <p:nvPr/>
          </p:nvGrpSpPr>
          <p:grpSpPr>
            <a:xfrm>
              <a:off x="4426337" y="799348"/>
              <a:ext cx="1292225" cy="1152525"/>
              <a:chOff x="4426337" y="799348"/>
              <a:chExt cx="1292225" cy="1152525"/>
            </a:xfrm>
          </p:grpSpPr>
          <p:sp>
            <p:nvSpPr>
              <p:cNvPr id="75" name="Freeform 74"/>
              <p:cNvSpPr>
                <a:spLocks/>
              </p:cNvSpPr>
              <p:nvPr/>
            </p:nvSpPr>
            <p:spPr bwMode="auto">
              <a:xfrm>
                <a:off x="4426337" y="799348"/>
                <a:ext cx="1292225" cy="1152525"/>
              </a:xfrm>
              <a:custGeom>
                <a:avLst/>
                <a:gdLst>
                  <a:gd name="T0" fmla="*/ 2630 w 2630"/>
                  <a:gd name="T1" fmla="*/ 617 h 2347"/>
                  <a:gd name="T2" fmla="*/ 2630 w 2630"/>
                  <a:gd name="T3" fmla="*/ 2181 h 2347"/>
                  <a:gd name="T4" fmla="*/ 2607 w 2630"/>
                  <a:gd name="T5" fmla="*/ 2347 h 2347"/>
                  <a:gd name="T6" fmla="*/ 23 w 2630"/>
                  <a:gd name="T7" fmla="*/ 2347 h 2347"/>
                  <a:gd name="T8" fmla="*/ 0 w 2630"/>
                  <a:gd name="T9" fmla="*/ 2181 h 2347"/>
                  <a:gd name="T10" fmla="*/ 0 w 2630"/>
                  <a:gd name="T11" fmla="*/ 617 h 2347"/>
                  <a:gd name="T12" fmla="*/ 617 w 2630"/>
                  <a:gd name="T13" fmla="*/ 0 h 2347"/>
                  <a:gd name="T14" fmla="*/ 2013 w 2630"/>
                  <a:gd name="T15" fmla="*/ 0 h 2347"/>
                  <a:gd name="T16" fmla="*/ 2630 w 2630"/>
                  <a:gd name="T17" fmla="*/ 617 h 2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0" h="2347">
                    <a:moveTo>
                      <a:pt x="2630" y="617"/>
                    </a:moveTo>
                    <a:cubicBezTo>
                      <a:pt x="2630" y="2181"/>
                      <a:pt x="2630" y="2181"/>
                      <a:pt x="2630" y="2181"/>
                    </a:cubicBezTo>
                    <a:cubicBezTo>
                      <a:pt x="2630" y="2239"/>
                      <a:pt x="2622" y="2294"/>
                      <a:pt x="2607" y="2347"/>
                    </a:cubicBezTo>
                    <a:cubicBezTo>
                      <a:pt x="23" y="2347"/>
                      <a:pt x="23" y="2347"/>
                      <a:pt x="23" y="2347"/>
                    </a:cubicBezTo>
                    <a:cubicBezTo>
                      <a:pt x="8" y="2294"/>
                      <a:pt x="0" y="2239"/>
                      <a:pt x="0" y="2181"/>
                    </a:cubicBezTo>
                    <a:cubicBezTo>
                      <a:pt x="0" y="617"/>
                      <a:pt x="0" y="617"/>
                      <a:pt x="0" y="617"/>
                    </a:cubicBezTo>
                    <a:cubicBezTo>
                      <a:pt x="0" y="276"/>
                      <a:pt x="277" y="0"/>
                      <a:pt x="617" y="0"/>
                    </a:cubicBezTo>
                    <a:cubicBezTo>
                      <a:pt x="2013" y="0"/>
                      <a:pt x="2013" y="0"/>
                      <a:pt x="2013" y="0"/>
                    </a:cubicBezTo>
                    <a:cubicBezTo>
                      <a:pt x="2354" y="0"/>
                      <a:pt x="2630" y="276"/>
                      <a:pt x="2630" y="617"/>
                    </a:cubicBezTo>
                    <a:close/>
                  </a:path>
                </a:pathLst>
              </a:custGeom>
              <a:solidFill>
                <a:schemeClr val="accent3"/>
              </a:solidFill>
              <a:ln w="9525">
                <a:noFill/>
                <a:round/>
                <a:headEnd/>
                <a:tailEnd/>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nvGrpSpPr>
              <p:cNvPr id="76" name="Group 75"/>
              <p:cNvGrpSpPr>
                <a:grpSpLocks noChangeAspect="1"/>
              </p:cNvGrpSpPr>
              <p:nvPr/>
            </p:nvGrpSpPr>
            <p:grpSpPr bwMode="auto">
              <a:xfrm>
                <a:off x="4808127" y="1150686"/>
                <a:ext cx="528644" cy="449848"/>
                <a:chOff x="919" y="941"/>
                <a:chExt cx="2006" cy="1707"/>
              </a:xfrm>
              <a:solidFill>
                <a:schemeClr val="bg1"/>
              </a:solidFill>
            </p:grpSpPr>
            <p:sp>
              <p:nvSpPr>
                <p:cNvPr id="77" name="Freeform 76"/>
                <p:cNvSpPr>
                  <a:spLocks/>
                </p:cNvSpPr>
                <p:nvPr/>
              </p:nvSpPr>
              <p:spPr bwMode="auto">
                <a:xfrm>
                  <a:off x="1341" y="987"/>
                  <a:ext cx="1584" cy="1397"/>
                </a:xfrm>
                <a:custGeom>
                  <a:avLst/>
                  <a:gdLst>
                    <a:gd name="T0" fmla="*/ 3097 w 3167"/>
                    <a:gd name="T1" fmla="*/ 4 h 2793"/>
                    <a:gd name="T2" fmla="*/ 3139 w 3167"/>
                    <a:gd name="T3" fmla="*/ 28 h 2793"/>
                    <a:gd name="T4" fmla="*/ 3164 w 3167"/>
                    <a:gd name="T5" fmla="*/ 69 h 2793"/>
                    <a:gd name="T6" fmla="*/ 3165 w 3167"/>
                    <a:gd name="T7" fmla="*/ 116 h 2793"/>
                    <a:gd name="T8" fmla="*/ 3144 w 3167"/>
                    <a:gd name="T9" fmla="*/ 158 h 2793"/>
                    <a:gd name="T10" fmla="*/ 902 w 3167"/>
                    <a:gd name="T11" fmla="*/ 2774 h 2793"/>
                    <a:gd name="T12" fmla="*/ 864 w 3167"/>
                    <a:gd name="T13" fmla="*/ 2791 h 2793"/>
                    <a:gd name="T14" fmla="*/ 838 w 3167"/>
                    <a:gd name="T15" fmla="*/ 2793 h 2793"/>
                    <a:gd name="T16" fmla="*/ 797 w 3167"/>
                    <a:gd name="T17" fmla="*/ 2781 h 2793"/>
                    <a:gd name="T18" fmla="*/ 764 w 3167"/>
                    <a:gd name="T19" fmla="*/ 2752 h 2793"/>
                    <a:gd name="T20" fmla="*/ 6 w 3167"/>
                    <a:gd name="T21" fmla="*/ 1650 h 2793"/>
                    <a:gd name="T22" fmla="*/ 0 w 3167"/>
                    <a:gd name="T23" fmla="*/ 1607 h 2793"/>
                    <a:gd name="T24" fmla="*/ 12 w 3167"/>
                    <a:gd name="T25" fmla="*/ 1566 h 2793"/>
                    <a:gd name="T26" fmla="*/ 43 w 3167"/>
                    <a:gd name="T27" fmla="*/ 1534 h 2793"/>
                    <a:gd name="T28" fmla="*/ 83 w 3167"/>
                    <a:gd name="T29" fmla="*/ 1520 h 2793"/>
                    <a:gd name="T30" fmla="*/ 126 w 3167"/>
                    <a:gd name="T31" fmla="*/ 1523 h 2793"/>
                    <a:gd name="T32" fmla="*/ 893 w 3167"/>
                    <a:gd name="T33" fmla="*/ 1982 h 2793"/>
                    <a:gd name="T34" fmla="*/ 925 w 3167"/>
                    <a:gd name="T35" fmla="*/ 2011 h 2793"/>
                    <a:gd name="T36" fmla="*/ 939 w 3167"/>
                    <a:gd name="T37" fmla="*/ 2051 h 2793"/>
                    <a:gd name="T38" fmla="*/ 936 w 3167"/>
                    <a:gd name="T39" fmla="*/ 2093 h 2793"/>
                    <a:gd name="T40" fmla="*/ 913 w 3167"/>
                    <a:gd name="T41" fmla="*/ 2130 h 2793"/>
                    <a:gd name="T42" fmla="*/ 877 w 3167"/>
                    <a:gd name="T43" fmla="*/ 2153 h 2793"/>
                    <a:gd name="T44" fmla="*/ 836 w 3167"/>
                    <a:gd name="T45" fmla="*/ 2160 h 2793"/>
                    <a:gd name="T46" fmla="*/ 794 w 3167"/>
                    <a:gd name="T47" fmla="*/ 2146 h 2793"/>
                    <a:gd name="T48" fmla="*/ 852 w 3167"/>
                    <a:gd name="T49" fmla="*/ 2540 h 2793"/>
                    <a:gd name="T50" fmla="*/ 1226 w 3167"/>
                    <a:gd name="T51" fmla="*/ 1855 h 2793"/>
                    <a:gd name="T52" fmla="*/ 1187 w 3167"/>
                    <a:gd name="T53" fmla="*/ 1876 h 2793"/>
                    <a:gd name="T54" fmla="*/ 1145 w 3167"/>
                    <a:gd name="T55" fmla="*/ 1877 h 2793"/>
                    <a:gd name="T56" fmla="*/ 1106 w 3167"/>
                    <a:gd name="T57" fmla="*/ 1861 h 2793"/>
                    <a:gd name="T58" fmla="*/ 1077 w 3167"/>
                    <a:gd name="T59" fmla="*/ 1828 h 2793"/>
                    <a:gd name="T60" fmla="*/ 1066 w 3167"/>
                    <a:gd name="T61" fmla="*/ 1787 h 2793"/>
                    <a:gd name="T62" fmla="*/ 1073 w 3167"/>
                    <a:gd name="T63" fmla="*/ 1746 h 2793"/>
                    <a:gd name="T64" fmla="*/ 1098 w 3167"/>
                    <a:gd name="T65" fmla="*/ 1711 h 2793"/>
                    <a:gd name="T66" fmla="*/ 3029 w 3167"/>
                    <a:gd name="T67" fmla="*/ 11 h 2793"/>
                    <a:gd name="T68" fmla="*/ 3074 w 3167"/>
                    <a:gd name="T69" fmla="*/ 0 h 2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67" h="2793">
                      <a:moveTo>
                        <a:pt x="3074" y="0"/>
                      </a:moveTo>
                      <a:lnTo>
                        <a:pt x="3097" y="4"/>
                      </a:lnTo>
                      <a:lnTo>
                        <a:pt x="3120" y="13"/>
                      </a:lnTo>
                      <a:lnTo>
                        <a:pt x="3139" y="28"/>
                      </a:lnTo>
                      <a:lnTo>
                        <a:pt x="3154" y="48"/>
                      </a:lnTo>
                      <a:lnTo>
                        <a:pt x="3164" y="69"/>
                      </a:lnTo>
                      <a:lnTo>
                        <a:pt x="3167" y="93"/>
                      </a:lnTo>
                      <a:lnTo>
                        <a:pt x="3165" y="116"/>
                      </a:lnTo>
                      <a:lnTo>
                        <a:pt x="3158" y="139"/>
                      </a:lnTo>
                      <a:lnTo>
                        <a:pt x="3144" y="158"/>
                      </a:lnTo>
                      <a:lnTo>
                        <a:pt x="916" y="2760"/>
                      </a:lnTo>
                      <a:lnTo>
                        <a:pt x="902" y="2774"/>
                      </a:lnTo>
                      <a:lnTo>
                        <a:pt x="883" y="2785"/>
                      </a:lnTo>
                      <a:lnTo>
                        <a:pt x="864" y="2791"/>
                      </a:lnTo>
                      <a:lnTo>
                        <a:pt x="843" y="2793"/>
                      </a:lnTo>
                      <a:lnTo>
                        <a:pt x="838" y="2793"/>
                      </a:lnTo>
                      <a:lnTo>
                        <a:pt x="816" y="2790"/>
                      </a:lnTo>
                      <a:lnTo>
                        <a:pt x="797" y="2781"/>
                      </a:lnTo>
                      <a:lnTo>
                        <a:pt x="779" y="2769"/>
                      </a:lnTo>
                      <a:lnTo>
                        <a:pt x="764" y="2752"/>
                      </a:lnTo>
                      <a:lnTo>
                        <a:pt x="17" y="1670"/>
                      </a:lnTo>
                      <a:lnTo>
                        <a:pt x="6" y="1650"/>
                      </a:lnTo>
                      <a:lnTo>
                        <a:pt x="1" y="1628"/>
                      </a:lnTo>
                      <a:lnTo>
                        <a:pt x="0" y="1607"/>
                      </a:lnTo>
                      <a:lnTo>
                        <a:pt x="4" y="1587"/>
                      </a:lnTo>
                      <a:lnTo>
                        <a:pt x="12" y="1566"/>
                      </a:lnTo>
                      <a:lnTo>
                        <a:pt x="26" y="1549"/>
                      </a:lnTo>
                      <a:lnTo>
                        <a:pt x="43" y="1534"/>
                      </a:lnTo>
                      <a:lnTo>
                        <a:pt x="62" y="1525"/>
                      </a:lnTo>
                      <a:lnTo>
                        <a:pt x="83" y="1520"/>
                      </a:lnTo>
                      <a:lnTo>
                        <a:pt x="104" y="1519"/>
                      </a:lnTo>
                      <a:lnTo>
                        <a:pt x="126" y="1523"/>
                      </a:lnTo>
                      <a:lnTo>
                        <a:pt x="145" y="1532"/>
                      </a:lnTo>
                      <a:lnTo>
                        <a:pt x="893" y="1982"/>
                      </a:lnTo>
                      <a:lnTo>
                        <a:pt x="910" y="1995"/>
                      </a:lnTo>
                      <a:lnTo>
                        <a:pt x="925" y="2011"/>
                      </a:lnTo>
                      <a:lnTo>
                        <a:pt x="933" y="2030"/>
                      </a:lnTo>
                      <a:lnTo>
                        <a:pt x="939" y="2051"/>
                      </a:lnTo>
                      <a:lnTo>
                        <a:pt x="939" y="2072"/>
                      </a:lnTo>
                      <a:lnTo>
                        <a:pt x="936" y="2093"/>
                      </a:lnTo>
                      <a:lnTo>
                        <a:pt x="926" y="2113"/>
                      </a:lnTo>
                      <a:lnTo>
                        <a:pt x="913" y="2130"/>
                      </a:lnTo>
                      <a:lnTo>
                        <a:pt x="896" y="2144"/>
                      </a:lnTo>
                      <a:lnTo>
                        <a:pt x="877" y="2153"/>
                      </a:lnTo>
                      <a:lnTo>
                        <a:pt x="857" y="2158"/>
                      </a:lnTo>
                      <a:lnTo>
                        <a:pt x="836" y="2160"/>
                      </a:lnTo>
                      <a:lnTo>
                        <a:pt x="814" y="2155"/>
                      </a:lnTo>
                      <a:lnTo>
                        <a:pt x="794" y="2146"/>
                      </a:lnTo>
                      <a:lnTo>
                        <a:pt x="428" y="1926"/>
                      </a:lnTo>
                      <a:lnTo>
                        <a:pt x="852" y="2540"/>
                      </a:lnTo>
                      <a:lnTo>
                        <a:pt x="2102" y="1081"/>
                      </a:lnTo>
                      <a:lnTo>
                        <a:pt x="1226" y="1855"/>
                      </a:lnTo>
                      <a:lnTo>
                        <a:pt x="1207" y="1867"/>
                      </a:lnTo>
                      <a:lnTo>
                        <a:pt x="1187" y="1876"/>
                      </a:lnTo>
                      <a:lnTo>
                        <a:pt x="1166" y="1879"/>
                      </a:lnTo>
                      <a:lnTo>
                        <a:pt x="1145" y="1877"/>
                      </a:lnTo>
                      <a:lnTo>
                        <a:pt x="1125" y="1872"/>
                      </a:lnTo>
                      <a:lnTo>
                        <a:pt x="1106" y="1861"/>
                      </a:lnTo>
                      <a:lnTo>
                        <a:pt x="1089" y="1846"/>
                      </a:lnTo>
                      <a:lnTo>
                        <a:pt x="1077" y="1828"/>
                      </a:lnTo>
                      <a:lnTo>
                        <a:pt x="1069" y="1809"/>
                      </a:lnTo>
                      <a:lnTo>
                        <a:pt x="1066" y="1787"/>
                      </a:lnTo>
                      <a:lnTo>
                        <a:pt x="1067" y="1766"/>
                      </a:lnTo>
                      <a:lnTo>
                        <a:pt x="1073" y="1746"/>
                      </a:lnTo>
                      <a:lnTo>
                        <a:pt x="1083" y="1727"/>
                      </a:lnTo>
                      <a:lnTo>
                        <a:pt x="1098" y="1711"/>
                      </a:lnTo>
                      <a:lnTo>
                        <a:pt x="3008" y="24"/>
                      </a:lnTo>
                      <a:lnTo>
                        <a:pt x="3029" y="11"/>
                      </a:lnTo>
                      <a:lnTo>
                        <a:pt x="3051" y="2"/>
                      </a:lnTo>
                      <a:lnTo>
                        <a:pt x="307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8" name="Freeform 77"/>
                <p:cNvSpPr>
                  <a:spLocks/>
                </p:cNvSpPr>
                <p:nvPr/>
              </p:nvSpPr>
              <p:spPr bwMode="auto">
                <a:xfrm>
                  <a:off x="919" y="941"/>
                  <a:ext cx="1677" cy="1707"/>
                </a:xfrm>
                <a:custGeom>
                  <a:avLst/>
                  <a:gdLst>
                    <a:gd name="T0" fmla="*/ 1864 w 3354"/>
                    <a:gd name="T1" fmla="*/ 2 h 3413"/>
                    <a:gd name="T2" fmla="*/ 1905 w 3354"/>
                    <a:gd name="T3" fmla="*/ 23 h 3413"/>
                    <a:gd name="T4" fmla="*/ 2709 w 3354"/>
                    <a:gd name="T5" fmla="*/ 725 h 3413"/>
                    <a:gd name="T6" fmla="*/ 2726 w 3354"/>
                    <a:gd name="T7" fmla="*/ 764 h 3413"/>
                    <a:gd name="T8" fmla="*/ 2725 w 3354"/>
                    <a:gd name="T9" fmla="*/ 806 h 3413"/>
                    <a:gd name="T10" fmla="*/ 2704 w 3354"/>
                    <a:gd name="T11" fmla="*/ 844 h 3413"/>
                    <a:gd name="T12" fmla="*/ 2669 w 3354"/>
                    <a:gd name="T13" fmla="*/ 870 h 3413"/>
                    <a:gd name="T14" fmla="*/ 2628 w 3354"/>
                    <a:gd name="T15" fmla="*/ 877 h 3413"/>
                    <a:gd name="T16" fmla="*/ 2587 w 3354"/>
                    <a:gd name="T17" fmla="*/ 866 h 3413"/>
                    <a:gd name="T18" fmla="*/ 1842 w 3354"/>
                    <a:gd name="T19" fmla="*/ 223 h 3413"/>
                    <a:gd name="T20" fmla="*/ 521 w 3354"/>
                    <a:gd name="T21" fmla="*/ 1378 h 3413"/>
                    <a:gd name="T22" fmla="*/ 523 w 3354"/>
                    <a:gd name="T23" fmla="*/ 3221 h 3413"/>
                    <a:gd name="T24" fmla="*/ 3162 w 3354"/>
                    <a:gd name="T25" fmla="*/ 1386 h 3413"/>
                    <a:gd name="T26" fmla="*/ 3175 w 3354"/>
                    <a:gd name="T27" fmla="*/ 1338 h 3413"/>
                    <a:gd name="T28" fmla="*/ 3210 w 3354"/>
                    <a:gd name="T29" fmla="*/ 1304 h 3413"/>
                    <a:gd name="T30" fmla="*/ 3257 w 3354"/>
                    <a:gd name="T31" fmla="*/ 1290 h 3413"/>
                    <a:gd name="T32" fmla="*/ 3306 w 3354"/>
                    <a:gd name="T33" fmla="*/ 1304 h 3413"/>
                    <a:gd name="T34" fmla="*/ 3341 w 3354"/>
                    <a:gd name="T35" fmla="*/ 1338 h 3413"/>
                    <a:gd name="T36" fmla="*/ 3354 w 3354"/>
                    <a:gd name="T37" fmla="*/ 1386 h 3413"/>
                    <a:gd name="T38" fmla="*/ 3351 w 3354"/>
                    <a:gd name="T39" fmla="*/ 3342 h 3413"/>
                    <a:gd name="T40" fmla="*/ 3326 w 3354"/>
                    <a:gd name="T41" fmla="*/ 3385 h 3413"/>
                    <a:gd name="T42" fmla="*/ 3283 w 3354"/>
                    <a:gd name="T43" fmla="*/ 3410 h 3413"/>
                    <a:gd name="T44" fmla="*/ 426 w 3354"/>
                    <a:gd name="T45" fmla="*/ 3413 h 3413"/>
                    <a:gd name="T46" fmla="*/ 378 w 3354"/>
                    <a:gd name="T47" fmla="*/ 3400 h 3413"/>
                    <a:gd name="T48" fmla="*/ 344 w 3354"/>
                    <a:gd name="T49" fmla="*/ 3366 h 3413"/>
                    <a:gd name="T50" fmla="*/ 330 w 3354"/>
                    <a:gd name="T51" fmla="*/ 3317 h 3413"/>
                    <a:gd name="T52" fmla="*/ 160 w 3354"/>
                    <a:gd name="T53" fmla="*/ 1684 h 3413"/>
                    <a:gd name="T54" fmla="*/ 118 w 3354"/>
                    <a:gd name="T55" fmla="*/ 1706 h 3413"/>
                    <a:gd name="T56" fmla="*/ 76 w 3354"/>
                    <a:gd name="T57" fmla="*/ 1706 h 3413"/>
                    <a:gd name="T58" fmla="*/ 39 w 3354"/>
                    <a:gd name="T59" fmla="*/ 1689 h 3413"/>
                    <a:gd name="T60" fmla="*/ 11 w 3354"/>
                    <a:gd name="T61" fmla="*/ 1657 h 3413"/>
                    <a:gd name="T62" fmla="*/ 0 w 3354"/>
                    <a:gd name="T63" fmla="*/ 1616 h 3413"/>
                    <a:gd name="T64" fmla="*/ 7 w 3354"/>
                    <a:gd name="T65" fmla="*/ 1574 h 3413"/>
                    <a:gd name="T66" fmla="*/ 33 w 3354"/>
                    <a:gd name="T67" fmla="*/ 1539 h 3413"/>
                    <a:gd name="T68" fmla="*/ 1798 w 3354"/>
                    <a:gd name="T69" fmla="*/ 11 h 3413"/>
                    <a:gd name="T70" fmla="*/ 1842 w 3354"/>
                    <a:gd name="T71" fmla="*/ 0 h 3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4" h="3413">
                      <a:moveTo>
                        <a:pt x="1842" y="0"/>
                      </a:moveTo>
                      <a:lnTo>
                        <a:pt x="1864" y="2"/>
                      </a:lnTo>
                      <a:lnTo>
                        <a:pt x="1886" y="11"/>
                      </a:lnTo>
                      <a:lnTo>
                        <a:pt x="1905" y="23"/>
                      </a:lnTo>
                      <a:lnTo>
                        <a:pt x="2695" y="709"/>
                      </a:lnTo>
                      <a:lnTo>
                        <a:pt x="2709" y="725"/>
                      </a:lnTo>
                      <a:lnTo>
                        <a:pt x="2720" y="744"/>
                      </a:lnTo>
                      <a:lnTo>
                        <a:pt x="2726" y="764"/>
                      </a:lnTo>
                      <a:lnTo>
                        <a:pt x="2728" y="786"/>
                      </a:lnTo>
                      <a:lnTo>
                        <a:pt x="2725" y="806"/>
                      </a:lnTo>
                      <a:lnTo>
                        <a:pt x="2717" y="826"/>
                      </a:lnTo>
                      <a:lnTo>
                        <a:pt x="2704" y="844"/>
                      </a:lnTo>
                      <a:lnTo>
                        <a:pt x="2689" y="860"/>
                      </a:lnTo>
                      <a:lnTo>
                        <a:pt x="2669" y="870"/>
                      </a:lnTo>
                      <a:lnTo>
                        <a:pt x="2650" y="876"/>
                      </a:lnTo>
                      <a:lnTo>
                        <a:pt x="2628" y="877"/>
                      </a:lnTo>
                      <a:lnTo>
                        <a:pt x="2607" y="875"/>
                      </a:lnTo>
                      <a:lnTo>
                        <a:pt x="2587" y="866"/>
                      </a:lnTo>
                      <a:lnTo>
                        <a:pt x="2569" y="854"/>
                      </a:lnTo>
                      <a:lnTo>
                        <a:pt x="1842" y="223"/>
                      </a:lnTo>
                      <a:lnTo>
                        <a:pt x="521" y="1371"/>
                      </a:lnTo>
                      <a:lnTo>
                        <a:pt x="521" y="1378"/>
                      </a:lnTo>
                      <a:lnTo>
                        <a:pt x="523" y="1386"/>
                      </a:lnTo>
                      <a:lnTo>
                        <a:pt x="523" y="3221"/>
                      </a:lnTo>
                      <a:lnTo>
                        <a:pt x="3162" y="3221"/>
                      </a:lnTo>
                      <a:lnTo>
                        <a:pt x="3162" y="1386"/>
                      </a:lnTo>
                      <a:lnTo>
                        <a:pt x="3165" y="1361"/>
                      </a:lnTo>
                      <a:lnTo>
                        <a:pt x="3175" y="1338"/>
                      </a:lnTo>
                      <a:lnTo>
                        <a:pt x="3190" y="1318"/>
                      </a:lnTo>
                      <a:lnTo>
                        <a:pt x="3210" y="1304"/>
                      </a:lnTo>
                      <a:lnTo>
                        <a:pt x="3233" y="1294"/>
                      </a:lnTo>
                      <a:lnTo>
                        <a:pt x="3257" y="1290"/>
                      </a:lnTo>
                      <a:lnTo>
                        <a:pt x="3283" y="1294"/>
                      </a:lnTo>
                      <a:lnTo>
                        <a:pt x="3306" y="1304"/>
                      </a:lnTo>
                      <a:lnTo>
                        <a:pt x="3326" y="1318"/>
                      </a:lnTo>
                      <a:lnTo>
                        <a:pt x="3341" y="1338"/>
                      </a:lnTo>
                      <a:lnTo>
                        <a:pt x="3351" y="1361"/>
                      </a:lnTo>
                      <a:lnTo>
                        <a:pt x="3354" y="1386"/>
                      </a:lnTo>
                      <a:lnTo>
                        <a:pt x="3354" y="3317"/>
                      </a:lnTo>
                      <a:lnTo>
                        <a:pt x="3351" y="3342"/>
                      </a:lnTo>
                      <a:lnTo>
                        <a:pt x="3341" y="3366"/>
                      </a:lnTo>
                      <a:lnTo>
                        <a:pt x="3326" y="3385"/>
                      </a:lnTo>
                      <a:lnTo>
                        <a:pt x="3306" y="3400"/>
                      </a:lnTo>
                      <a:lnTo>
                        <a:pt x="3283" y="3410"/>
                      </a:lnTo>
                      <a:lnTo>
                        <a:pt x="3257" y="3413"/>
                      </a:lnTo>
                      <a:lnTo>
                        <a:pt x="426" y="3413"/>
                      </a:lnTo>
                      <a:lnTo>
                        <a:pt x="401" y="3410"/>
                      </a:lnTo>
                      <a:lnTo>
                        <a:pt x="378" y="3400"/>
                      </a:lnTo>
                      <a:lnTo>
                        <a:pt x="358" y="3385"/>
                      </a:lnTo>
                      <a:lnTo>
                        <a:pt x="344" y="3366"/>
                      </a:lnTo>
                      <a:lnTo>
                        <a:pt x="334" y="3342"/>
                      </a:lnTo>
                      <a:lnTo>
                        <a:pt x="330" y="3317"/>
                      </a:lnTo>
                      <a:lnTo>
                        <a:pt x="330" y="1536"/>
                      </a:lnTo>
                      <a:lnTo>
                        <a:pt x="160" y="1684"/>
                      </a:lnTo>
                      <a:lnTo>
                        <a:pt x="140" y="1697"/>
                      </a:lnTo>
                      <a:lnTo>
                        <a:pt x="118" y="1706"/>
                      </a:lnTo>
                      <a:lnTo>
                        <a:pt x="96" y="1708"/>
                      </a:lnTo>
                      <a:lnTo>
                        <a:pt x="76" y="1706"/>
                      </a:lnTo>
                      <a:lnTo>
                        <a:pt x="57" y="1700"/>
                      </a:lnTo>
                      <a:lnTo>
                        <a:pt x="39" y="1689"/>
                      </a:lnTo>
                      <a:lnTo>
                        <a:pt x="23" y="1675"/>
                      </a:lnTo>
                      <a:lnTo>
                        <a:pt x="11" y="1657"/>
                      </a:lnTo>
                      <a:lnTo>
                        <a:pt x="4" y="1636"/>
                      </a:lnTo>
                      <a:lnTo>
                        <a:pt x="0" y="1616"/>
                      </a:lnTo>
                      <a:lnTo>
                        <a:pt x="1" y="1595"/>
                      </a:lnTo>
                      <a:lnTo>
                        <a:pt x="7" y="1574"/>
                      </a:lnTo>
                      <a:lnTo>
                        <a:pt x="18" y="1556"/>
                      </a:lnTo>
                      <a:lnTo>
                        <a:pt x="33" y="1539"/>
                      </a:lnTo>
                      <a:lnTo>
                        <a:pt x="1779" y="23"/>
                      </a:lnTo>
                      <a:lnTo>
                        <a:pt x="1798" y="11"/>
                      </a:lnTo>
                      <a:lnTo>
                        <a:pt x="1820" y="2"/>
                      </a:lnTo>
                      <a:lnTo>
                        <a:pt x="184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sp>
          <p:nvSpPr>
            <p:cNvPr id="74" name="Rectangle 73"/>
            <p:cNvSpPr/>
            <p:nvPr/>
          </p:nvSpPr>
          <p:spPr>
            <a:xfrm>
              <a:off x="5805819" y="1247042"/>
              <a:ext cx="3363421" cy="615553"/>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a-IR" kern="0" dirty="0">
                  <a:solidFill>
                    <a:schemeClr val="bg1"/>
                  </a:solidFill>
                  <a:latin typeface="Arial" pitchFamily="34" charset="0"/>
                  <a:cs typeface="B Homa" panose="00000400000000000000" pitchFamily="2" charset="-78"/>
                </a:rPr>
                <a:t>            </a:t>
              </a:r>
              <a:r>
                <a:rPr lang="fa-IR" sz="1600" kern="0" dirty="0">
                  <a:solidFill>
                    <a:schemeClr val="bg1"/>
                  </a:solidFill>
                  <a:latin typeface="Arial" pitchFamily="34" charset="0"/>
                  <a:cs typeface="B Homa" panose="00000400000000000000" pitchFamily="2" charset="-78"/>
                </a:rPr>
                <a:t>مسئول: شخصی که مسئولیت اجرای</a:t>
              </a:r>
            </a:p>
            <a:p>
              <a:pPr algn="ctr"/>
              <a:r>
                <a:rPr lang="fa-IR" sz="1600" kern="0" dirty="0">
                  <a:solidFill>
                    <a:schemeClr val="bg1"/>
                  </a:solidFill>
                  <a:latin typeface="Arial" pitchFamily="34" charset="0"/>
                  <a:cs typeface="B Homa" panose="00000400000000000000" pitchFamily="2" charset="-78"/>
                </a:rPr>
                <a:t> صحیح فرایند را بر عهده دارد.</a:t>
              </a:r>
              <a:endParaRPr lang="en-US" sz="1600" dirty="0">
                <a:cs typeface="B Homa" panose="00000400000000000000" pitchFamily="2" charset="-78"/>
              </a:endParaRPr>
            </a:p>
          </p:txBody>
        </p:sp>
      </p:grpSp>
      <p:grpSp>
        <p:nvGrpSpPr>
          <p:cNvPr id="34" name="Group 33"/>
          <p:cNvGrpSpPr/>
          <p:nvPr/>
        </p:nvGrpSpPr>
        <p:grpSpPr>
          <a:xfrm>
            <a:off x="406431" y="1479107"/>
            <a:ext cx="4525963" cy="720223"/>
            <a:chOff x="3885091" y="2666513"/>
            <a:chExt cx="4525963" cy="720223"/>
          </a:xfrm>
        </p:grpSpPr>
        <p:sp>
          <p:nvSpPr>
            <p:cNvPr id="68" name="Freeform 67"/>
            <p:cNvSpPr>
              <a:spLocks/>
            </p:cNvSpPr>
            <p:nvPr/>
          </p:nvSpPr>
          <p:spPr bwMode="auto">
            <a:xfrm flipH="1">
              <a:off x="3885091" y="2670773"/>
              <a:ext cx="4525963" cy="715963"/>
            </a:xfrm>
            <a:custGeom>
              <a:avLst/>
              <a:gdLst>
                <a:gd name="T0" fmla="*/ 9214 w 9214"/>
                <a:gd name="T1" fmla="*/ 351 h 1457"/>
                <a:gd name="T2" fmla="*/ 9214 w 9214"/>
                <a:gd name="T3" fmla="*/ 1106 h 1457"/>
                <a:gd name="T4" fmla="*/ 8863 w 9214"/>
                <a:gd name="T5" fmla="*/ 1457 h 1457"/>
                <a:gd name="T6" fmla="*/ 351 w 9214"/>
                <a:gd name="T7" fmla="*/ 1457 h 1457"/>
                <a:gd name="T8" fmla="*/ 0 w 9214"/>
                <a:gd name="T9" fmla="*/ 1106 h 1457"/>
                <a:gd name="T10" fmla="*/ 0 w 9214"/>
                <a:gd name="T11" fmla="*/ 351 h 1457"/>
                <a:gd name="T12" fmla="*/ 351 w 9214"/>
                <a:gd name="T13" fmla="*/ 0 h 1457"/>
                <a:gd name="T14" fmla="*/ 8863 w 9214"/>
                <a:gd name="T15" fmla="*/ 0 h 1457"/>
                <a:gd name="T16" fmla="*/ 9214 w 9214"/>
                <a:gd name="T17" fmla="*/ 351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14" h="1457">
                  <a:moveTo>
                    <a:pt x="9214" y="351"/>
                  </a:moveTo>
                  <a:cubicBezTo>
                    <a:pt x="9214" y="1106"/>
                    <a:pt x="9214" y="1106"/>
                    <a:pt x="9214" y="1106"/>
                  </a:cubicBezTo>
                  <a:cubicBezTo>
                    <a:pt x="9214" y="1300"/>
                    <a:pt x="9057" y="1457"/>
                    <a:pt x="8863" y="1457"/>
                  </a:cubicBezTo>
                  <a:cubicBezTo>
                    <a:pt x="351" y="1457"/>
                    <a:pt x="351" y="1457"/>
                    <a:pt x="351" y="1457"/>
                  </a:cubicBezTo>
                  <a:cubicBezTo>
                    <a:pt x="158" y="1457"/>
                    <a:pt x="0" y="1300"/>
                    <a:pt x="0" y="1106"/>
                  </a:cubicBezTo>
                  <a:cubicBezTo>
                    <a:pt x="0" y="351"/>
                    <a:pt x="0" y="351"/>
                    <a:pt x="0" y="351"/>
                  </a:cubicBezTo>
                  <a:cubicBezTo>
                    <a:pt x="0" y="157"/>
                    <a:pt x="158" y="0"/>
                    <a:pt x="351" y="0"/>
                  </a:cubicBezTo>
                  <a:cubicBezTo>
                    <a:pt x="8863" y="0"/>
                    <a:pt x="8863" y="0"/>
                    <a:pt x="8863" y="0"/>
                  </a:cubicBezTo>
                  <a:cubicBezTo>
                    <a:pt x="9057" y="0"/>
                    <a:pt x="9214" y="157"/>
                    <a:pt x="9214" y="351"/>
                  </a:cubicBezTo>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9" name="Rectangle 68"/>
            <p:cNvSpPr/>
            <p:nvPr/>
          </p:nvSpPr>
          <p:spPr>
            <a:xfrm>
              <a:off x="4034094" y="2666513"/>
              <a:ext cx="2654893" cy="58477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a-IR" sz="1600" kern="0" dirty="0">
                  <a:solidFill>
                    <a:schemeClr val="bg1"/>
                  </a:solidFill>
                  <a:latin typeface="Arial" pitchFamily="34" charset="0"/>
                  <a:cs typeface="B Homa" panose="00000400000000000000" pitchFamily="2" charset="-78"/>
                </a:rPr>
                <a:t>پاسخگو: شخصی که مالکیت</a:t>
              </a:r>
            </a:p>
            <a:p>
              <a:pPr algn="ctr"/>
              <a:r>
                <a:rPr lang="fa-IR" sz="1600" kern="0" dirty="0">
                  <a:solidFill>
                    <a:schemeClr val="bg1"/>
                  </a:solidFill>
                  <a:latin typeface="Arial" pitchFamily="34" charset="0"/>
                  <a:cs typeface="B Homa" panose="00000400000000000000" pitchFamily="2" charset="-78"/>
                </a:rPr>
                <a:t> کیفیت نتیجه نهایی را بر عهده دارد.</a:t>
              </a:r>
              <a:endParaRPr lang="en-US" sz="1600" kern="0" dirty="0">
                <a:solidFill>
                  <a:schemeClr val="bg1"/>
                </a:solidFill>
                <a:latin typeface="Arial" pitchFamily="34" charset="0"/>
                <a:cs typeface="B Homa" panose="00000400000000000000" pitchFamily="2" charset="-78"/>
              </a:endParaRPr>
            </a:p>
          </p:txBody>
        </p:sp>
      </p:grpSp>
      <p:grpSp>
        <p:nvGrpSpPr>
          <p:cNvPr id="35" name="Group 34"/>
          <p:cNvGrpSpPr/>
          <p:nvPr/>
        </p:nvGrpSpPr>
        <p:grpSpPr>
          <a:xfrm>
            <a:off x="2677833" y="1031669"/>
            <a:ext cx="2351254" cy="1152525"/>
            <a:chOff x="6156493" y="2219075"/>
            <a:chExt cx="2351254" cy="1152525"/>
          </a:xfrm>
        </p:grpSpPr>
        <p:pic>
          <p:nvPicPr>
            <p:cNvPr id="60" name="Picture 59"/>
            <p:cNvPicPr>
              <a:picLocks noChangeAspect="1"/>
            </p:cNvPicPr>
            <p:nvPr/>
          </p:nvPicPr>
          <p:blipFill rotWithShape="1">
            <a:blip r:embed="rId4">
              <a:extLst>
                <a:ext uri="{28A0092B-C50C-407E-A947-70E740481C1C}">
                  <a14:useLocalDpi xmlns:a14="http://schemas.microsoft.com/office/drawing/2010/main" val="0"/>
                </a:ext>
              </a:extLst>
            </a:blip>
            <a:srcRect r="51838"/>
            <a:stretch/>
          </p:blipFill>
          <p:spPr>
            <a:xfrm rot="16200000" flipH="1" flipV="1">
              <a:off x="6032292" y="2714904"/>
              <a:ext cx="780896" cy="532494"/>
            </a:xfrm>
            <a:prstGeom prst="rect">
              <a:avLst/>
            </a:prstGeom>
          </p:spPr>
        </p:pic>
        <p:pic>
          <p:nvPicPr>
            <p:cNvPr id="61" name="Picture 60"/>
            <p:cNvPicPr>
              <a:picLocks noChangeAspect="1"/>
            </p:cNvPicPr>
            <p:nvPr/>
          </p:nvPicPr>
          <p:blipFill rotWithShape="1">
            <a:blip r:embed="rId4">
              <a:extLst>
                <a:ext uri="{28A0092B-C50C-407E-A947-70E740481C1C}">
                  <a14:useLocalDpi xmlns:a14="http://schemas.microsoft.com/office/drawing/2010/main" val="0"/>
                </a:ext>
              </a:extLst>
            </a:blip>
            <a:srcRect r="51838"/>
            <a:stretch/>
          </p:blipFill>
          <p:spPr>
            <a:xfrm rot="5400000" flipV="1">
              <a:off x="7851052" y="2714905"/>
              <a:ext cx="780896" cy="532494"/>
            </a:xfrm>
            <a:prstGeom prst="rect">
              <a:avLst/>
            </a:prstGeom>
          </p:spPr>
        </p:pic>
        <p:sp>
          <p:nvSpPr>
            <p:cNvPr id="62" name="Freeform 61"/>
            <p:cNvSpPr>
              <a:spLocks/>
            </p:cNvSpPr>
            <p:nvPr/>
          </p:nvSpPr>
          <p:spPr bwMode="auto">
            <a:xfrm flipH="1">
              <a:off x="6682682" y="2219075"/>
              <a:ext cx="1292225" cy="1152525"/>
            </a:xfrm>
            <a:custGeom>
              <a:avLst/>
              <a:gdLst>
                <a:gd name="T0" fmla="*/ 2630 w 2630"/>
                <a:gd name="T1" fmla="*/ 617 h 2347"/>
                <a:gd name="T2" fmla="*/ 2630 w 2630"/>
                <a:gd name="T3" fmla="*/ 2181 h 2347"/>
                <a:gd name="T4" fmla="*/ 2607 w 2630"/>
                <a:gd name="T5" fmla="*/ 2347 h 2347"/>
                <a:gd name="T6" fmla="*/ 23 w 2630"/>
                <a:gd name="T7" fmla="*/ 2347 h 2347"/>
                <a:gd name="T8" fmla="*/ 0 w 2630"/>
                <a:gd name="T9" fmla="*/ 2181 h 2347"/>
                <a:gd name="T10" fmla="*/ 0 w 2630"/>
                <a:gd name="T11" fmla="*/ 617 h 2347"/>
                <a:gd name="T12" fmla="*/ 617 w 2630"/>
                <a:gd name="T13" fmla="*/ 0 h 2347"/>
                <a:gd name="T14" fmla="*/ 2013 w 2630"/>
                <a:gd name="T15" fmla="*/ 0 h 2347"/>
                <a:gd name="T16" fmla="*/ 2630 w 2630"/>
                <a:gd name="T17" fmla="*/ 617 h 2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0" h="2347">
                  <a:moveTo>
                    <a:pt x="2630" y="617"/>
                  </a:moveTo>
                  <a:cubicBezTo>
                    <a:pt x="2630" y="2181"/>
                    <a:pt x="2630" y="2181"/>
                    <a:pt x="2630" y="2181"/>
                  </a:cubicBezTo>
                  <a:cubicBezTo>
                    <a:pt x="2630" y="2239"/>
                    <a:pt x="2622" y="2294"/>
                    <a:pt x="2607" y="2347"/>
                  </a:cubicBezTo>
                  <a:cubicBezTo>
                    <a:pt x="23" y="2347"/>
                    <a:pt x="23" y="2347"/>
                    <a:pt x="23" y="2347"/>
                  </a:cubicBezTo>
                  <a:cubicBezTo>
                    <a:pt x="8" y="2294"/>
                    <a:pt x="0" y="2239"/>
                    <a:pt x="0" y="2181"/>
                  </a:cubicBezTo>
                  <a:cubicBezTo>
                    <a:pt x="0" y="617"/>
                    <a:pt x="0" y="617"/>
                    <a:pt x="0" y="617"/>
                  </a:cubicBezTo>
                  <a:cubicBezTo>
                    <a:pt x="0" y="276"/>
                    <a:pt x="277" y="0"/>
                    <a:pt x="617" y="0"/>
                  </a:cubicBezTo>
                  <a:cubicBezTo>
                    <a:pt x="2013" y="0"/>
                    <a:pt x="2013" y="0"/>
                    <a:pt x="2013" y="0"/>
                  </a:cubicBezTo>
                  <a:cubicBezTo>
                    <a:pt x="2354" y="0"/>
                    <a:pt x="2630" y="276"/>
                    <a:pt x="2630" y="617"/>
                  </a:cubicBezTo>
                  <a:close/>
                </a:path>
              </a:pathLst>
            </a:custGeom>
            <a:solidFill>
              <a:schemeClr val="accent2"/>
            </a:solidFill>
            <a:ln w="9525">
              <a:noFill/>
              <a:round/>
              <a:headEnd/>
              <a:tailEnd/>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nvGrpSpPr>
            <p:cNvPr id="63" name="Group 62"/>
            <p:cNvGrpSpPr>
              <a:grpSpLocks noChangeAspect="1"/>
            </p:cNvGrpSpPr>
            <p:nvPr/>
          </p:nvGrpSpPr>
          <p:grpSpPr bwMode="auto">
            <a:xfrm>
              <a:off x="7055625" y="2600745"/>
              <a:ext cx="546363" cy="389189"/>
              <a:chOff x="1220" y="1893"/>
              <a:chExt cx="2277" cy="1622"/>
            </a:xfrm>
            <a:solidFill>
              <a:schemeClr val="bg1"/>
            </a:solidFill>
          </p:grpSpPr>
          <p:sp>
            <p:nvSpPr>
              <p:cNvPr id="64" name="Freeform 63"/>
              <p:cNvSpPr>
                <a:spLocks/>
              </p:cNvSpPr>
              <p:nvPr/>
            </p:nvSpPr>
            <p:spPr bwMode="auto">
              <a:xfrm>
                <a:off x="2167" y="2778"/>
                <a:ext cx="96" cy="321"/>
              </a:xfrm>
              <a:custGeom>
                <a:avLst/>
                <a:gdLst>
                  <a:gd name="T0" fmla="*/ 95 w 192"/>
                  <a:gd name="T1" fmla="*/ 0 h 643"/>
                  <a:gd name="T2" fmla="*/ 122 w 192"/>
                  <a:gd name="T3" fmla="*/ 3 h 643"/>
                  <a:gd name="T4" fmla="*/ 144 w 192"/>
                  <a:gd name="T5" fmla="*/ 13 h 643"/>
                  <a:gd name="T6" fmla="*/ 163 w 192"/>
                  <a:gd name="T7" fmla="*/ 28 h 643"/>
                  <a:gd name="T8" fmla="*/ 178 w 192"/>
                  <a:gd name="T9" fmla="*/ 47 h 643"/>
                  <a:gd name="T10" fmla="*/ 188 w 192"/>
                  <a:gd name="T11" fmla="*/ 71 h 643"/>
                  <a:gd name="T12" fmla="*/ 192 w 192"/>
                  <a:gd name="T13" fmla="*/ 96 h 643"/>
                  <a:gd name="T14" fmla="*/ 192 w 192"/>
                  <a:gd name="T15" fmla="*/ 546 h 643"/>
                  <a:gd name="T16" fmla="*/ 188 w 192"/>
                  <a:gd name="T17" fmla="*/ 571 h 643"/>
                  <a:gd name="T18" fmla="*/ 178 w 192"/>
                  <a:gd name="T19" fmla="*/ 595 h 643"/>
                  <a:gd name="T20" fmla="*/ 163 w 192"/>
                  <a:gd name="T21" fmla="*/ 614 h 643"/>
                  <a:gd name="T22" fmla="*/ 144 w 192"/>
                  <a:gd name="T23" fmla="*/ 629 h 643"/>
                  <a:gd name="T24" fmla="*/ 122 w 192"/>
                  <a:gd name="T25" fmla="*/ 639 h 643"/>
                  <a:gd name="T26" fmla="*/ 95 w 192"/>
                  <a:gd name="T27" fmla="*/ 643 h 643"/>
                  <a:gd name="T28" fmla="*/ 71 w 192"/>
                  <a:gd name="T29" fmla="*/ 639 h 643"/>
                  <a:gd name="T30" fmla="*/ 47 w 192"/>
                  <a:gd name="T31" fmla="*/ 629 h 643"/>
                  <a:gd name="T32" fmla="*/ 28 w 192"/>
                  <a:gd name="T33" fmla="*/ 614 h 643"/>
                  <a:gd name="T34" fmla="*/ 13 w 192"/>
                  <a:gd name="T35" fmla="*/ 595 h 643"/>
                  <a:gd name="T36" fmla="*/ 3 w 192"/>
                  <a:gd name="T37" fmla="*/ 571 h 643"/>
                  <a:gd name="T38" fmla="*/ 0 w 192"/>
                  <a:gd name="T39" fmla="*/ 546 h 643"/>
                  <a:gd name="T40" fmla="*/ 0 w 192"/>
                  <a:gd name="T41" fmla="*/ 96 h 643"/>
                  <a:gd name="T42" fmla="*/ 3 w 192"/>
                  <a:gd name="T43" fmla="*/ 71 h 643"/>
                  <a:gd name="T44" fmla="*/ 13 w 192"/>
                  <a:gd name="T45" fmla="*/ 47 h 643"/>
                  <a:gd name="T46" fmla="*/ 28 w 192"/>
                  <a:gd name="T47" fmla="*/ 28 h 643"/>
                  <a:gd name="T48" fmla="*/ 47 w 192"/>
                  <a:gd name="T49" fmla="*/ 13 h 643"/>
                  <a:gd name="T50" fmla="*/ 71 w 192"/>
                  <a:gd name="T51" fmla="*/ 3 h 643"/>
                  <a:gd name="T52" fmla="*/ 95 w 192"/>
                  <a:gd name="T53" fmla="*/ 0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2" h="643">
                    <a:moveTo>
                      <a:pt x="95" y="0"/>
                    </a:moveTo>
                    <a:lnTo>
                      <a:pt x="122" y="3"/>
                    </a:lnTo>
                    <a:lnTo>
                      <a:pt x="144" y="13"/>
                    </a:lnTo>
                    <a:lnTo>
                      <a:pt x="163" y="28"/>
                    </a:lnTo>
                    <a:lnTo>
                      <a:pt x="178" y="47"/>
                    </a:lnTo>
                    <a:lnTo>
                      <a:pt x="188" y="71"/>
                    </a:lnTo>
                    <a:lnTo>
                      <a:pt x="192" y="96"/>
                    </a:lnTo>
                    <a:lnTo>
                      <a:pt x="192" y="546"/>
                    </a:lnTo>
                    <a:lnTo>
                      <a:pt x="188" y="571"/>
                    </a:lnTo>
                    <a:lnTo>
                      <a:pt x="178" y="595"/>
                    </a:lnTo>
                    <a:lnTo>
                      <a:pt x="163" y="614"/>
                    </a:lnTo>
                    <a:lnTo>
                      <a:pt x="144" y="629"/>
                    </a:lnTo>
                    <a:lnTo>
                      <a:pt x="122" y="639"/>
                    </a:lnTo>
                    <a:lnTo>
                      <a:pt x="95" y="643"/>
                    </a:lnTo>
                    <a:lnTo>
                      <a:pt x="71" y="639"/>
                    </a:lnTo>
                    <a:lnTo>
                      <a:pt x="47" y="629"/>
                    </a:lnTo>
                    <a:lnTo>
                      <a:pt x="28" y="614"/>
                    </a:lnTo>
                    <a:lnTo>
                      <a:pt x="13" y="595"/>
                    </a:lnTo>
                    <a:lnTo>
                      <a:pt x="3" y="571"/>
                    </a:lnTo>
                    <a:lnTo>
                      <a:pt x="0" y="546"/>
                    </a:lnTo>
                    <a:lnTo>
                      <a:pt x="0" y="96"/>
                    </a:lnTo>
                    <a:lnTo>
                      <a:pt x="3" y="71"/>
                    </a:lnTo>
                    <a:lnTo>
                      <a:pt x="13" y="47"/>
                    </a:lnTo>
                    <a:lnTo>
                      <a:pt x="28" y="28"/>
                    </a:lnTo>
                    <a:lnTo>
                      <a:pt x="47" y="13"/>
                    </a:lnTo>
                    <a:lnTo>
                      <a:pt x="71" y="3"/>
                    </a:lnTo>
                    <a:lnTo>
                      <a:pt x="9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endParaRPr>
              </a:p>
            </p:txBody>
          </p:sp>
          <p:sp>
            <p:nvSpPr>
              <p:cNvPr id="65" name="Freeform 64"/>
              <p:cNvSpPr>
                <a:spLocks/>
              </p:cNvSpPr>
              <p:nvPr/>
            </p:nvSpPr>
            <p:spPr bwMode="auto">
              <a:xfrm>
                <a:off x="2322" y="2778"/>
                <a:ext cx="96" cy="321"/>
              </a:xfrm>
              <a:custGeom>
                <a:avLst/>
                <a:gdLst>
                  <a:gd name="T0" fmla="*/ 97 w 192"/>
                  <a:gd name="T1" fmla="*/ 0 h 643"/>
                  <a:gd name="T2" fmla="*/ 122 w 192"/>
                  <a:gd name="T3" fmla="*/ 3 h 643"/>
                  <a:gd name="T4" fmla="*/ 145 w 192"/>
                  <a:gd name="T5" fmla="*/ 13 h 643"/>
                  <a:gd name="T6" fmla="*/ 164 w 192"/>
                  <a:gd name="T7" fmla="*/ 28 h 643"/>
                  <a:gd name="T8" fmla="*/ 180 w 192"/>
                  <a:gd name="T9" fmla="*/ 47 h 643"/>
                  <a:gd name="T10" fmla="*/ 189 w 192"/>
                  <a:gd name="T11" fmla="*/ 71 h 643"/>
                  <a:gd name="T12" fmla="*/ 192 w 192"/>
                  <a:gd name="T13" fmla="*/ 96 h 643"/>
                  <a:gd name="T14" fmla="*/ 192 w 192"/>
                  <a:gd name="T15" fmla="*/ 546 h 643"/>
                  <a:gd name="T16" fmla="*/ 189 w 192"/>
                  <a:gd name="T17" fmla="*/ 571 h 643"/>
                  <a:gd name="T18" fmla="*/ 180 w 192"/>
                  <a:gd name="T19" fmla="*/ 595 h 643"/>
                  <a:gd name="T20" fmla="*/ 164 w 192"/>
                  <a:gd name="T21" fmla="*/ 614 h 643"/>
                  <a:gd name="T22" fmla="*/ 145 w 192"/>
                  <a:gd name="T23" fmla="*/ 629 h 643"/>
                  <a:gd name="T24" fmla="*/ 122 w 192"/>
                  <a:gd name="T25" fmla="*/ 639 h 643"/>
                  <a:gd name="T26" fmla="*/ 97 w 192"/>
                  <a:gd name="T27" fmla="*/ 643 h 643"/>
                  <a:gd name="T28" fmla="*/ 70 w 192"/>
                  <a:gd name="T29" fmla="*/ 639 h 643"/>
                  <a:gd name="T30" fmla="*/ 48 w 192"/>
                  <a:gd name="T31" fmla="*/ 629 h 643"/>
                  <a:gd name="T32" fmla="*/ 28 w 192"/>
                  <a:gd name="T33" fmla="*/ 614 h 643"/>
                  <a:gd name="T34" fmla="*/ 14 w 192"/>
                  <a:gd name="T35" fmla="*/ 595 h 643"/>
                  <a:gd name="T36" fmla="*/ 4 w 192"/>
                  <a:gd name="T37" fmla="*/ 571 h 643"/>
                  <a:gd name="T38" fmla="*/ 0 w 192"/>
                  <a:gd name="T39" fmla="*/ 546 h 643"/>
                  <a:gd name="T40" fmla="*/ 0 w 192"/>
                  <a:gd name="T41" fmla="*/ 96 h 643"/>
                  <a:gd name="T42" fmla="*/ 4 w 192"/>
                  <a:gd name="T43" fmla="*/ 71 h 643"/>
                  <a:gd name="T44" fmla="*/ 14 w 192"/>
                  <a:gd name="T45" fmla="*/ 47 h 643"/>
                  <a:gd name="T46" fmla="*/ 28 w 192"/>
                  <a:gd name="T47" fmla="*/ 28 h 643"/>
                  <a:gd name="T48" fmla="*/ 48 w 192"/>
                  <a:gd name="T49" fmla="*/ 13 h 643"/>
                  <a:gd name="T50" fmla="*/ 70 w 192"/>
                  <a:gd name="T51" fmla="*/ 3 h 643"/>
                  <a:gd name="T52" fmla="*/ 97 w 192"/>
                  <a:gd name="T53" fmla="*/ 0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2" h="643">
                    <a:moveTo>
                      <a:pt x="97" y="0"/>
                    </a:moveTo>
                    <a:lnTo>
                      <a:pt x="122" y="3"/>
                    </a:lnTo>
                    <a:lnTo>
                      <a:pt x="145" y="13"/>
                    </a:lnTo>
                    <a:lnTo>
                      <a:pt x="164" y="28"/>
                    </a:lnTo>
                    <a:lnTo>
                      <a:pt x="180" y="47"/>
                    </a:lnTo>
                    <a:lnTo>
                      <a:pt x="189" y="71"/>
                    </a:lnTo>
                    <a:lnTo>
                      <a:pt x="192" y="96"/>
                    </a:lnTo>
                    <a:lnTo>
                      <a:pt x="192" y="546"/>
                    </a:lnTo>
                    <a:lnTo>
                      <a:pt x="189" y="571"/>
                    </a:lnTo>
                    <a:lnTo>
                      <a:pt x="180" y="595"/>
                    </a:lnTo>
                    <a:lnTo>
                      <a:pt x="164" y="614"/>
                    </a:lnTo>
                    <a:lnTo>
                      <a:pt x="145" y="629"/>
                    </a:lnTo>
                    <a:lnTo>
                      <a:pt x="122" y="639"/>
                    </a:lnTo>
                    <a:lnTo>
                      <a:pt x="97" y="643"/>
                    </a:lnTo>
                    <a:lnTo>
                      <a:pt x="70" y="639"/>
                    </a:lnTo>
                    <a:lnTo>
                      <a:pt x="48" y="629"/>
                    </a:lnTo>
                    <a:lnTo>
                      <a:pt x="28" y="614"/>
                    </a:lnTo>
                    <a:lnTo>
                      <a:pt x="14" y="595"/>
                    </a:lnTo>
                    <a:lnTo>
                      <a:pt x="4" y="571"/>
                    </a:lnTo>
                    <a:lnTo>
                      <a:pt x="0" y="546"/>
                    </a:lnTo>
                    <a:lnTo>
                      <a:pt x="0" y="96"/>
                    </a:lnTo>
                    <a:lnTo>
                      <a:pt x="4" y="71"/>
                    </a:lnTo>
                    <a:lnTo>
                      <a:pt x="14" y="47"/>
                    </a:lnTo>
                    <a:lnTo>
                      <a:pt x="28" y="28"/>
                    </a:lnTo>
                    <a:lnTo>
                      <a:pt x="48" y="13"/>
                    </a:lnTo>
                    <a:lnTo>
                      <a:pt x="70" y="3"/>
                    </a:lnTo>
                    <a:lnTo>
                      <a:pt x="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endParaRPr>
              </a:p>
            </p:txBody>
          </p:sp>
          <p:sp>
            <p:nvSpPr>
              <p:cNvPr id="66" name="Freeform 65"/>
              <p:cNvSpPr>
                <a:spLocks/>
              </p:cNvSpPr>
              <p:nvPr/>
            </p:nvSpPr>
            <p:spPr bwMode="auto">
              <a:xfrm>
                <a:off x="2478" y="2778"/>
                <a:ext cx="96" cy="321"/>
              </a:xfrm>
              <a:custGeom>
                <a:avLst/>
                <a:gdLst>
                  <a:gd name="T0" fmla="*/ 96 w 192"/>
                  <a:gd name="T1" fmla="*/ 0 h 643"/>
                  <a:gd name="T2" fmla="*/ 122 w 192"/>
                  <a:gd name="T3" fmla="*/ 3 h 643"/>
                  <a:gd name="T4" fmla="*/ 144 w 192"/>
                  <a:gd name="T5" fmla="*/ 13 h 643"/>
                  <a:gd name="T6" fmla="*/ 163 w 192"/>
                  <a:gd name="T7" fmla="*/ 28 h 643"/>
                  <a:gd name="T8" fmla="*/ 179 w 192"/>
                  <a:gd name="T9" fmla="*/ 47 h 643"/>
                  <a:gd name="T10" fmla="*/ 188 w 192"/>
                  <a:gd name="T11" fmla="*/ 71 h 643"/>
                  <a:gd name="T12" fmla="*/ 192 w 192"/>
                  <a:gd name="T13" fmla="*/ 96 h 643"/>
                  <a:gd name="T14" fmla="*/ 192 w 192"/>
                  <a:gd name="T15" fmla="*/ 546 h 643"/>
                  <a:gd name="T16" fmla="*/ 188 w 192"/>
                  <a:gd name="T17" fmla="*/ 571 h 643"/>
                  <a:gd name="T18" fmla="*/ 179 w 192"/>
                  <a:gd name="T19" fmla="*/ 595 h 643"/>
                  <a:gd name="T20" fmla="*/ 163 w 192"/>
                  <a:gd name="T21" fmla="*/ 614 h 643"/>
                  <a:gd name="T22" fmla="*/ 144 w 192"/>
                  <a:gd name="T23" fmla="*/ 629 h 643"/>
                  <a:gd name="T24" fmla="*/ 122 w 192"/>
                  <a:gd name="T25" fmla="*/ 639 h 643"/>
                  <a:gd name="T26" fmla="*/ 96 w 192"/>
                  <a:gd name="T27" fmla="*/ 643 h 643"/>
                  <a:gd name="T28" fmla="*/ 71 w 192"/>
                  <a:gd name="T29" fmla="*/ 639 h 643"/>
                  <a:gd name="T30" fmla="*/ 47 w 192"/>
                  <a:gd name="T31" fmla="*/ 629 h 643"/>
                  <a:gd name="T32" fmla="*/ 28 w 192"/>
                  <a:gd name="T33" fmla="*/ 614 h 643"/>
                  <a:gd name="T34" fmla="*/ 13 w 192"/>
                  <a:gd name="T35" fmla="*/ 595 h 643"/>
                  <a:gd name="T36" fmla="*/ 3 w 192"/>
                  <a:gd name="T37" fmla="*/ 571 h 643"/>
                  <a:gd name="T38" fmla="*/ 0 w 192"/>
                  <a:gd name="T39" fmla="*/ 546 h 643"/>
                  <a:gd name="T40" fmla="*/ 0 w 192"/>
                  <a:gd name="T41" fmla="*/ 96 h 643"/>
                  <a:gd name="T42" fmla="*/ 3 w 192"/>
                  <a:gd name="T43" fmla="*/ 71 h 643"/>
                  <a:gd name="T44" fmla="*/ 13 w 192"/>
                  <a:gd name="T45" fmla="*/ 47 h 643"/>
                  <a:gd name="T46" fmla="*/ 28 w 192"/>
                  <a:gd name="T47" fmla="*/ 28 h 643"/>
                  <a:gd name="T48" fmla="*/ 47 w 192"/>
                  <a:gd name="T49" fmla="*/ 13 h 643"/>
                  <a:gd name="T50" fmla="*/ 71 w 192"/>
                  <a:gd name="T51" fmla="*/ 3 h 643"/>
                  <a:gd name="T52" fmla="*/ 96 w 192"/>
                  <a:gd name="T53" fmla="*/ 0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2" h="643">
                    <a:moveTo>
                      <a:pt x="96" y="0"/>
                    </a:moveTo>
                    <a:lnTo>
                      <a:pt x="122" y="3"/>
                    </a:lnTo>
                    <a:lnTo>
                      <a:pt x="144" y="13"/>
                    </a:lnTo>
                    <a:lnTo>
                      <a:pt x="163" y="28"/>
                    </a:lnTo>
                    <a:lnTo>
                      <a:pt x="179" y="47"/>
                    </a:lnTo>
                    <a:lnTo>
                      <a:pt x="188" y="71"/>
                    </a:lnTo>
                    <a:lnTo>
                      <a:pt x="192" y="96"/>
                    </a:lnTo>
                    <a:lnTo>
                      <a:pt x="192" y="546"/>
                    </a:lnTo>
                    <a:lnTo>
                      <a:pt x="188" y="571"/>
                    </a:lnTo>
                    <a:lnTo>
                      <a:pt x="179" y="595"/>
                    </a:lnTo>
                    <a:lnTo>
                      <a:pt x="163" y="614"/>
                    </a:lnTo>
                    <a:lnTo>
                      <a:pt x="144" y="629"/>
                    </a:lnTo>
                    <a:lnTo>
                      <a:pt x="122" y="639"/>
                    </a:lnTo>
                    <a:lnTo>
                      <a:pt x="96" y="643"/>
                    </a:lnTo>
                    <a:lnTo>
                      <a:pt x="71" y="639"/>
                    </a:lnTo>
                    <a:lnTo>
                      <a:pt x="47" y="629"/>
                    </a:lnTo>
                    <a:lnTo>
                      <a:pt x="28" y="614"/>
                    </a:lnTo>
                    <a:lnTo>
                      <a:pt x="13" y="595"/>
                    </a:lnTo>
                    <a:lnTo>
                      <a:pt x="3" y="571"/>
                    </a:lnTo>
                    <a:lnTo>
                      <a:pt x="0" y="546"/>
                    </a:lnTo>
                    <a:lnTo>
                      <a:pt x="0" y="96"/>
                    </a:lnTo>
                    <a:lnTo>
                      <a:pt x="3" y="71"/>
                    </a:lnTo>
                    <a:lnTo>
                      <a:pt x="13" y="47"/>
                    </a:lnTo>
                    <a:lnTo>
                      <a:pt x="28" y="28"/>
                    </a:lnTo>
                    <a:lnTo>
                      <a:pt x="47" y="13"/>
                    </a:lnTo>
                    <a:lnTo>
                      <a:pt x="71" y="3"/>
                    </a:lnTo>
                    <a:lnTo>
                      <a:pt x="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endParaRPr>
              </a:p>
            </p:txBody>
          </p:sp>
          <p:sp>
            <p:nvSpPr>
              <p:cNvPr id="67" name="Freeform 66"/>
              <p:cNvSpPr>
                <a:spLocks noEditPoints="1"/>
              </p:cNvSpPr>
              <p:nvPr/>
            </p:nvSpPr>
            <p:spPr bwMode="auto">
              <a:xfrm>
                <a:off x="1220" y="1893"/>
                <a:ext cx="2277" cy="1622"/>
              </a:xfrm>
              <a:custGeom>
                <a:avLst/>
                <a:gdLst>
                  <a:gd name="T0" fmla="*/ 2895 w 4553"/>
                  <a:gd name="T1" fmla="*/ 2615 h 3243"/>
                  <a:gd name="T2" fmla="*/ 2598 w 4553"/>
                  <a:gd name="T3" fmla="*/ 2826 h 3243"/>
                  <a:gd name="T4" fmla="*/ 2222 w 4553"/>
                  <a:gd name="T5" fmla="*/ 2881 h 3243"/>
                  <a:gd name="T6" fmla="*/ 1871 w 4553"/>
                  <a:gd name="T7" fmla="*/ 2758 h 3243"/>
                  <a:gd name="T8" fmla="*/ 2196 w 4553"/>
                  <a:gd name="T9" fmla="*/ 192 h 3243"/>
                  <a:gd name="T10" fmla="*/ 1658 w 4553"/>
                  <a:gd name="T11" fmla="*/ 293 h 3243"/>
                  <a:gd name="T12" fmla="*/ 1208 w 4553"/>
                  <a:gd name="T13" fmla="*/ 568 h 3243"/>
                  <a:gd name="T14" fmla="*/ 880 w 4553"/>
                  <a:gd name="T15" fmla="*/ 981 h 3243"/>
                  <a:gd name="T16" fmla="*/ 716 w 4553"/>
                  <a:gd name="T17" fmla="*/ 1494 h 3243"/>
                  <a:gd name="T18" fmla="*/ 1307 w 4553"/>
                  <a:gd name="T19" fmla="*/ 1634 h 3243"/>
                  <a:gd name="T20" fmla="*/ 1322 w 4553"/>
                  <a:gd name="T21" fmla="*/ 1750 h 3243"/>
                  <a:gd name="T22" fmla="*/ 485 w 4553"/>
                  <a:gd name="T23" fmla="*/ 1797 h 3243"/>
                  <a:gd name="T24" fmla="*/ 1521 w 4553"/>
                  <a:gd name="T25" fmla="*/ 2232 h 3243"/>
                  <a:gd name="T26" fmla="*/ 1546 w 4553"/>
                  <a:gd name="T27" fmla="*/ 1860 h 3243"/>
                  <a:gd name="T28" fmla="*/ 1741 w 4553"/>
                  <a:gd name="T29" fmla="*/ 1537 h 3243"/>
                  <a:gd name="T30" fmla="*/ 2066 w 4553"/>
                  <a:gd name="T31" fmla="*/ 1341 h 3243"/>
                  <a:gd name="T32" fmla="*/ 2349 w 4553"/>
                  <a:gd name="T33" fmla="*/ 1318 h 3243"/>
                  <a:gd name="T34" fmla="*/ 2393 w 4553"/>
                  <a:gd name="T35" fmla="*/ 1426 h 3243"/>
                  <a:gd name="T36" fmla="*/ 2301 w 4553"/>
                  <a:gd name="T37" fmla="*/ 1497 h 3243"/>
                  <a:gd name="T38" fmla="*/ 1980 w 4553"/>
                  <a:gd name="T39" fmla="*/ 1589 h 3243"/>
                  <a:gd name="T40" fmla="*/ 1763 w 4553"/>
                  <a:gd name="T41" fmla="*/ 1833 h 3243"/>
                  <a:gd name="T42" fmla="*/ 1707 w 4553"/>
                  <a:gd name="T43" fmla="*/ 2164 h 3243"/>
                  <a:gd name="T44" fmla="*/ 1834 w 4553"/>
                  <a:gd name="T45" fmla="*/ 2468 h 3243"/>
                  <a:gd name="T46" fmla="*/ 2099 w 4553"/>
                  <a:gd name="T47" fmla="*/ 2658 h 3243"/>
                  <a:gd name="T48" fmla="*/ 2438 w 4553"/>
                  <a:gd name="T49" fmla="*/ 2677 h 3243"/>
                  <a:gd name="T50" fmla="*/ 2722 w 4553"/>
                  <a:gd name="T51" fmla="*/ 2518 h 3243"/>
                  <a:gd name="T52" fmla="*/ 2882 w 4553"/>
                  <a:gd name="T53" fmla="*/ 2232 h 3243"/>
                  <a:gd name="T54" fmla="*/ 2871 w 4553"/>
                  <a:gd name="T55" fmla="*/ 1917 h 3243"/>
                  <a:gd name="T56" fmla="*/ 2715 w 4553"/>
                  <a:gd name="T57" fmla="*/ 1665 h 3243"/>
                  <a:gd name="T58" fmla="*/ 2699 w 4553"/>
                  <a:gd name="T59" fmla="*/ 1549 h 3243"/>
                  <a:gd name="T60" fmla="*/ 2805 w 4553"/>
                  <a:gd name="T61" fmla="*/ 1502 h 3243"/>
                  <a:gd name="T62" fmla="*/ 2981 w 4553"/>
                  <a:gd name="T63" fmla="*/ 1693 h 3243"/>
                  <a:gd name="T64" fmla="*/ 3087 w 4553"/>
                  <a:gd name="T65" fmla="*/ 2023 h 3243"/>
                  <a:gd name="T66" fmla="*/ 3044 w 4553"/>
                  <a:gd name="T67" fmla="*/ 2360 h 3243"/>
                  <a:gd name="T68" fmla="*/ 3307 w 4553"/>
                  <a:gd name="T69" fmla="*/ 1794 h 3243"/>
                  <a:gd name="T70" fmla="*/ 3236 w 4553"/>
                  <a:gd name="T71" fmla="*/ 1701 h 3243"/>
                  <a:gd name="T72" fmla="*/ 3307 w 4553"/>
                  <a:gd name="T73" fmla="*/ 1609 h 3243"/>
                  <a:gd name="T74" fmla="*/ 3862 w 4553"/>
                  <a:gd name="T75" fmla="*/ 1280 h 3243"/>
                  <a:gd name="T76" fmla="*/ 3629 w 4553"/>
                  <a:gd name="T77" fmla="*/ 802 h 3243"/>
                  <a:gd name="T78" fmla="*/ 3247 w 4553"/>
                  <a:gd name="T79" fmla="*/ 440 h 3243"/>
                  <a:gd name="T80" fmla="*/ 2757 w 4553"/>
                  <a:gd name="T81" fmla="*/ 230 h 3243"/>
                  <a:gd name="T82" fmla="*/ 2196 w 4553"/>
                  <a:gd name="T83" fmla="*/ 0 h 3243"/>
                  <a:gd name="T84" fmla="*/ 2898 w 4553"/>
                  <a:gd name="T85" fmla="*/ 68 h 3243"/>
                  <a:gd name="T86" fmla="*/ 3414 w 4553"/>
                  <a:gd name="T87" fmla="*/ 322 h 3243"/>
                  <a:gd name="T88" fmla="*/ 3811 w 4553"/>
                  <a:gd name="T89" fmla="*/ 728 h 3243"/>
                  <a:gd name="T90" fmla="*/ 4053 w 4553"/>
                  <a:gd name="T91" fmla="*/ 1251 h 3243"/>
                  <a:gd name="T92" fmla="*/ 4237 w 4553"/>
                  <a:gd name="T93" fmla="*/ 1609 h 3243"/>
                  <a:gd name="T94" fmla="*/ 4307 w 4553"/>
                  <a:gd name="T95" fmla="*/ 1701 h 3243"/>
                  <a:gd name="T96" fmla="*/ 4524 w 4553"/>
                  <a:gd name="T97" fmla="*/ 2450 h 3243"/>
                  <a:gd name="T98" fmla="*/ 4549 w 4553"/>
                  <a:gd name="T99" fmla="*/ 3173 h 3243"/>
                  <a:gd name="T100" fmla="*/ 4456 w 4553"/>
                  <a:gd name="T101" fmla="*/ 3243 h 3243"/>
                  <a:gd name="T102" fmla="*/ 12 w 4553"/>
                  <a:gd name="T103" fmla="*/ 3196 h 3243"/>
                  <a:gd name="T104" fmla="*/ 12 w 4553"/>
                  <a:gd name="T105" fmla="*/ 2470 h 3243"/>
                  <a:gd name="T106" fmla="*/ 293 w 4553"/>
                  <a:gd name="T107" fmla="*/ 2423 h 3243"/>
                  <a:gd name="T108" fmla="*/ 341 w 4553"/>
                  <a:gd name="T109" fmla="*/ 1618 h 3243"/>
                  <a:gd name="T110" fmla="*/ 542 w 4553"/>
                  <a:gd name="T111" fmla="*/ 1367 h 3243"/>
                  <a:gd name="T112" fmla="*/ 748 w 4553"/>
                  <a:gd name="T113" fmla="*/ 825 h 3243"/>
                  <a:gd name="T114" fmla="*/ 1118 w 4553"/>
                  <a:gd name="T115" fmla="*/ 393 h 3243"/>
                  <a:gd name="T116" fmla="*/ 1613 w 4553"/>
                  <a:gd name="T117" fmla="*/ 105 h 3243"/>
                  <a:gd name="T118" fmla="*/ 2196 w 4553"/>
                  <a:gd name="T119" fmla="*/ 0 h 3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53" h="3243">
                    <a:moveTo>
                      <a:pt x="192" y="2615"/>
                    </a:moveTo>
                    <a:lnTo>
                      <a:pt x="192" y="3053"/>
                    </a:lnTo>
                    <a:lnTo>
                      <a:pt x="4361" y="3053"/>
                    </a:lnTo>
                    <a:lnTo>
                      <a:pt x="4361" y="2615"/>
                    </a:lnTo>
                    <a:lnTo>
                      <a:pt x="2895" y="2615"/>
                    </a:lnTo>
                    <a:lnTo>
                      <a:pt x="2844" y="2667"/>
                    </a:lnTo>
                    <a:lnTo>
                      <a:pt x="2789" y="2716"/>
                    </a:lnTo>
                    <a:lnTo>
                      <a:pt x="2729" y="2758"/>
                    </a:lnTo>
                    <a:lnTo>
                      <a:pt x="2666" y="2796"/>
                    </a:lnTo>
                    <a:lnTo>
                      <a:pt x="2598" y="2826"/>
                    </a:lnTo>
                    <a:lnTo>
                      <a:pt x="2527" y="2851"/>
                    </a:lnTo>
                    <a:lnTo>
                      <a:pt x="2454" y="2870"/>
                    </a:lnTo>
                    <a:lnTo>
                      <a:pt x="2378" y="2881"/>
                    </a:lnTo>
                    <a:lnTo>
                      <a:pt x="2301" y="2884"/>
                    </a:lnTo>
                    <a:lnTo>
                      <a:pt x="2222" y="2881"/>
                    </a:lnTo>
                    <a:lnTo>
                      <a:pt x="2146" y="2870"/>
                    </a:lnTo>
                    <a:lnTo>
                      <a:pt x="2073" y="2851"/>
                    </a:lnTo>
                    <a:lnTo>
                      <a:pt x="2002" y="2826"/>
                    </a:lnTo>
                    <a:lnTo>
                      <a:pt x="1935" y="2796"/>
                    </a:lnTo>
                    <a:lnTo>
                      <a:pt x="1871" y="2758"/>
                    </a:lnTo>
                    <a:lnTo>
                      <a:pt x="1812" y="2716"/>
                    </a:lnTo>
                    <a:lnTo>
                      <a:pt x="1756" y="2667"/>
                    </a:lnTo>
                    <a:lnTo>
                      <a:pt x="1705" y="2615"/>
                    </a:lnTo>
                    <a:lnTo>
                      <a:pt x="192" y="2615"/>
                    </a:lnTo>
                    <a:close/>
                    <a:moveTo>
                      <a:pt x="2196" y="192"/>
                    </a:moveTo>
                    <a:lnTo>
                      <a:pt x="2084" y="196"/>
                    </a:lnTo>
                    <a:lnTo>
                      <a:pt x="1973" y="209"/>
                    </a:lnTo>
                    <a:lnTo>
                      <a:pt x="1865" y="230"/>
                    </a:lnTo>
                    <a:lnTo>
                      <a:pt x="1760" y="257"/>
                    </a:lnTo>
                    <a:lnTo>
                      <a:pt x="1658" y="293"/>
                    </a:lnTo>
                    <a:lnTo>
                      <a:pt x="1560" y="335"/>
                    </a:lnTo>
                    <a:lnTo>
                      <a:pt x="1466" y="384"/>
                    </a:lnTo>
                    <a:lnTo>
                      <a:pt x="1375" y="440"/>
                    </a:lnTo>
                    <a:lnTo>
                      <a:pt x="1289" y="500"/>
                    </a:lnTo>
                    <a:lnTo>
                      <a:pt x="1208" y="568"/>
                    </a:lnTo>
                    <a:lnTo>
                      <a:pt x="1130" y="641"/>
                    </a:lnTo>
                    <a:lnTo>
                      <a:pt x="1060" y="719"/>
                    </a:lnTo>
                    <a:lnTo>
                      <a:pt x="994" y="802"/>
                    </a:lnTo>
                    <a:lnTo>
                      <a:pt x="934" y="890"/>
                    </a:lnTo>
                    <a:lnTo>
                      <a:pt x="880" y="981"/>
                    </a:lnTo>
                    <a:lnTo>
                      <a:pt x="833" y="1077"/>
                    </a:lnTo>
                    <a:lnTo>
                      <a:pt x="793" y="1176"/>
                    </a:lnTo>
                    <a:lnTo>
                      <a:pt x="760" y="1280"/>
                    </a:lnTo>
                    <a:lnTo>
                      <a:pt x="734" y="1385"/>
                    </a:lnTo>
                    <a:lnTo>
                      <a:pt x="716" y="1494"/>
                    </a:lnTo>
                    <a:lnTo>
                      <a:pt x="706" y="1605"/>
                    </a:lnTo>
                    <a:lnTo>
                      <a:pt x="1239" y="1605"/>
                    </a:lnTo>
                    <a:lnTo>
                      <a:pt x="1266" y="1609"/>
                    </a:lnTo>
                    <a:lnTo>
                      <a:pt x="1288" y="1618"/>
                    </a:lnTo>
                    <a:lnTo>
                      <a:pt x="1307" y="1634"/>
                    </a:lnTo>
                    <a:lnTo>
                      <a:pt x="1322" y="1653"/>
                    </a:lnTo>
                    <a:lnTo>
                      <a:pt x="1332" y="1675"/>
                    </a:lnTo>
                    <a:lnTo>
                      <a:pt x="1336" y="1701"/>
                    </a:lnTo>
                    <a:lnTo>
                      <a:pt x="1332" y="1726"/>
                    </a:lnTo>
                    <a:lnTo>
                      <a:pt x="1322" y="1750"/>
                    </a:lnTo>
                    <a:lnTo>
                      <a:pt x="1307" y="1769"/>
                    </a:lnTo>
                    <a:lnTo>
                      <a:pt x="1288" y="1784"/>
                    </a:lnTo>
                    <a:lnTo>
                      <a:pt x="1266" y="1794"/>
                    </a:lnTo>
                    <a:lnTo>
                      <a:pt x="1239" y="1797"/>
                    </a:lnTo>
                    <a:lnTo>
                      <a:pt x="485" y="1797"/>
                    </a:lnTo>
                    <a:lnTo>
                      <a:pt x="485" y="2423"/>
                    </a:lnTo>
                    <a:lnTo>
                      <a:pt x="1581" y="2423"/>
                    </a:lnTo>
                    <a:lnTo>
                      <a:pt x="1556" y="2360"/>
                    </a:lnTo>
                    <a:lnTo>
                      <a:pt x="1537" y="2297"/>
                    </a:lnTo>
                    <a:lnTo>
                      <a:pt x="1521" y="2232"/>
                    </a:lnTo>
                    <a:lnTo>
                      <a:pt x="1513" y="2164"/>
                    </a:lnTo>
                    <a:lnTo>
                      <a:pt x="1510" y="2095"/>
                    </a:lnTo>
                    <a:lnTo>
                      <a:pt x="1514" y="2014"/>
                    </a:lnTo>
                    <a:lnTo>
                      <a:pt x="1526" y="1936"/>
                    </a:lnTo>
                    <a:lnTo>
                      <a:pt x="1546" y="1860"/>
                    </a:lnTo>
                    <a:lnTo>
                      <a:pt x="1573" y="1787"/>
                    </a:lnTo>
                    <a:lnTo>
                      <a:pt x="1606" y="1718"/>
                    </a:lnTo>
                    <a:lnTo>
                      <a:pt x="1646" y="1653"/>
                    </a:lnTo>
                    <a:lnTo>
                      <a:pt x="1691" y="1592"/>
                    </a:lnTo>
                    <a:lnTo>
                      <a:pt x="1741" y="1537"/>
                    </a:lnTo>
                    <a:lnTo>
                      <a:pt x="1798" y="1486"/>
                    </a:lnTo>
                    <a:lnTo>
                      <a:pt x="1859" y="1440"/>
                    </a:lnTo>
                    <a:lnTo>
                      <a:pt x="1923" y="1400"/>
                    </a:lnTo>
                    <a:lnTo>
                      <a:pt x="1993" y="1367"/>
                    </a:lnTo>
                    <a:lnTo>
                      <a:pt x="2066" y="1341"/>
                    </a:lnTo>
                    <a:lnTo>
                      <a:pt x="2140" y="1321"/>
                    </a:lnTo>
                    <a:lnTo>
                      <a:pt x="2219" y="1309"/>
                    </a:lnTo>
                    <a:lnTo>
                      <a:pt x="2301" y="1305"/>
                    </a:lnTo>
                    <a:lnTo>
                      <a:pt x="2326" y="1309"/>
                    </a:lnTo>
                    <a:lnTo>
                      <a:pt x="2349" y="1318"/>
                    </a:lnTo>
                    <a:lnTo>
                      <a:pt x="2368" y="1332"/>
                    </a:lnTo>
                    <a:lnTo>
                      <a:pt x="2384" y="1352"/>
                    </a:lnTo>
                    <a:lnTo>
                      <a:pt x="2393" y="1375"/>
                    </a:lnTo>
                    <a:lnTo>
                      <a:pt x="2396" y="1400"/>
                    </a:lnTo>
                    <a:lnTo>
                      <a:pt x="2393" y="1426"/>
                    </a:lnTo>
                    <a:lnTo>
                      <a:pt x="2384" y="1450"/>
                    </a:lnTo>
                    <a:lnTo>
                      <a:pt x="2368" y="1469"/>
                    </a:lnTo>
                    <a:lnTo>
                      <a:pt x="2349" y="1483"/>
                    </a:lnTo>
                    <a:lnTo>
                      <a:pt x="2326" y="1493"/>
                    </a:lnTo>
                    <a:lnTo>
                      <a:pt x="2301" y="1497"/>
                    </a:lnTo>
                    <a:lnTo>
                      <a:pt x="2230" y="1501"/>
                    </a:lnTo>
                    <a:lnTo>
                      <a:pt x="2163" y="1512"/>
                    </a:lnTo>
                    <a:lnTo>
                      <a:pt x="2099" y="1531"/>
                    </a:lnTo>
                    <a:lnTo>
                      <a:pt x="2037" y="1558"/>
                    </a:lnTo>
                    <a:lnTo>
                      <a:pt x="1980" y="1589"/>
                    </a:lnTo>
                    <a:lnTo>
                      <a:pt x="1926" y="1628"/>
                    </a:lnTo>
                    <a:lnTo>
                      <a:pt x="1878" y="1672"/>
                    </a:lnTo>
                    <a:lnTo>
                      <a:pt x="1834" y="1721"/>
                    </a:lnTo>
                    <a:lnTo>
                      <a:pt x="1795" y="1774"/>
                    </a:lnTo>
                    <a:lnTo>
                      <a:pt x="1763" y="1833"/>
                    </a:lnTo>
                    <a:lnTo>
                      <a:pt x="1737" y="1893"/>
                    </a:lnTo>
                    <a:lnTo>
                      <a:pt x="1718" y="1958"/>
                    </a:lnTo>
                    <a:lnTo>
                      <a:pt x="1707" y="2025"/>
                    </a:lnTo>
                    <a:lnTo>
                      <a:pt x="1702" y="2095"/>
                    </a:lnTo>
                    <a:lnTo>
                      <a:pt x="1707" y="2164"/>
                    </a:lnTo>
                    <a:lnTo>
                      <a:pt x="1718" y="2232"/>
                    </a:lnTo>
                    <a:lnTo>
                      <a:pt x="1737" y="2297"/>
                    </a:lnTo>
                    <a:lnTo>
                      <a:pt x="1763" y="2358"/>
                    </a:lnTo>
                    <a:lnTo>
                      <a:pt x="1795" y="2416"/>
                    </a:lnTo>
                    <a:lnTo>
                      <a:pt x="1834" y="2468"/>
                    </a:lnTo>
                    <a:lnTo>
                      <a:pt x="1878" y="2518"/>
                    </a:lnTo>
                    <a:lnTo>
                      <a:pt x="1926" y="2561"/>
                    </a:lnTo>
                    <a:lnTo>
                      <a:pt x="1980" y="2599"/>
                    </a:lnTo>
                    <a:lnTo>
                      <a:pt x="2037" y="2631"/>
                    </a:lnTo>
                    <a:lnTo>
                      <a:pt x="2099" y="2658"/>
                    </a:lnTo>
                    <a:lnTo>
                      <a:pt x="2163" y="2677"/>
                    </a:lnTo>
                    <a:lnTo>
                      <a:pt x="2230" y="2689"/>
                    </a:lnTo>
                    <a:lnTo>
                      <a:pt x="2301" y="2692"/>
                    </a:lnTo>
                    <a:lnTo>
                      <a:pt x="2370" y="2689"/>
                    </a:lnTo>
                    <a:lnTo>
                      <a:pt x="2438" y="2677"/>
                    </a:lnTo>
                    <a:lnTo>
                      <a:pt x="2501" y="2658"/>
                    </a:lnTo>
                    <a:lnTo>
                      <a:pt x="2563" y="2631"/>
                    </a:lnTo>
                    <a:lnTo>
                      <a:pt x="2620" y="2599"/>
                    </a:lnTo>
                    <a:lnTo>
                      <a:pt x="2674" y="2561"/>
                    </a:lnTo>
                    <a:lnTo>
                      <a:pt x="2722" y="2518"/>
                    </a:lnTo>
                    <a:lnTo>
                      <a:pt x="2766" y="2468"/>
                    </a:lnTo>
                    <a:lnTo>
                      <a:pt x="2805" y="2416"/>
                    </a:lnTo>
                    <a:lnTo>
                      <a:pt x="2837" y="2358"/>
                    </a:lnTo>
                    <a:lnTo>
                      <a:pt x="2863" y="2297"/>
                    </a:lnTo>
                    <a:lnTo>
                      <a:pt x="2882" y="2232"/>
                    </a:lnTo>
                    <a:lnTo>
                      <a:pt x="2894" y="2164"/>
                    </a:lnTo>
                    <a:lnTo>
                      <a:pt x="2898" y="2095"/>
                    </a:lnTo>
                    <a:lnTo>
                      <a:pt x="2895" y="2034"/>
                    </a:lnTo>
                    <a:lnTo>
                      <a:pt x="2887" y="1975"/>
                    </a:lnTo>
                    <a:lnTo>
                      <a:pt x="2871" y="1917"/>
                    </a:lnTo>
                    <a:lnTo>
                      <a:pt x="2851" y="1862"/>
                    </a:lnTo>
                    <a:lnTo>
                      <a:pt x="2826" y="1808"/>
                    </a:lnTo>
                    <a:lnTo>
                      <a:pt x="2794" y="1757"/>
                    </a:lnTo>
                    <a:lnTo>
                      <a:pt x="2757" y="1710"/>
                    </a:lnTo>
                    <a:lnTo>
                      <a:pt x="2715" y="1665"/>
                    </a:lnTo>
                    <a:lnTo>
                      <a:pt x="2700" y="1645"/>
                    </a:lnTo>
                    <a:lnTo>
                      <a:pt x="2690" y="1621"/>
                    </a:lnTo>
                    <a:lnTo>
                      <a:pt x="2686" y="1598"/>
                    </a:lnTo>
                    <a:lnTo>
                      <a:pt x="2689" y="1573"/>
                    </a:lnTo>
                    <a:lnTo>
                      <a:pt x="2699" y="1549"/>
                    </a:lnTo>
                    <a:lnTo>
                      <a:pt x="2714" y="1529"/>
                    </a:lnTo>
                    <a:lnTo>
                      <a:pt x="2733" y="1513"/>
                    </a:lnTo>
                    <a:lnTo>
                      <a:pt x="2757" y="1504"/>
                    </a:lnTo>
                    <a:lnTo>
                      <a:pt x="2780" y="1499"/>
                    </a:lnTo>
                    <a:lnTo>
                      <a:pt x="2805" y="1502"/>
                    </a:lnTo>
                    <a:lnTo>
                      <a:pt x="2829" y="1512"/>
                    </a:lnTo>
                    <a:lnTo>
                      <a:pt x="2849" y="1527"/>
                    </a:lnTo>
                    <a:lnTo>
                      <a:pt x="2899" y="1578"/>
                    </a:lnTo>
                    <a:lnTo>
                      <a:pt x="2942" y="1634"/>
                    </a:lnTo>
                    <a:lnTo>
                      <a:pt x="2981" y="1693"/>
                    </a:lnTo>
                    <a:lnTo>
                      <a:pt x="3014" y="1754"/>
                    </a:lnTo>
                    <a:lnTo>
                      <a:pt x="3041" y="1819"/>
                    </a:lnTo>
                    <a:lnTo>
                      <a:pt x="3062" y="1885"/>
                    </a:lnTo>
                    <a:lnTo>
                      <a:pt x="3077" y="1953"/>
                    </a:lnTo>
                    <a:lnTo>
                      <a:pt x="3087" y="2023"/>
                    </a:lnTo>
                    <a:lnTo>
                      <a:pt x="3090" y="2095"/>
                    </a:lnTo>
                    <a:lnTo>
                      <a:pt x="3087" y="2164"/>
                    </a:lnTo>
                    <a:lnTo>
                      <a:pt x="3079" y="2232"/>
                    </a:lnTo>
                    <a:lnTo>
                      <a:pt x="3063" y="2297"/>
                    </a:lnTo>
                    <a:lnTo>
                      <a:pt x="3044" y="2360"/>
                    </a:lnTo>
                    <a:lnTo>
                      <a:pt x="3019" y="2423"/>
                    </a:lnTo>
                    <a:lnTo>
                      <a:pt x="4115" y="2423"/>
                    </a:lnTo>
                    <a:lnTo>
                      <a:pt x="4115" y="1797"/>
                    </a:lnTo>
                    <a:lnTo>
                      <a:pt x="3333" y="1797"/>
                    </a:lnTo>
                    <a:lnTo>
                      <a:pt x="3307" y="1794"/>
                    </a:lnTo>
                    <a:lnTo>
                      <a:pt x="3285" y="1784"/>
                    </a:lnTo>
                    <a:lnTo>
                      <a:pt x="3265" y="1769"/>
                    </a:lnTo>
                    <a:lnTo>
                      <a:pt x="3250" y="1750"/>
                    </a:lnTo>
                    <a:lnTo>
                      <a:pt x="3240" y="1726"/>
                    </a:lnTo>
                    <a:lnTo>
                      <a:pt x="3236" y="1701"/>
                    </a:lnTo>
                    <a:lnTo>
                      <a:pt x="3240" y="1675"/>
                    </a:lnTo>
                    <a:lnTo>
                      <a:pt x="3250" y="1653"/>
                    </a:lnTo>
                    <a:lnTo>
                      <a:pt x="3265" y="1634"/>
                    </a:lnTo>
                    <a:lnTo>
                      <a:pt x="3285" y="1618"/>
                    </a:lnTo>
                    <a:lnTo>
                      <a:pt x="3307" y="1609"/>
                    </a:lnTo>
                    <a:lnTo>
                      <a:pt x="3333" y="1605"/>
                    </a:lnTo>
                    <a:lnTo>
                      <a:pt x="3916" y="1605"/>
                    </a:lnTo>
                    <a:lnTo>
                      <a:pt x="3905" y="1494"/>
                    </a:lnTo>
                    <a:lnTo>
                      <a:pt x="3887" y="1385"/>
                    </a:lnTo>
                    <a:lnTo>
                      <a:pt x="3862" y="1280"/>
                    </a:lnTo>
                    <a:lnTo>
                      <a:pt x="3829" y="1176"/>
                    </a:lnTo>
                    <a:lnTo>
                      <a:pt x="3789" y="1077"/>
                    </a:lnTo>
                    <a:lnTo>
                      <a:pt x="3742" y="981"/>
                    </a:lnTo>
                    <a:lnTo>
                      <a:pt x="3688" y="890"/>
                    </a:lnTo>
                    <a:lnTo>
                      <a:pt x="3629" y="802"/>
                    </a:lnTo>
                    <a:lnTo>
                      <a:pt x="3562" y="719"/>
                    </a:lnTo>
                    <a:lnTo>
                      <a:pt x="3490" y="641"/>
                    </a:lnTo>
                    <a:lnTo>
                      <a:pt x="3414" y="568"/>
                    </a:lnTo>
                    <a:lnTo>
                      <a:pt x="3333" y="500"/>
                    </a:lnTo>
                    <a:lnTo>
                      <a:pt x="3247" y="440"/>
                    </a:lnTo>
                    <a:lnTo>
                      <a:pt x="3156" y="384"/>
                    </a:lnTo>
                    <a:lnTo>
                      <a:pt x="3062" y="335"/>
                    </a:lnTo>
                    <a:lnTo>
                      <a:pt x="2964" y="293"/>
                    </a:lnTo>
                    <a:lnTo>
                      <a:pt x="2862" y="257"/>
                    </a:lnTo>
                    <a:lnTo>
                      <a:pt x="2757" y="230"/>
                    </a:lnTo>
                    <a:lnTo>
                      <a:pt x="2649" y="209"/>
                    </a:lnTo>
                    <a:lnTo>
                      <a:pt x="2538" y="196"/>
                    </a:lnTo>
                    <a:lnTo>
                      <a:pt x="2425" y="192"/>
                    </a:lnTo>
                    <a:lnTo>
                      <a:pt x="2196" y="192"/>
                    </a:lnTo>
                    <a:close/>
                    <a:moveTo>
                      <a:pt x="2196" y="0"/>
                    </a:moveTo>
                    <a:lnTo>
                      <a:pt x="2425" y="0"/>
                    </a:lnTo>
                    <a:lnTo>
                      <a:pt x="2547" y="4"/>
                    </a:lnTo>
                    <a:lnTo>
                      <a:pt x="2667" y="18"/>
                    </a:lnTo>
                    <a:lnTo>
                      <a:pt x="2784" y="39"/>
                    </a:lnTo>
                    <a:lnTo>
                      <a:pt x="2898" y="68"/>
                    </a:lnTo>
                    <a:lnTo>
                      <a:pt x="3008" y="105"/>
                    </a:lnTo>
                    <a:lnTo>
                      <a:pt x="3116" y="148"/>
                    </a:lnTo>
                    <a:lnTo>
                      <a:pt x="3220" y="199"/>
                    </a:lnTo>
                    <a:lnTo>
                      <a:pt x="3319" y="257"/>
                    </a:lnTo>
                    <a:lnTo>
                      <a:pt x="3414" y="322"/>
                    </a:lnTo>
                    <a:lnTo>
                      <a:pt x="3504" y="393"/>
                    </a:lnTo>
                    <a:lnTo>
                      <a:pt x="3589" y="469"/>
                    </a:lnTo>
                    <a:lnTo>
                      <a:pt x="3669" y="550"/>
                    </a:lnTo>
                    <a:lnTo>
                      <a:pt x="3743" y="637"/>
                    </a:lnTo>
                    <a:lnTo>
                      <a:pt x="3811" y="728"/>
                    </a:lnTo>
                    <a:lnTo>
                      <a:pt x="3873" y="825"/>
                    </a:lnTo>
                    <a:lnTo>
                      <a:pt x="3929" y="926"/>
                    </a:lnTo>
                    <a:lnTo>
                      <a:pt x="3978" y="1031"/>
                    </a:lnTo>
                    <a:lnTo>
                      <a:pt x="4020" y="1139"/>
                    </a:lnTo>
                    <a:lnTo>
                      <a:pt x="4053" y="1251"/>
                    </a:lnTo>
                    <a:lnTo>
                      <a:pt x="4079" y="1367"/>
                    </a:lnTo>
                    <a:lnTo>
                      <a:pt x="4098" y="1484"/>
                    </a:lnTo>
                    <a:lnTo>
                      <a:pt x="4108" y="1605"/>
                    </a:lnTo>
                    <a:lnTo>
                      <a:pt x="4210" y="1605"/>
                    </a:lnTo>
                    <a:lnTo>
                      <a:pt x="4237" y="1609"/>
                    </a:lnTo>
                    <a:lnTo>
                      <a:pt x="4260" y="1618"/>
                    </a:lnTo>
                    <a:lnTo>
                      <a:pt x="4279" y="1634"/>
                    </a:lnTo>
                    <a:lnTo>
                      <a:pt x="4293" y="1653"/>
                    </a:lnTo>
                    <a:lnTo>
                      <a:pt x="4303" y="1675"/>
                    </a:lnTo>
                    <a:lnTo>
                      <a:pt x="4307" y="1701"/>
                    </a:lnTo>
                    <a:lnTo>
                      <a:pt x="4307" y="2423"/>
                    </a:lnTo>
                    <a:lnTo>
                      <a:pt x="4456" y="2423"/>
                    </a:lnTo>
                    <a:lnTo>
                      <a:pt x="4483" y="2425"/>
                    </a:lnTo>
                    <a:lnTo>
                      <a:pt x="4505" y="2435"/>
                    </a:lnTo>
                    <a:lnTo>
                      <a:pt x="4524" y="2450"/>
                    </a:lnTo>
                    <a:lnTo>
                      <a:pt x="4539" y="2470"/>
                    </a:lnTo>
                    <a:lnTo>
                      <a:pt x="4549" y="2493"/>
                    </a:lnTo>
                    <a:lnTo>
                      <a:pt x="4553" y="2518"/>
                    </a:lnTo>
                    <a:lnTo>
                      <a:pt x="4553" y="3148"/>
                    </a:lnTo>
                    <a:lnTo>
                      <a:pt x="4549" y="3173"/>
                    </a:lnTo>
                    <a:lnTo>
                      <a:pt x="4539" y="3196"/>
                    </a:lnTo>
                    <a:lnTo>
                      <a:pt x="4524" y="3216"/>
                    </a:lnTo>
                    <a:lnTo>
                      <a:pt x="4505" y="3231"/>
                    </a:lnTo>
                    <a:lnTo>
                      <a:pt x="4483" y="3241"/>
                    </a:lnTo>
                    <a:lnTo>
                      <a:pt x="4456" y="3243"/>
                    </a:lnTo>
                    <a:lnTo>
                      <a:pt x="95" y="3243"/>
                    </a:lnTo>
                    <a:lnTo>
                      <a:pt x="70" y="3241"/>
                    </a:lnTo>
                    <a:lnTo>
                      <a:pt x="47" y="3231"/>
                    </a:lnTo>
                    <a:lnTo>
                      <a:pt x="28" y="3216"/>
                    </a:lnTo>
                    <a:lnTo>
                      <a:pt x="12" y="3196"/>
                    </a:lnTo>
                    <a:lnTo>
                      <a:pt x="3" y="3173"/>
                    </a:lnTo>
                    <a:lnTo>
                      <a:pt x="0" y="3148"/>
                    </a:lnTo>
                    <a:lnTo>
                      <a:pt x="0" y="2518"/>
                    </a:lnTo>
                    <a:lnTo>
                      <a:pt x="3" y="2493"/>
                    </a:lnTo>
                    <a:lnTo>
                      <a:pt x="12" y="2470"/>
                    </a:lnTo>
                    <a:lnTo>
                      <a:pt x="28" y="2450"/>
                    </a:lnTo>
                    <a:lnTo>
                      <a:pt x="47" y="2435"/>
                    </a:lnTo>
                    <a:lnTo>
                      <a:pt x="70" y="2425"/>
                    </a:lnTo>
                    <a:lnTo>
                      <a:pt x="95" y="2423"/>
                    </a:lnTo>
                    <a:lnTo>
                      <a:pt x="293" y="2423"/>
                    </a:lnTo>
                    <a:lnTo>
                      <a:pt x="293" y="1701"/>
                    </a:lnTo>
                    <a:lnTo>
                      <a:pt x="297" y="1675"/>
                    </a:lnTo>
                    <a:lnTo>
                      <a:pt x="307" y="1653"/>
                    </a:lnTo>
                    <a:lnTo>
                      <a:pt x="321" y="1634"/>
                    </a:lnTo>
                    <a:lnTo>
                      <a:pt x="341" y="1618"/>
                    </a:lnTo>
                    <a:lnTo>
                      <a:pt x="363" y="1609"/>
                    </a:lnTo>
                    <a:lnTo>
                      <a:pt x="390" y="1605"/>
                    </a:lnTo>
                    <a:lnTo>
                      <a:pt x="514" y="1605"/>
                    </a:lnTo>
                    <a:lnTo>
                      <a:pt x="524" y="1484"/>
                    </a:lnTo>
                    <a:lnTo>
                      <a:pt x="542" y="1367"/>
                    </a:lnTo>
                    <a:lnTo>
                      <a:pt x="568" y="1251"/>
                    </a:lnTo>
                    <a:lnTo>
                      <a:pt x="602" y="1139"/>
                    </a:lnTo>
                    <a:lnTo>
                      <a:pt x="644" y="1031"/>
                    </a:lnTo>
                    <a:lnTo>
                      <a:pt x="692" y="926"/>
                    </a:lnTo>
                    <a:lnTo>
                      <a:pt x="748" y="825"/>
                    </a:lnTo>
                    <a:lnTo>
                      <a:pt x="810" y="728"/>
                    </a:lnTo>
                    <a:lnTo>
                      <a:pt x="879" y="637"/>
                    </a:lnTo>
                    <a:lnTo>
                      <a:pt x="952" y="550"/>
                    </a:lnTo>
                    <a:lnTo>
                      <a:pt x="1032" y="469"/>
                    </a:lnTo>
                    <a:lnTo>
                      <a:pt x="1118" y="393"/>
                    </a:lnTo>
                    <a:lnTo>
                      <a:pt x="1208" y="322"/>
                    </a:lnTo>
                    <a:lnTo>
                      <a:pt x="1303" y="257"/>
                    </a:lnTo>
                    <a:lnTo>
                      <a:pt x="1403" y="199"/>
                    </a:lnTo>
                    <a:lnTo>
                      <a:pt x="1506" y="148"/>
                    </a:lnTo>
                    <a:lnTo>
                      <a:pt x="1613" y="105"/>
                    </a:lnTo>
                    <a:lnTo>
                      <a:pt x="1723" y="68"/>
                    </a:lnTo>
                    <a:lnTo>
                      <a:pt x="1838" y="39"/>
                    </a:lnTo>
                    <a:lnTo>
                      <a:pt x="1955" y="18"/>
                    </a:lnTo>
                    <a:lnTo>
                      <a:pt x="2074" y="4"/>
                    </a:lnTo>
                    <a:lnTo>
                      <a:pt x="21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endParaRPr>
              </a:p>
            </p:txBody>
          </p:sp>
        </p:grpSp>
      </p:grpSp>
      <p:grpSp>
        <p:nvGrpSpPr>
          <p:cNvPr id="36" name="Group 35"/>
          <p:cNvGrpSpPr/>
          <p:nvPr/>
        </p:nvGrpSpPr>
        <p:grpSpPr>
          <a:xfrm>
            <a:off x="370693" y="2028480"/>
            <a:ext cx="4614250" cy="1152525"/>
            <a:chOff x="3893497" y="3638802"/>
            <a:chExt cx="4614250" cy="1152525"/>
          </a:xfrm>
        </p:grpSpPr>
        <p:grpSp>
          <p:nvGrpSpPr>
            <p:cNvPr id="48" name="Group 47"/>
            <p:cNvGrpSpPr/>
            <p:nvPr/>
          </p:nvGrpSpPr>
          <p:grpSpPr>
            <a:xfrm>
              <a:off x="3981784" y="4066393"/>
              <a:ext cx="4525963" cy="720674"/>
              <a:chOff x="3981784" y="4066393"/>
              <a:chExt cx="4525963" cy="720674"/>
            </a:xfrm>
          </p:grpSpPr>
          <p:sp>
            <p:nvSpPr>
              <p:cNvPr id="58" name="Freeform 57"/>
              <p:cNvSpPr>
                <a:spLocks/>
              </p:cNvSpPr>
              <p:nvPr/>
            </p:nvSpPr>
            <p:spPr bwMode="auto">
              <a:xfrm>
                <a:off x="3981784" y="4071104"/>
                <a:ext cx="4525963" cy="715963"/>
              </a:xfrm>
              <a:custGeom>
                <a:avLst/>
                <a:gdLst>
                  <a:gd name="T0" fmla="*/ 9214 w 9214"/>
                  <a:gd name="T1" fmla="*/ 351 h 1457"/>
                  <a:gd name="T2" fmla="*/ 9214 w 9214"/>
                  <a:gd name="T3" fmla="*/ 1106 h 1457"/>
                  <a:gd name="T4" fmla="*/ 8863 w 9214"/>
                  <a:gd name="T5" fmla="*/ 1457 h 1457"/>
                  <a:gd name="T6" fmla="*/ 351 w 9214"/>
                  <a:gd name="T7" fmla="*/ 1457 h 1457"/>
                  <a:gd name="T8" fmla="*/ 0 w 9214"/>
                  <a:gd name="T9" fmla="*/ 1106 h 1457"/>
                  <a:gd name="T10" fmla="*/ 0 w 9214"/>
                  <a:gd name="T11" fmla="*/ 351 h 1457"/>
                  <a:gd name="T12" fmla="*/ 351 w 9214"/>
                  <a:gd name="T13" fmla="*/ 0 h 1457"/>
                  <a:gd name="T14" fmla="*/ 8863 w 9214"/>
                  <a:gd name="T15" fmla="*/ 0 h 1457"/>
                  <a:gd name="T16" fmla="*/ 9214 w 9214"/>
                  <a:gd name="T17" fmla="*/ 351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14" h="1457">
                    <a:moveTo>
                      <a:pt x="9214" y="351"/>
                    </a:moveTo>
                    <a:cubicBezTo>
                      <a:pt x="9214" y="1106"/>
                      <a:pt x="9214" y="1106"/>
                      <a:pt x="9214" y="1106"/>
                    </a:cubicBezTo>
                    <a:cubicBezTo>
                      <a:pt x="9214" y="1300"/>
                      <a:pt x="9057" y="1457"/>
                      <a:pt x="8863" y="1457"/>
                    </a:cubicBezTo>
                    <a:cubicBezTo>
                      <a:pt x="351" y="1457"/>
                      <a:pt x="351" y="1457"/>
                      <a:pt x="351" y="1457"/>
                    </a:cubicBezTo>
                    <a:cubicBezTo>
                      <a:pt x="158" y="1457"/>
                      <a:pt x="0" y="1300"/>
                      <a:pt x="0" y="1106"/>
                    </a:cubicBezTo>
                    <a:cubicBezTo>
                      <a:pt x="0" y="351"/>
                      <a:pt x="0" y="351"/>
                      <a:pt x="0" y="351"/>
                    </a:cubicBezTo>
                    <a:cubicBezTo>
                      <a:pt x="0" y="157"/>
                      <a:pt x="158" y="0"/>
                      <a:pt x="351" y="0"/>
                    </a:cubicBezTo>
                    <a:cubicBezTo>
                      <a:pt x="8863" y="0"/>
                      <a:pt x="8863" y="0"/>
                      <a:pt x="8863" y="0"/>
                    </a:cubicBezTo>
                    <a:cubicBezTo>
                      <a:pt x="9057" y="0"/>
                      <a:pt x="9214" y="157"/>
                      <a:pt x="9214" y="351"/>
                    </a:cubicBezTo>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9" name="Rectangle 58"/>
              <p:cNvSpPr/>
              <p:nvPr/>
            </p:nvSpPr>
            <p:spPr>
              <a:xfrm>
                <a:off x="5762224" y="4066393"/>
                <a:ext cx="2745184" cy="58477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a-IR" sz="1600" kern="0" dirty="0">
                    <a:solidFill>
                      <a:schemeClr val="bg1"/>
                    </a:solidFill>
                    <a:latin typeface="Arial" pitchFamily="34" charset="0"/>
                    <a:cs typeface="B Homa" panose="00000400000000000000" pitchFamily="2" charset="-78"/>
                  </a:rPr>
                  <a:t>مشاور: افرادی با تخصص موضوعی خاص نظراتشان مطلوب است</a:t>
                </a:r>
                <a:endParaRPr lang="en-US" sz="1600" kern="0" dirty="0">
                  <a:solidFill>
                    <a:schemeClr val="bg1"/>
                  </a:solidFill>
                  <a:latin typeface="Arial" pitchFamily="34" charset="0"/>
                  <a:cs typeface="B Homa" panose="00000400000000000000" pitchFamily="2" charset="-78"/>
                </a:endParaRPr>
              </a:p>
            </p:txBody>
          </p:sp>
        </p:grpSp>
        <p:grpSp>
          <p:nvGrpSpPr>
            <p:cNvPr id="49" name="Group 48"/>
            <p:cNvGrpSpPr/>
            <p:nvPr/>
          </p:nvGrpSpPr>
          <p:grpSpPr>
            <a:xfrm>
              <a:off x="3893497" y="3638802"/>
              <a:ext cx="2351254" cy="1152525"/>
              <a:chOff x="3893497" y="3638802"/>
              <a:chExt cx="2351254" cy="1152525"/>
            </a:xfrm>
          </p:grpSpPr>
          <p:pic>
            <p:nvPicPr>
              <p:cNvPr id="50" name="Picture 49"/>
              <p:cNvPicPr>
                <a:picLocks noChangeAspect="1"/>
              </p:cNvPicPr>
              <p:nvPr/>
            </p:nvPicPr>
            <p:blipFill rotWithShape="1">
              <a:blip r:embed="rId4">
                <a:extLst>
                  <a:ext uri="{28A0092B-C50C-407E-A947-70E740481C1C}">
                    <a14:useLocalDpi xmlns:a14="http://schemas.microsoft.com/office/drawing/2010/main" val="0"/>
                  </a:ext>
                </a:extLst>
              </a:blip>
              <a:srcRect r="51838"/>
              <a:stretch/>
            </p:blipFill>
            <p:spPr>
              <a:xfrm rot="5400000" flipV="1">
                <a:off x="5588056" y="4134631"/>
                <a:ext cx="780896" cy="532494"/>
              </a:xfrm>
              <a:prstGeom prst="rect">
                <a:avLst/>
              </a:prstGeom>
            </p:spPr>
          </p:pic>
          <p:pic>
            <p:nvPicPr>
              <p:cNvPr id="51" name="Picture 50"/>
              <p:cNvPicPr>
                <a:picLocks noChangeAspect="1"/>
              </p:cNvPicPr>
              <p:nvPr/>
            </p:nvPicPr>
            <p:blipFill rotWithShape="1">
              <a:blip r:embed="rId4">
                <a:extLst>
                  <a:ext uri="{28A0092B-C50C-407E-A947-70E740481C1C}">
                    <a14:useLocalDpi xmlns:a14="http://schemas.microsoft.com/office/drawing/2010/main" val="0"/>
                  </a:ext>
                </a:extLst>
              </a:blip>
              <a:srcRect r="51838"/>
              <a:stretch/>
            </p:blipFill>
            <p:spPr>
              <a:xfrm rot="16200000" flipH="1" flipV="1">
                <a:off x="3769296" y="4134632"/>
                <a:ext cx="780896" cy="532494"/>
              </a:xfrm>
              <a:prstGeom prst="rect">
                <a:avLst/>
              </a:prstGeom>
            </p:spPr>
          </p:pic>
          <p:sp>
            <p:nvSpPr>
              <p:cNvPr id="52" name="Freeform 51"/>
              <p:cNvSpPr>
                <a:spLocks/>
              </p:cNvSpPr>
              <p:nvPr/>
            </p:nvSpPr>
            <p:spPr bwMode="auto">
              <a:xfrm>
                <a:off x="4426337" y="3638802"/>
                <a:ext cx="1292225" cy="1152525"/>
              </a:xfrm>
              <a:custGeom>
                <a:avLst/>
                <a:gdLst>
                  <a:gd name="T0" fmla="*/ 2630 w 2630"/>
                  <a:gd name="T1" fmla="*/ 617 h 2347"/>
                  <a:gd name="T2" fmla="*/ 2630 w 2630"/>
                  <a:gd name="T3" fmla="*/ 2181 h 2347"/>
                  <a:gd name="T4" fmla="*/ 2607 w 2630"/>
                  <a:gd name="T5" fmla="*/ 2347 h 2347"/>
                  <a:gd name="T6" fmla="*/ 23 w 2630"/>
                  <a:gd name="T7" fmla="*/ 2347 h 2347"/>
                  <a:gd name="T8" fmla="*/ 0 w 2630"/>
                  <a:gd name="T9" fmla="*/ 2181 h 2347"/>
                  <a:gd name="T10" fmla="*/ 0 w 2630"/>
                  <a:gd name="T11" fmla="*/ 617 h 2347"/>
                  <a:gd name="T12" fmla="*/ 617 w 2630"/>
                  <a:gd name="T13" fmla="*/ 0 h 2347"/>
                  <a:gd name="T14" fmla="*/ 2013 w 2630"/>
                  <a:gd name="T15" fmla="*/ 0 h 2347"/>
                  <a:gd name="T16" fmla="*/ 2630 w 2630"/>
                  <a:gd name="T17" fmla="*/ 617 h 2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0" h="2347">
                    <a:moveTo>
                      <a:pt x="2630" y="617"/>
                    </a:moveTo>
                    <a:cubicBezTo>
                      <a:pt x="2630" y="2181"/>
                      <a:pt x="2630" y="2181"/>
                      <a:pt x="2630" y="2181"/>
                    </a:cubicBezTo>
                    <a:cubicBezTo>
                      <a:pt x="2630" y="2239"/>
                      <a:pt x="2622" y="2294"/>
                      <a:pt x="2607" y="2347"/>
                    </a:cubicBezTo>
                    <a:cubicBezTo>
                      <a:pt x="23" y="2347"/>
                      <a:pt x="23" y="2347"/>
                      <a:pt x="23" y="2347"/>
                    </a:cubicBezTo>
                    <a:cubicBezTo>
                      <a:pt x="8" y="2294"/>
                      <a:pt x="0" y="2239"/>
                      <a:pt x="0" y="2181"/>
                    </a:cubicBezTo>
                    <a:cubicBezTo>
                      <a:pt x="0" y="617"/>
                      <a:pt x="0" y="617"/>
                      <a:pt x="0" y="617"/>
                    </a:cubicBezTo>
                    <a:cubicBezTo>
                      <a:pt x="0" y="276"/>
                      <a:pt x="277" y="0"/>
                      <a:pt x="617" y="0"/>
                    </a:cubicBezTo>
                    <a:cubicBezTo>
                      <a:pt x="2013" y="0"/>
                      <a:pt x="2013" y="0"/>
                      <a:pt x="2013" y="0"/>
                    </a:cubicBezTo>
                    <a:cubicBezTo>
                      <a:pt x="2354" y="0"/>
                      <a:pt x="2630" y="276"/>
                      <a:pt x="2630" y="617"/>
                    </a:cubicBezTo>
                    <a:close/>
                  </a:path>
                </a:pathLst>
              </a:custGeom>
              <a:solidFill>
                <a:schemeClr val="accent5"/>
              </a:solidFill>
              <a:ln w="9525">
                <a:noFill/>
                <a:round/>
                <a:headEnd/>
                <a:tailEnd/>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nvGrpSpPr>
              <p:cNvPr id="53" name="Group 52"/>
              <p:cNvGrpSpPr>
                <a:grpSpLocks noChangeAspect="1"/>
              </p:cNvGrpSpPr>
              <p:nvPr/>
            </p:nvGrpSpPr>
            <p:grpSpPr bwMode="auto">
              <a:xfrm>
                <a:off x="4808127" y="3927625"/>
                <a:ext cx="528644" cy="574878"/>
                <a:chOff x="1314" y="1832"/>
                <a:chExt cx="2081" cy="2263"/>
              </a:xfrm>
              <a:solidFill>
                <a:schemeClr val="bg1"/>
              </a:solidFill>
            </p:grpSpPr>
            <p:sp>
              <p:nvSpPr>
                <p:cNvPr id="54" name="Freeform 53"/>
                <p:cNvSpPr>
                  <a:spLocks noEditPoints="1"/>
                </p:cNvSpPr>
                <p:nvPr/>
              </p:nvSpPr>
              <p:spPr bwMode="auto">
                <a:xfrm>
                  <a:off x="1314" y="2310"/>
                  <a:ext cx="2081" cy="1785"/>
                </a:xfrm>
                <a:custGeom>
                  <a:avLst/>
                  <a:gdLst>
                    <a:gd name="T0" fmla="*/ 2667 w 4161"/>
                    <a:gd name="T1" fmla="*/ 1996 h 3571"/>
                    <a:gd name="T2" fmla="*/ 2628 w 4161"/>
                    <a:gd name="T3" fmla="*/ 2456 h 3571"/>
                    <a:gd name="T4" fmla="*/ 2370 w 4161"/>
                    <a:gd name="T5" fmla="*/ 2819 h 3571"/>
                    <a:gd name="T6" fmla="*/ 2789 w 4161"/>
                    <a:gd name="T7" fmla="*/ 3203 h 3571"/>
                    <a:gd name="T8" fmla="*/ 3310 w 4161"/>
                    <a:gd name="T9" fmla="*/ 3310 h 3571"/>
                    <a:gd name="T10" fmla="*/ 3743 w 4161"/>
                    <a:gd name="T11" fmla="*/ 3152 h 3571"/>
                    <a:gd name="T12" fmla="*/ 3966 w 4161"/>
                    <a:gd name="T13" fmla="*/ 2767 h 3571"/>
                    <a:gd name="T14" fmla="*/ 3835 w 4161"/>
                    <a:gd name="T15" fmla="*/ 2287 h 3571"/>
                    <a:gd name="T16" fmla="*/ 3380 w 4161"/>
                    <a:gd name="T17" fmla="*/ 1938 h 3571"/>
                    <a:gd name="T18" fmla="*/ 1934 w 4161"/>
                    <a:gd name="T19" fmla="*/ 1744 h 3571"/>
                    <a:gd name="T20" fmla="*/ 1641 w 4161"/>
                    <a:gd name="T21" fmla="*/ 2001 h 3571"/>
                    <a:gd name="T22" fmla="*/ 1667 w 4161"/>
                    <a:gd name="T23" fmla="*/ 2401 h 3571"/>
                    <a:gd name="T24" fmla="*/ 1992 w 4161"/>
                    <a:gd name="T25" fmla="*/ 2619 h 3571"/>
                    <a:gd name="T26" fmla="*/ 2370 w 4161"/>
                    <a:gd name="T27" fmla="*/ 2492 h 3571"/>
                    <a:gd name="T28" fmla="*/ 2497 w 4161"/>
                    <a:gd name="T29" fmla="*/ 2115 h 3571"/>
                    <a:gd name="T30" fmla="*/ 2278 w 4161"/>
                    <a:gd name="T31" fmla="*/ 1790 h 3571"/>
                    <a:gd name="T32" fmla="*/ 2213 w 4161"/>
                    <a:gd name="T33" fmla="*/ 17 h 3571"/>
                    <a:gd name="T34" fmla="*/ 2684 w 4161"/>
                    <a:gd name="T35" fmla="*/ 310 h 3571"/>
                    <a:gd name="T36" fmla="*/ 2930 w 4161"/>
                    <a:gd name="T37" fmla="*/ 868 h 3571"/>
                    <a:gd name="T38" fmla="*/ 2872 w 4161"/>
                    <a:gd name="T39" fmla="*/ 1469 h 3571"/>
                    <a:gd name="T40" fmla="*/ 2720 w 4161"/>
                    <a:gd name="T41" fmla="*/ 1479 h 3571"/>
                    <a:gd name="T42" fmla="*/ 2749 w 4161"/>
                    <a:gd name="T43" fmla="*/ 1142 h 3571"/>
                    <a:gd name="T44" fmla="*/ 2633 w 4161"/>
                    <a:gd name="T45" fmla="*/ 574 h 3571"/>
                    <a:gd name="T46" fmla="*/ 2260 w 4161"/>
                    <a:gd name="T47" fmla="*/ 231 h 3571"/>
                    <a:gd name="T48" fmla="*/ 1780 w 4161"/>
                    <a:gd name="T49" fmla="*/ 260 h 3571"/>
                    <a:gd name="T50" fmla="*/ 1437 w 4161"/>
                    <a:gd name="T51" fmla="*/ 646 h 3571"/>
                    <a:gd name="T52" fmla="*/ 1367 w 4161"/>
                    <a:gd name="T53" fmla="*/ 1226 h 3571"/>
                    <a:gd name="T54" fmla="*/ 1605 w 4161"/>
                    <a:gd name="T55" fmla="*/ 1721 h 3571"/>
                    <a:gd name="T56" fmla="*/ 2053 w 4161"/>
                    <a:gd name="T57" fmla="*/ 1537 h 3571"/>
                    <a:gd name="T58" fmla="*/ 2503 w 4161"/>
                    <a:gd name="T59" fmla="*/ 1721 h 3571"/>
                    <a:gd name="T60" fmla="*/ 3025 w 4161"/>
                    <a:gd name="T61" fmla="*/ 1674 h 3571"/>
                    <a:gd name="T62" fmla="*/ 3622 w 4161"/>
                    <a:gd name="T63" fmla="*/ 1842 h 3571"/>
                    <a:gd name="T64" fmla="*/ 4051 w 4161"/>
                    <a:gd name="T65" fmla="*/ 2275 h 3571"/>
                    <a:gd name="T66" fmla="*/ 4153 w 4161"/>
                    <a:gd name="T67" fmla="*/ 2819 h 3571"/>
                    <a:gd name="T68" fmla="*/ 3896 w 4161"/>
                    <a:gd name="T69" fmla="*/ 3275 h 3571"/>
                    <a:gd name="T70" fmla="*/ 3407 w 4161"/>
                    <a:gd name="T71" fmla="*/ 3491 h 3571"/>
                    <a:gd name="T72" fmla="*/ 2799 w 4161"/>
                    <a:gd name="T73" fmla="*/ 3418 h 3571"/>
                    <a:gd name="T74" fmla="*/ 2283 w 4161"/>
                    <a:gd name="T75" fmla="*/ 3035 h 3571"/>
                    <a:gd name="T76" fmla="*/ 1906 w 4161"/>
                    <a:gd name="T77" fmla="*/ 2799 h 3571"/>
                    <a:gd name="T78" fmla="*/ 1513 w 4161"/>
                    <a:gd name="T79" fmla="*/ 2518 h 3571"/>
                    <a:gd name="T80" fmla="*/ 1429 w 4161"/>
                    <a:gd name="T81" fmla="*/ 2036 h 3571"/>
                    <a:gd name="T82" fmla="*/ 989 w 4161"/>
                    <a:gd name="T83" fmla="*/ 1940 h 3571"/>
                    <a:gd name="T84" fmla="*/ 468 w 4161"/>
                    <a:gd name="T85" fmla="*/ 2196 h 3571"/>
                    <a:gd name="T86" fmla="*/ 201 w 4161"/>
                    <a:gd name="T87" fmla="*/ 2662 h 3571"/>
                    <a:gd name="T88" fmla="*/ 303 w 4161"/>
                    <a:gd name="T89" fmla="*/ 3108 h 3571"/>
                    <a:gd name="T90" fmla="*/ 671 w 4161"/>
                    <a:gd name="T91" fmla="*/ 3350 h 3571"/>
                    <a:gd name="T92" fmla="*/ 1168 w 4161"/>
                    <a:gd name="T93" fmla="*/ 3344 h 3571"/>
                    <a:gd name="T94" fmla="*/ 1667 w 4161"/>
                    <a:gd name="T95" fmla="*/ 3040 h 3571"/>
                    <a:gd name="T96" fmla="*/ 1855 w 4161"/>
                    <a:gd name="T97" fmla="*/ 2956 h 3571"/>
                    <a:gd name="T98" fmla="*/ 1821 w 4161"/>
                    <a:gd name="T99" fmla="*/ 3158 h 3571"/>
                    <a:gd name="T100" fmla="*/ 1295 w 4161"/>
                    <a:gd name="T101" fmla="*/ 3506 h 3571"/>
                    <a:gd name="T102" fmla="*/ 675 w 4161"/>
                    <a:gd name="T103" fmla="*/ 3548 h 3571"/>
                    <a:gd name="T104" fmla="*/ 227 w 4161"/>
                    <a:gd name="T105" fmla="*/ 3311 h 3571"/>
                    <a:gd name="T106" fmla="*/ 4 w 4161"/>
                    <a:gd name="T107" fmla="*/ 2846 h 3571"/>
                    <a:gd name="T108" fmla="*/ 100 w 4161"/>
                    <a:gd name="T109" fmla="*/ 2366 h 3571"/>
                    <a:gd name="T110" fmla="*/ 515 w 4161"/>
                    <a:gd name="T111" fmla="*/ 1921 h 3571"/>
                    <a:gd name="T112" fmla="*/ 1121 w 4161"/>
                    <a:gd name="T113" fmla="*/ 1733 h 3571"/>
                    <a:gd name="T114" fmla="*/ 1219 w 4161"/>
                    <a:gd name="T115" fmla="*/ 1432 h 3571"/>
                    <a:gd name="T116" fmla="*/ 1192 w 4161"/>
                    <a:gd name="T117" fmla="*/ 777 h 3571"/>
                    <a:gd name="T118" fmla="*/ 1479 w 4161"/>
                    <a:gd name="T119" fmla="*/ 249 h 3571"/>
                    <a:gd name="T120" fmla="*/ 1971 w 4161"/>
                    <a:gd name="T121" fmla="*/ 5 h 3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61" h="3571">
                      <a:moveTo>
                        <a:pt x="3042" y="1866"/>
                      </a:moveTo>
                      <a:lnTo>
                        <a:pt x="2958" y="1866"/>
                      </a:lnTo>
                      <a:lnTo>
                        <a:pt x="2876" y="1873"/>
                      </a:lnTo>
                      <a:lnTo>
                        <a:pt x="2797" y="1888"/>
                      </a:lnTo>
                      <a:lnTo>
                        <a:pt x="2721" y="1910"/>
                      </a:lnTo>
                      <a:lnTo>
                        <a:pt x="2648" y="1939"/>
                      </a:lnTo>
                      <a:lnTo>
                        <a:pt x="2667" y="1996"/>
                      </a:lnTo>
                      <a:lnTo>
                        <a:pt x="2681" y="2054"/>
                      </a:lnTo>
                      <a:lnTo>
                        <a:pt x="2689" y="2113"/>
                      </a:lnTo>
                      <a:lnTo>
                        <a:pt x="2693" y="2175"/>
                      </a:lnTo>
                      <a:lnTo>
                        <a:pt x="2689" y="2250"/>
                      </a:lnTo>
                      <a:lnTo>
                        <a:pt x="2675" y="2322"/>
                      </a:lnTo>
                      <a:lnTo>
                        <a:pt x="2656" y="2391"/>
                      </a:lnTo>
                      <a:lnTo>
                        <a:pt x="2628" y="2456"/>
                      </a:lnTo>
                      <a:lnTo>
                        <a:pt x="2594" y="2517"/>
                      </a:lnTo>
                      <a:lnTo>
                        <a:pt x="2552" y="2575"/>
                      </a:lnTo>
                      <a:lnTo>
                        <a:pt x="2507" y="2626"/>
                      </a:lnTo>
                      <a:lnTo>
                        <a:pt x="2454" y="2673"/>
                      </a:lnTo>
                      <a:lnTo>
                        <a:pt x="2397" y="2714"/>
                      </a:lnTo>
                      <a:lnTo>
                        <a:pt x="2337" y="2749"/>
                      </a:lnTo>
                      <a:lnTo>
                        <a:pt x="2370" y="2819"/>
                      </a:lnTo>
                      <a:lnTo>
                        <a:pt x="2413" y="2886"/>
                      </a:lnTo>
                      <a:lnTo>
                        <a:pt x="2460" y="2949"/>
                      </a:lnTo>
                      <a:lnTo>
                        <a:pt x="2515" y="3009"/>
                      </a:lnTo>
                      <a:lnTo>
                        <a:pt x="2576" y="3065"/>
                      </a:lnTo>
                      <a:lnTo>
                        <a:pt x="2641" y="3116"/>
                      </a:lnTo>
                      <a:lnTo>
                        <a:pt x="2713" y="3162"/>
                      </a:lnTo>
                      <a:lnTo>
                        <a:pt x="2789" y="3203"/>
                      </a:lnTo>
                      <a:lnTo>
                        <a:pt x="2869" y="3239"/>
                      </a:lnTo>
                      <a:lnTo>
                        <a:pt x="2944" y="3266"/>
                      </a:lnTo>
                      <a:lnTo>
                        <a:pt x="3019" y="3285"/>
                      </a:lnTo>
                      <a:lnTo>
                        <a:pt x="3092" y="3300"/>
                      </a:lnTo>
                      <a:lnTo>
                        <a:pt x="3167" y="3308"/>
                      </a:lnTo>
                      <a:lnTo>
                        <a:pt x="3240" y="3311"/>
                      </a:lnTo>
                      <a:lnTo>
                        <a:pt x="3310" y="3310"/>
                      </a:lnTo>
                      <a:lnTo>
                        <a:pt x="3381" y="3302"/>
                      </a:lnTo>
                      <a:lnTo>
                        <a:pt x="3449" y="3289"/>
                      </a:lnTo>
                      <a:lnTo>
                        <a:pt x="3514" y="3271"/>
                      </a:lnTo>
                      <a:lnTo>
                        <a:pt x="3576" y="3249"/>
                      </a:lnTo>
                      <a:lnTo>
                        <a:pt x="3636" y="3221"/>
                      </a:lnTo>
                      <a:lnTo>
                        <a:pt x="3692" y="3190"/>
                      </a:lnTo>
                      <a:lnTo>
                        <a:pt x="3743" y="3152"/>
                      </a:lnTo>
                      <a:lnTo>
                        <a:pt x="3792" y="3111"/>
                      </a:lnTo>
                      <a:lnTo>
                        <a:pt x="3835" y="3065"/>
                      </a:lnTo>
                      <a:lnTo>
                        <a:pt x="3872" y="3016"/>
                      </a:lnTo>
                      <a:lnTo>
                        <a:pt x="3904" y="2962"/>
                      </a:lnTo>
                      <a:lnTo>
                        <a:pt x="3932" y="2904"/>
                      </a:lnTo>
                      <a:lnTo>
                        <a:pt x="3952" y="2836"/>
                      </a:lnTo>
                      <a:lnTo>
                        <a:pt x="3966" y="2767"/>
                      </a:lnTo>
                      <a:lnTo>
                        <a:pt x="3970" y="2696"/>
                      </a:lnTo>
                      <a:lnTo>
                        <a:pt x="3968" y="2626"/>
                      </a:lnTo>
                      <a:lnTo>
                        <a:pt x="3955" y="2557"/>
                      </a:lnTo>
                      <a:lnTo>
                        <a:pt x="3936" y="2486"/>
                      </a:lnTo>
                      <a:lnTo>
                        <a:pt x="3909" y="2419"/>
                      </a:lnTo>
                      <a:lnTo>
                        <a:pt x="3875" y="2352"/>
                      </a:lnTo>
                      <a:lnTo>
                        <a:pt x="3835" y="2287"/>
                      </a:lnTo>
                      <a:lnTo>
                        <a:pt x="3786" y="2225"/>
                      </a:lnTo>
                      <a:lnTo>
                        <a:pt x="3734" y="2167"/>
                      </a:lnTo>
                      <a:lnTo>
                        <a:pt x="3673" y="2112"/>
                      </a:lnTo>
                      <a:lnTo>
                        <a:pt x="3608" y="2061"/>
                      </a:lnTo>
                      <a:lnTo>
                        <a:pt x="3537" y="2015"/>
                      </a:lnTo>
                      <a:lnTo>
                        <a:pt x="3461" y="1974"/>
                      </a:lnTo>
                      <a:lnTo>
                        <a:pt x="3380" y="1938"/>
                      </a:lnTo>
                      <a:lnTo>
                        <a:pt x="3295" y="1909"/>
                      </a:lnTo>
                      <a:lnTo>
                        <a:pt x="3211" y="1887"/>
                      </a:lnTo>
                      <a:lnTo>
                        <a:pt x="3126" y="1873"/>
                      </a:lnTo>
                      <a:lnTo>
                        <a:pt x="3042" y="1866"/>
                      </a:lnTo>
                      <a:close/>
                      <a:moveTo>
                        <a:pt x="2053" y="1729"/>
                      </a:moveTo>
                      <a:lnTo>
                        <a:pt x="1992" y="1733"/>
                      </a:lnTo>
                      <a:lnTo>
                        <a:pt x="1934" y="1744"/>
                      </a:lnTo>
                      <a:lnTo>
                        <a:pt x="1879" y="1764"/>
                      </a:lnTo>
                      <a:lnTo>
                        <a:pt x="1827" y="1790"/>
                      </a:lnTo>
                      <a:lnTo>
                        <a:pt x="1779" y="1822"/>
                      </a:lnTo>
                      <a:lnTo>
                        <a:pt x="1736" y="1860"/>
                      </a:lnTo>
                      <a:lnTo>
                        <a:pt x="1699" y="1903"/>
                      </a:lnTo>
                      <a:lnTo>
                        <a:pt x="1667" y="1950"/>
                      </a:lnTo>
                      <a:lnTo>
                        <a:pt x="1641" y="2001"/>
                      </a:lnTo>
                      <a:lnTo>
                        <a:pt x="1621" y="2057"/>
                      </a:lnTo>
                      <a:lnTo>
                        <a:pt x="1609" y="2115"/>
                      </a:lnTo>
                      <a:lnTo>
                        <a:pt x="1605" y="2175"/>
                      </a:lnTo>
                      <a:lnTo>
                        <a:pt x="1609" y="2236"/>
                      </a:lnTo>
                      <a:lnTo>
                        <a:pt x="1621" y="2294"/>
                      </a:lnTo>
                      <a:lnTo>
                        <a:pt x="1641" y="2350"/>
                      </a:lnTo>
                      <a:lnTo>
                        <a:pt x="1667" y="2401"/>
                      </a:lnTo>
                      <a:lnTo>
                        <a:pt x="1699" y="2449"/>
                      </a:lnTo>
                      <a:lnTo>
                        <a:pt x="1736" y="2492"/>
                      </a:lnTo>
                      <a:lnTo>
                        <a:pt x="1779" y="2529"/>
                      </a:lnTo>
                      <a:lnTo>
                        <a:pt x="1827" y="2562"/>
                      </a:lnTo>
                      <a:lnTo>
                        <a:pt x="1879" y="2587"/>
                      </a:lnTo>
                      <a:lnTo>
                        <a:pt x="1934" y="2607"/>
                      </a:lnTo>
                      <a:lnTo>
                        <a:pt x="1992" y="2619"/>
                      </a:lnTo>
                      <a:lnTo>
                        <a:pt x="2053" y="2623"/>
                      </a:lnTo>
                      <a:lnTo>
                        <a:pt x="2114" y="2619"/>
                      </a:lnTo>
                      <a:lnTo>
                        <a:pt x="2172" y="2607"/>
                      </a:lnTo>
                      <a:lnTo>
                        <a:pt x="2227" y="2587"/>
                      </a:lnTo>
                      <a:lnTo>
                        <a:pt x="2278" y="2562"/>
                      </a:lnTo>
                      <a:lnTo>
                        <a:pt x="2327" y="2529"/>
                      </a:lnTo>
                      <a:lnTo>
                        <a:pt x="2370" y="2492"/>
                      </a:lnTo>
                      <a:lnTo>
                        <a:pt x="2407" y="2449"/>
                      </a:lnTo>
                      <a:lnTo>
                        <a:pt x="2439" y="2401"/>
                      </a:lnTo>
                      <a:lnTo>
                        <a:pt x="2465" y="2350"/>
                      </a:lnTo>
                      <a:lnTo>
                        <a:pt x="2485" y="2294"/>
                      </a:lnTo>
                      <a:lnTo>
                        <a:pt x="2497" y="2236"/>
                      </a:lnTo>
                      <a:lnTo>
                        <a:pt x="2501" y="2175"/>
                      </a:lnTo>
                      <a:lnTo>
                        <a:pt x="2497" y="2115"/>
                      </a:lnTo>
                      <a:lnTo>
                        <a:pt x="2485" y="2057"/>
                      </a:lnTo>
                      <a:lnTo>
                        <a:pt x="2465" y="2001"/>
                      </a:lnTo>
                      <a:lnTo>
                        <a:pt x="2439" y="1950"/>
                      </a:lnTo>
                      <a:lnTo>
                        <a:pt x="2407" y="1903"/>
                      </a:lnTo>
                      <a:lnTo>
                        <a:pt x="2370" y="1860"/>
                      </a:lnTo>
                      <a:lnTo>
                        <a:pt x="2327" y="1822"/>
                      </a:lnTo>
                      <a:lnTo>
                        <a:pt x="2278" y="1790"/>
                      </a:lnTo>
                      <a:lnTo>
                        <a:pt x="2227" y="1764"/>
                      </a:lnTo>
                      <a:lnTo>
                        <a:pt x="2172" y="1744"/>
                      </a:lnTo>
                      <a:lnTo>
                        <a:pt x="2114" y="1733"/>
                      </a:lnTo>
                      <a:lnTo>
                        <a:pt x="2053" y="1729"/>
                      </a:lnTo>
                      <a:close/>
                      <a:moveTo>
                        <a:pt x="2053" y="0"/>
                      </a:moveTo>
                      <a:lnTo>
                        <a:pt x="2135" y="5"/>
                      </a:lnTo>
                      <a:lnTo>
                        <a:pt x="2213" y="17"/>
                      </a:lnTo>
                      <a:lnTo>
                        <a:pt x="2290" y="38"/>
                      </a:lnTo>
                      <a:lnTo>
                        <a:pt x="2364" y="67"/>
                      </a:lnTo>
                      <a:lnTo>
                        <a:pt x="2435" y="101"/>
                      </a:lnTo>
                      <a:lnTo>
                        <a:pt x="2503" y="144"/>
                      </a:lnTo>
                      <a:lnTo>
                        <a:pt x="2568" y="194"/>
                      </a:lnTo>
                      <a:lnTo>
                        <a:pt x="2627" y="249"/>
                      </a:lnTo>
                      <a:lnTo>
                        <a:pt x="2684" y="310"/>
                      </a:lnTo>
                      <a:lnTo>
                        <a:pt x="2735" y="376"/>
                      </a:lnTo>
                      <a:lnTo>
                        <a:pt x="2782" y="448"/>
                      </a:lnTo>
                      <a:lnTo>
                        <a:pt x="2823" y="524"/>
                      </a:lnTo>
                      <a:lnTo>
                        <a:pt x="2859" y="604"/>
                      </a:lnTo>
                      <a:lnTo>
                        <a:pt x="2889" y="689"/>
                      </a:lnTo>
                      <a:lnTo>
                        <a:pt x="2913" y="777"/>
                      </a:lnTo>
                      <a:lnTo>
                        <a:pt x="2930" y="868"/>
                      </a:lnTo>
                      <a:lnTo>
                        <a:pt x="2941" y="961"/>
                      </a:lnTo>
                      <a:lnTo>
                        <a:pt x="2945" y="1058"/>
                      </a:lnTo>
                      <a:lnTo>
                        <a:pt x="2941" y="1157"/>
                      </a:lnTo>
                      <a:lnTo>
                        <a:pt x="2929" y="1256"/>
                      </a:lnTo>
                      <a:lnTo>
                        <a:pt x="2909" y="1352"/>
                      </a:lnTo>
                      <a:lnTo>
                        <a:pt x="2883" y="1447"/>
                      </a:lnTo>
                      <a:lnTo>
                        <a:pt x="2872" y="1469"/>
                      </a:lnTo>
                      <a:lnTo>
                        <a:pt x="2855" y="1489"/>
                      </a:lnTo>
                      <a:lnTo>
                        <a:pt x="2835" y="1502"/>
                      </a:lnTo>
                      <a:lnTo>
                        <a:pt x="2811" y="1511"/>
                      </a:lnTo>
                      <a:lnTo>
                        <a:pt x="2786" y="1512"/>
                      </a:lnTo>
                      <a:lnTo>
                        <a:pt x="2761" y="1507"/>
                      </a:lnTo>
                      <a:lnTo>
                        <a:pt x="2738" y="1496"/>
                      </a:lnTo>
                      <a:lnTo>
                        <a:pt x="2720" y="1479"/>
                      </a:lnTo>
                      <a:lnTo>
                        <a:pt x="2706" y="1460"/>
                      </a:lnTo>
                      <a:lnTo>
                        <a:pt x="2698" y="1436"/>
                      </a:lnTo>
                      <a:lnTo>
                        <a:pt x="2695" y="1411"/>
                      </a:lnTo>
                      <a:lnTo>
                        <a:pt x="2700" y="1386"/>
                      </a:lnTo>
                      <a:lnTo>
                        <a:pt x="2723" y="1306"/>
                      </a:lnTo>
                      <a:lnTo>
                        <a:pt x="2739" y="1225"/>
                      </a:lnTo>
                      <a:lnTo>
                        <a:pt x="2749" y="1142"/>
                      </a:lnTo>
                      <a:lnTo>
                        <a:pt x="2753" y="1058"/>
                      </a:lnTo>
                      <a:lnTo>
                        <a:pt x="2749" y="969"/>
                      </a:lnTo>
                      <a:lnTo>
                        <a:pt x="2738" y="883"/>
                      </a:lnTo>
                      <a:lnTo>
                        <a:pt x="2721" y="800"/>
                      </a:lnTo>
                      <a:lnTo>
                        <a:pt x="2698" y="720"/>
                      </a:lnTo>
                      <a:lnTo>
                        <a:pt x="2669" y="646"/>
                      </a:lnTo>
                      <a:lnTo>
                        <a:pt x="2633" y="574"/>
                      </a:lnTo>
                      <a:lnTo>
                        <a:pt x="2592" y="508"/>
                      </a:lnTo>
                      <a:lnTo>
                        <a:pt x="2547" y="445"/>
                      </a:lnTo>
                      <a:lnTo>
                        <a:pt x="2498" y="390"/>
                      </a:lnTo>
                      <a:lnTo>
                        <a:pt x="2444" y="340"/>
                      </a:lnTo>
                      <a:lnTo>
                        <a:pt x="2386" y="296"/>
                      </a:lnTo>
                      <a:lnTo>
                        <a:pt x="2325" y="260"/>
                      </a:lnTo>
                      <a:lnTo>
                        <a:pt x="2260" y="231"/>
                      </a:lnTo>
                      <a:lnTo>
                        <a:pt x="2194" y="209"/>
                      </a:lnTo>
                      <a:lnTo>
                        <a:pt x="2125" y="197"/>
                      </a:lnTo>
                      <a:lnTo>
                        <a:pt x="2053" y="192"/>
                      </a:lnTo>
                      <a:lnTo>
                        <a:pt x="1981" y="197"/>
                      </a:lnTo>
                      <a:lnTo>
                        <a:pt x="1912" y="209"/>
                      </a:lnTo>
                      <a:lnTo>
                        <a:pt x="1845" y="231"/>
                      </a:lnTo>
                      <a:lnTo>
                        <a:pt x="1780" y="260"/>
                      </a:lnTo>
                      <a:lnTo>
                        <a:pt x="1720" y="296"/>
                      </a:lnTo>
                      <a:lnTo>
                        <a:pt x="1663" y="340"/>
                      </a:lnTo>
                      <a:lnTo>
                        <a:pt x="1609" y="390"/>
                      </a:lnTo>
                      <a:lnTo>
                        <a:pt x="1559" y="445"/>
                      </a:lnTo>
                      <a:lnTo>
                        <a:pt x="1513" y="508"/>
                      </a:lnTo>
                      <a:lnTo>
                        <a:pt x="1473" y="574"/>
                      </a:lnTo>
                      <a:lnTo>
                        <a:pt x="1437" y="646"/>
                      </a:lnTo>
                      <a:lnTo>
                        <a:pt x="1408" y="720"/>
                      </a:lnTo>
                      <a:lnTo>
                        <a:pt x="1385" y="800"/>
                      </a:lnTo>
                      <a:lnTo>
                        <a:pt x="1368" y="883"/>
                      </a:lnTo>
                      <a:lnTo>
                        <a:pt x="1357" y="969"/>
                      </a:lnTo>
                      <a:lnTo>
                        <a:pt x="1353" y="1058"/>
                      </a:lnTo>
                      <a:lnTo>
                        <a:pt x="1357" y="1142"/>
                      </a:lnTo>
                      <a:lnTo>
                        <a:pt x="1367" y="1226"/>
                      </a:lnTo>
                      <a:lnTo>
                        <a:pt x="1383" y="1306"/>
                      </a:lnTo>
                      <a:lnTo>
                        <a:pt x="1406" y="1386"/>
                      </a:lnTo>
                      <a:lnTo>
                        <a:pt x="1435" y="1461"/>
                      </a:lnTo>
                      <a:lnTo>
                        <a:pt x="1469" y="1533"/>
                      </a:lnTo>
                      <a:lnTo>
                        <a:pt x="1509" y="1601"/>
                      </a:lnTo>
                      <a:lnTo>
                        <a:pt x="1554" y="1663"/>
                      </a:lnTo>
                      <a:lnTo>
                        <a:pt x="1605" y="1721"/>
                      </a:lnTo>
                      <a:lnTo>
                        <a:pt x="1656" y="1674"/>
                      </a:lnTo>
                      <a:lnTo>
                        <a:pt x="1714" y="1634"/>
                      </a:lnTo>
                      <a:lnTo>
                        <a:pt x="1775" y="1601"/>
                      </a:lnTo>
                      <a:lnTo>
                        <a:pt x="1840" y="1573"/>
                      </a:lnTo>
                      <a:lnTo>
                        <a:pt x="1908" y="1554"/>
                      </a:lnTo>
                      <a:lnTo>
                        <a:pt x="1980" y="1541"/>
                      </a:lnTo>
                      <a:lnTo>
                        <a:pt x="2053" y="1537"/>
                      </a:lnTo>
                      <a:lnTo>
                        <a:pt x="2126" y="1541"/>
                      </a:lnTo>
                      <a:lnTo>
                        <a:pt x="2198" y="1554"/>
                      </a:lnTo>
                      <a:lnTo>
                        <a:pt x="2267" y="1573"/>
                      </a:lnTo>
                      <a:lnTo>
                        <a:pt x="2332" y="1601"/>
                      </a:lnTo>
                      <a:lnTo>
                        <a:pt x="2393" y="1635"/>
                      </a:lnTo>
                      <a:lnTo>
                        <a:pt x="2450" y="1675"/>
                      </a:lnTo>
                      <a:lnTo>
                        <a:pt x="2503" y="1721"/>
                      </a:lnTo>
                      <a:lnTo>
                        <a:pt x="2550" y="1773"/>
                      </a:lnTo>
                      <a:lnTo>
                        <a:pt x="2623" y="1742"/>
                      </a:lnTo>
                      <a:lnTo>
                        <a:pt x="2699" y="1715"/>
                      </a:lnTo>
                      <a:lnTo>
                        <a:pt x="2778" y="1696"/>
                      </a:lnTo>
                      <a:lnTo>
                        <a:pt x="2859" y="1682"/>
                      </a:lnTo>
                      <a:lnTo>
                        <a:pt x="2942" y="1675"/>
                      </a:lnTo>
                      <a:lnTo>
                        <a:pt x="3025" y="1674"/>
                      </a:lnTo>
                      <a:lnTo>
                        <a:pt x="3111" y="1678"/>
                      </a:lnTo>
                      <a:lnTo>
                        <a:pt x="3196" y="1689"/>
                      </a:lnTo>
                      <a:lnTo>
                        <a:pt x="3281" y="1706"/>
                      </a:lnTo>
                      <a:lnTo>
                        <a:pt x="3366" y="1729"/>
                      </a:lnTo>
                      <a:lnTo>
                        <a:pt x="3450" y="1759"/>
                      </a:lnTo>
                      <a:lnTo>
                        <a:pt x="3539" y="1798"/>
                      </a:lnTo>
                      <a:lnTo>
                        <a:pt x="3622" y="1842"/>
                      </a:lnTo>
                      <a:lnTo>
                        <a:pt x="3701" y="1891"/>
                      </a:lnTo>
                      <a:lnTo>
                        <a:pt x="3774" y="1946"/>
                      </a:lnTo>
                      <a:lnTo>
                        <a:pt x="3840" y="2004"/>
                      </a:lnTo>
                      <a:lnTo>
                        <a:pt x="3903" y="2068"/>
                      </a:lnTo>
                      <a:lnTo>
                        <a:pt x="3958" y="2134"/>
                      </a:lnTo>
                      <a:lnTo>
                        <a:pt x="4008" y="2203"/>
                      </a:lnTo>
                      <a:lnTo>
                        <a:pt x="4051" y="2275"/>
                      </a:lnTo>
                      <a:lnTo>
                        <a:pt x="4088" y="2350"/>
                      </a:lnTo>
                      <a:lnTo>
                        <a:pt x="4117" y="2426"/>
                      </a:lnTo>
                      <a:lnTo>
                        <a:pt x="4139" y="2503"/>
                      </a:lnTo>
                      <a:lnTo>
                        <a:pt x="4154" y="2582"/>
                      </a:lnTo>
                      <a:lnTo>
                        <a:pt x="4161" y="2660"/>
                      </a:lnTo>
                      <a:lnTo>
                        <a:pt x="4161" y="2741"/>
                      </a:lnTo>
                      <a:lnTo>
                        <a:pt x="4153" y="2819"/>
                      </a:lnTo>
                      <a:lnTo>
                        <a:pt x="4135" y="2898"/>
                      </a:lnTo>
                      <a:lnTo>
                        <a:pt x="4110" y="2974"/>
                      </a:lnTo>
                      <a:lnTo>
                        <a:pt x="4078" y="3043"/>
                      </a:lnTo>
                      <a:lnTo>
                        <a:pt x="4041" y="3108"/>
                      </a:lnTo>
                      <a:lnTo>
                        <a:pt x="3998" y="3169"/>
                      </a:lnTo>
                      <a:lnTo>
                        <a:pt x="3950" y="3224"/>
                      </a:lnTo>
                      <a:lnTo>
                        <a:pt x="3896" y="3275"/>
                      </a:lnTo>
                      <a:lnTo>
                        <a:pt x="3836" y="3322"/>
                      </a:lnTo>
                      <a:lnTo>
                        <a:pt x="3774" y="3364"/>
                      </a:lnTo>
                      <a:lnTo>
                        <a:pt x="3706" y="3400"/>
                      </a:lnTo>
                      <a:lnTo>
                        <a:pt x="3636" y="3431"/>
                      </a:lnTo>
                      <a:lnTo>
                        <a:pt x="3562" y="3456"/>
                      </a:lnTo>
                      <a:lnTo>
                        <a:pt x="3486" y="3477"/>
                      </a:lnTo>
                      <a:lnTo>
                        <a:pt x="3407" y="3491"/>
                      </a:lnTo>
                      <a:lnTo>
                        <a:pt x="3326" y="3501"/>
                      </a:lnTo>
                      <a:lnTo>
                        <a:pt x="3244" y="3503"/>
                      </a:lnTo>
                      <a:lnTo>
                        <a:pt x="3156" y="3499"/>
                      </a:lnTo>
                      <a:lnTo>
                        <a:pt x="3067" y="3490"/>
                      </a:lnTo>
                      <a:lnTo>
                        <a:pt x="2977" y="3473"/>
                      </a:lnTo>
                      <a:lnTo>
                        <a:pt x="2889" y="3449"/>
                      </a:lnTo>
                      <a:lnTo>
                        <a:pt x="2799" y="3418"/>
                      </a:lnTo>
                      <a:lnTo>
                        <a:pt x="2710" y="3379"/>
                      </a:lnTo>
                      <a:lnTo>
                        <a:pt x="2627" y="3335"/>
                      </a:lnTo>
                      <a:lnTo>
                        <a:pt x="2547" y="3285"/>
                      </a:lnTo>
                      <a:lnTo>
                        <a:pt x="2472" y="3228"/>
                      </a:lnTo>
                      <a:lnTo>
                        <a:pt x="2403" y="3169"/>
                      </a:lnTo>
                      <a:lnTo>
                        <a:pt x="2341" y="3104"/>
                      </a:lnTo>
                      <a:lnTo>
                        <a:pt x="2283" y="3035"/>
                      </a:lnTo>
                      <a:lnTo>
                        <a:pt x="2233" y="2962"/>
                      </a:lnTo>
                      <a:lnTo>
                        <a:pt x="2189" y="2886"/>
                      </a:lnTo>
                      <a:lnTo>
                        <a:pt x="2153" y="2807"/>
                      </a:lnTo>
                      <a:lnTo>
                        <a:pt x="2103" y="2812"/>
                      </a:lnTo>
                      <a:lnTo>
                        <a:pt x="2053" y="2815"/>
                      </a:lnTo>
                      <a:lnTo>
                        <a:pt x="1978" y="2811"/>
                      </a:lnTo>
                      <a:lnTo>
                        <a:pt x="1906" y="2799"/>
                      </a:lnTo>
                      <a:lnTo>
                        <a:pt x="1837" y="2778"/>
                      </a:lnTo>
                      <a:lnTo>
                        <a:pt x="1772" y="2750"/>
                      </a:lnTo>
                      <a:lnTo>
                        <a:pt x="1710" y="2716"/>
                      </a:lnTo>
                      <a:lnTo>
                        <a:pt x="1653" y="2674"/>
                      </a:lnTo>
                      <a:lnTo>
                        <a:pt x="1601" y="2627"/>
                      </a:lnTo>
                      <a:lnTo>
                        <a:pt x="1554" y="2575"/>
                      </a:lnTo>
                      <a:lnTo>
                        <a:pt x="1513" y="2518"/>
                      </a:lnTo>
                      <a:lnTo>
                        <a:pt x="1479" y="2457"/>
                      </a:lnTo>
                      <a:lnTo>
                        <a:pt x="1450" y="2391"/>
                      </a:lnTo>
                      <a:lnTo>
                        <a:pt x="1430" y="2322"/>
                      </a:lnTo>
                      <a:lnTo>
                        <a:pt x="1418" y="2250"/>
                      </a:lnTo>
                      <a:lnTo>
                        <a:pt x="1412" y="2175"/>
                      </a:lnTo>
                      <a:lnTo>
                        <a:pt x="1417" y="2105"/>
                      </a:lnTo>
                      <a:lnTo>
                        <a:pt x="1429" y="2036"/>
                      </a:lnTo>
                      <a:lnTo>
                        <a:pt x="1447" y="1971"/>
                      </a:lnTo>
                      <a:lnTo>
                        <a:pt x="1375" y="1949"/>
                      </a:lnTo>
                      <a:lnTo>
                        <a:pt x="1302" y="1935"/>
                      </a:lnTo>
                      <a:lnTo>
                        <a:pt x="1224" y="1927"/>
                      </a:lnTo>
                      <a:lnTo>
                        <a:pt x="1147" y="1925"/>
                      </a:lnTo>
                      <a:lnTo>
                        <a:pt x="1068" y="1929"/>
                      </a:lnTo>
                      <a:lnTo>
                        <a:pt x="989" y="1940"/>
                      </a:lnTo>
                      <a:lnTo>
                        <a:pt x="910" y="1957"/>
                      </a:lnTo>
                      <a:lnTo>
                        <a:pt x="831" y="1982"/>
                      </a:lnTo>
                      <a:lnTo>
                        <a:pt x="754" y="2012"/>
                      </a:lnTo>
                      <a:lnTo>
                        <a:pt x="675" y="2050"/>
                      </a:lnTo>
                      <a:lnTo>
                        <a:pt x="602" y="2094"/>
                      </a:lnTo>
                      <a:lnTo>
                        <a:pt x="533" y="2142"/>
                      </a:lnTo>
                      <a:lnTo>
                        <a:pt x="468" y="2196"/>
                      </a:lnTo>
                      <a:lnTo>
                        <a:pt x="409" y="2254"/>
                      </a:lnTo>
                      <a:lnTo>
                        <a:pt x="357" y="2316"/>
                      </a:lnTo>
                      <a:lnTo>
                        <a:pt x="311" y="2383"/>
                      </a:lnTo>
                      <a:lnTo>
                        <a:pt x="271" y="2453"/>
                      </a:lnTo>
                      <a:lnTo>
                        <a:pt x="239" y="2522"/>
                      </a:lnTo>
                      <a:lnTo>
                        <a:pt x="217" y="2591"/>
                      </a:lnTo>
                      <a:lnTo>
                        <a:pt x="201" y="2662"/>
                      </a:lnTo>
                      <a:lnTo>
                        <a:pt x="194" y="2732"/>
                      </a:lnTo>
                      <a:lnTo>
                        <a:pt x="194" y="2800"/>
                      </a:lnTo>
                      <a:lnTo>
                        <a:pt x="201" y="2868"/>
                      </a:lnTo>
                      <a:lnTo>
                        <a:pt x="217" y="2934"/>
                      </a:lnTo>
                      <a:lnTo>
                        <a:pt x="241" y="2999"/>
                      </a:lnTo>
                      <a:lnTo>
                        <a:pt x="268" y="3056"/>
                      </a:lnTo>
                      <a:lnTo>
                        <a:pt x="303" y="3108"/>
                      </a:lnTo>
                      <a:lnTo>
                        <a:pt x="343" y="3156"/>
                      </a:lnTo>
                      <a:lnTo>
                        <a:pt x="387" y="3201"/>
                      </a:lnTo>
                      <a:lnTo>
                        <a:pt x="437" y="3239"/>
                      </a:lnTo>
                      <a:lnTo>
                        <a:pt x="490" y="3274"/>
                      </a:lnTo>
                      <a:lnTo>
                        <a:pt x="546" y="3304"/>
                      </a:lnTo>
                      <a:lnTo>
                        <a:pt x="607" y="3329"/>
                      </a:lnTo>
                      <a:lnTo>
                        <a:pt x="671" y="3350"/>
                      </a:lnTo>
                      <a:lnTo>
                        <a:pt x="737" y="3365"/>
                      </a:lnTo>
                      <a:lnTo>
                        <a:pt x="805" y="3375"/>
                      </a:lnTo>
                      <a:lnTo>
                        <a:pt x="876" y="3380"/>
                      </a:lnTo>
                      <a:lnTo>
                        <a:pt x="948" y="3379"/>
                      </a:lnTo>
                      <a:lnTo>
                        <a:pt x="1020" y="3373"/>
                      </a:lnTo>
                      <a:lnTo>
                        <a:pt x="1093" y="3361"/>
                      </a:lnTo>
                      <a:lnTo>
                        <a:pt x="1168" y="3344"/>
                      </a:lnTo>
                      <a:lnTo>
                        <a:pt x="1241" y="3321"/>
                      </a:lnTo>
                      <a:lnTo>
                        <a:pt x="1314" y="3293"/>
                      </a:lnTo>
                      <a:lnTo>
                        <a:pt x="1394" y="3253"/>
                      </a:lnTo>
                      <a:lnTo>
                        <a:pt x="1471" y="3209"/>
                      </a:lnTo>
                      <a:lnTo>
                        <a:pt x="1541" y="3158"/>
                      </a:lnTo>
                      <a:lnTo>
                        <a:pt x="1607" y="3103"/>
                      </a:lnTo>
                      <a:lnTo>
                        <a:pt x="1667" y="3040"/>
                      </a:lnTo>
                      <a:lnTo>
                        <a:pt x="1721" y="2975"/>
                      </a:lnTo>
                      <a:lnTo>
                        <a:pt x="1739" y="2958"/>
                      </a:lnTo>
                      <a:lnTo>
                        <a:pt x="1760" y="2944"/>
                      </a:lnTo>
                      <a:lnTo>
                        <a:pt x="1783" y="2938"/>
                      </a:lnTo>
                      <a:lnTo>
                        <a:pt x="1808" y="2937"/>
                      </a:lnTo>
                      <a:lnTo>
                        <a:pt x="1833" y="2944"/>
                      </a:lnTo>
                      <a:lnTo>
                        <a:pt x="1855" y="2956"/>
                      </a:lnTo>
                      <a:lnTo>
                        <a:pt x="1873" y="2974"/>
                      </a:lnTo>
                      <a:lnTo>
                        <a:pt x="1886" y="2995"/>
                      </a:lnTo>
                      <a:lnTo>
                        <a:pt x="1892" y="3018"/>
                      </a:lnTo>
                      <a:lnTo>
                        <a:pt x="1892" y="3043"/>
                      </a:lnTo>
                      <a:lnTo>
                        <a:pt x="1887" y="3068"/>
                      </a:lnTo>
                      <a:lnTo>
                        <a:pt x="1874" y="3090"/>
                      </a:lnTo>
                      <a:lnTo>
                        <a:pt x="1821" y="3158"/>
                      </a:lnTo>
                      <a:lnTo>
                        <a:pt x="1760" y="3221"/>
                      </a:lnTo>
                      <a:lnTo>
                        <a:pt x="1695" y="3281"/>
                      </a:lnTo>
                      <a:lnTo>
                        <a:pt x="1625" y="3335"/>
                      </a:lnTo>
                      <a:lnTo>
                        <a:pt x="1551" y="3384"/>
                      </a:lnTo>
                      <a:lnTo>
                        <a:pt x="1473" y="3429"/>
                      </a:lnTo>
                      <a:lnTo>
                        <a:pt x="1390" y="3469"/>
                      </a:lnTo>
                      <a:lnTo>
                        <a:pt x="1295" y="3506"/>
                      </a:lnTo>
                      <a:lnTo>
                        <a:pt x="1197" y="3535"/>
                      </a:lnTo>
                      <a:lnTo>
                        <a:pt x="1100" y="3556"/>
                      </a:lnTo>
                      <a:lnTo>
                        <a:pt x="1003" y="3568"/>
                      </a:lnTo>
                      <a:lnTo>
                        <a:pt x="906" y="3571"/>
                      </a:lnTo>
                      <a:lnTo>
                        <a:pt x="827" y="3568"/>
                      </a:lnTo>
                      <a:lnTo>
                        <a:pt x="750" y="3561"/>
                      </a:lnTo>
                      <a:lnTo>
                        <a:pt x="675" y="3548"/>
                      </a:lnTo>
                      <a:lnTo>
                        <a:pt x="602" y="3528"/>
                      </a:lnTo>
                      <a:lnTo>
                        <a:pt x="530" y="3505"/>
                      </a:lnTo>
                      <a:lnTo>
                        <a:pt x="462" y="3476"/>
                      </a:lnTo>
                      <a:lnTo>
                        <a:pt x="397" y="3441"/>
                      </a:lnTo>
                      <a:lnTo>
                        <a:pt x="336" y="3402"/>
                      </a:lnTo>
                      <a:lnTo>
                        <a:pt x="279" y="3360"/>
                      </a:lnTo>
                      <a:lnTo>
                        <a:pt x="227" y="3311"/>
                      </a:lnTo>
                      <a:lnTo>
                        <a:pt x="178" y="3259"/>
                      </a:lnTo>
                      <a:lnTo>
                        <a:pt x="134" y="3202"/>
                      </a:lnTo>
                      <a:lnTo>
                        <a:pt x="97" y="3141"/>
                      </a:lnTo>
                      <a:lnTo>
                        <a:pt x="64" y="3075"/>
                      </a:lnTo>
                      <a:lnTo>
                        <a:pt x="36" y="3000"/>
                      </a:lnTo>
                      <a:lnTo>
                        <a:pt x="15" y="2924"/>
                      </a:lnTo>
                      <a:lnTo>
                        <a:pt x="4" y="2846"/>
                      </a:lnTo>
                      <a:lnTo>
                        <a:pt x="0" y="2767"/>
                      </a:lnTo>
                      <a:lnTo>
                        <a:pt x="0" y="2765"/>
                      </a:lnTo>
                      <a:lnTo>
                        <a:pt x="4" y="2687"/>
                      </a:lnTo>
                      <a:lnTo>
                        <a:pt x="15" y="2605"/>
                      </a:lnTo>
                      <a:lnTo>
                        <a:pt x="36" y="2525"/>
                      </a:lnTo>
                      <a:lnTo>
                        <a:pt x="64" y="2445"/>
                      </a:lnTo>
                      <a:lnTo>
                        <a:pt x="100" y="2366"/>
                      </a:lnTo>
                      <a:lnTo>
                        <a:pt x="141" y="2291"/>
                      </a:lnTo>
                      <a:lnTo>
                        <a:pt x="190" y="2220"/>
                      </a:lnTo>
                      <a:lnTo>
                        <a:pt x="243" y="2151"/>
                      </a:lnTo>
                      <a:lnTo>
                        <a:pt x="304" y="2087"/>
                      </a:lnTo>
                      <a:lnTo>
                        <a:pt x="369" y="2028"/>
                      </a:lnTo>
                      <a:lnTo>
                        <a:pt x="440" y="1972"/>
                      </a:lnTo>
                      <a:lnTo>
                        <a:pt x="515" y="1921"/>
                      </a:lnTo>
                      <a:lnTo>
                        <a:pt x="593" y="1876"/>
                      </a:lnTo>
                      <a:lnTo>
                        <a:pt x="678" y="1835"/>
                      </a:lnTo>
                      <a:lnTo>
                        <a:pt x="764" y="1802"/>
                      </a:lnTo>
                      <a:lnTo>
                        <a:pt x="852" y="1775"/>
                      </a:lnTo>
                      <a:lnTo>
                        <a:pt x="942" y="1754"/>
                      </a:lnTo>
                      <a:lnTo>
                        <a:pt x="1031" y="1740"/>
                      </a:lnTo>
                      <a:lnTo>
                        <a:pt x="1121" y="1733"/>
                      </a:lnTo>
                      <a:lnTo>
                        <a:pt x="1209" y="1733"/>
                      </a:lnTo>
                      <a:lnTo>
                        <a:pt x="1296" y="1740"/>
                      </a:lnTo>
                      <a:lnTo>
                        <a:pt x="1382" y="1754"/>
                      </a:lnTo>
                      <a:lnTo>
                        <a:pt x="1332" y="1681"/>
                      </a:lnTo>
                      <a:lnTo>
                        <a:pt x="1288" y="1602"/>
                      </a:lnTo>
                      <a:lnTo>
                        <a:pt x="1251" y="1518"/>
                      </a:lnTo>
                      <a:lnTo>
                        <a:pt x="1219" y="1432"/>
                      </a:lnTo>
                      <a:lnTo>
                        <a:pt x="1194" y="1341"/>
                      </a:lnTo>
                      <a:lnTo>
                        <a:pt x="1176" y="1248"/>
                      </a:lnTo>
                      <a:lnTo>
                        <a:pt x="1165" y="1154"/>
                      </a:lnTo>
                      <a:lnTo>
                        <a:pt x="1161" y="1058"/>
                      </a:lnTo>
                      <a:lnTo>
                        <a:pt x="1165" y="961"/>
                      </a:lnTo>
                      <a:lnTo>
                        <a:pt x="1176" y="868"/>
                      </a:lnTo>
                      <a:lnTo>
                        <a:pt x="1192" y="777"/>
                      </a:lnTo>
                      <a:lnTo>
                        <a:pt x="1217" y="689"/>
                      </a:lnTo>
                      <a:lnTo>
                        <a:pt x="1248" y="604"/>
                      </a:lnTo>
                      <a:lnTo>
                        <a:pt x="1284" y="524"/>
                      </a:lnTo>
                      <a:lnTo>
                        <a:pt x="1324" y="448"/>
                      </a:lnTo>
                      <a:lnTo>
                        <a:pt x="1371" y="376"/>
                      </a:lnTo>
                      <a:lnTo>
                        <a:pt x="1422" y="310"/>
                      </a:lnTo>
                      <a:lnTo>
                        <a:pt x="1479" y="249"/>
                      </a:lnTo>
                      <a:lnTo>
                        <a:pt x="1540" y="194"/>
                      </a:lnTo>
                      <a:lnTo>
                        <a:pt x="1603" y="144"/>
                      </a:lnTo>
                      <a:lnTo>
                        <a:pt x="1671" y="101"/>
                      </a:lnTo>
                      <a:lnTo>
                        <a:pt x="1742" y="67"/>
                      </a:lnTo>
                      <a:lnTo>
                        <a:pt x="1816" y="38"/>
                      </a:lnTo>
                      <a:lnTo>
                        <a:pt x="1892" y="17"/>
                      </a:lnTo>
                      <a:lnTo>
                        <a:pt x="1971" y="5"/>
                      </a:lnTo>
                      <a:lnTo>
                        <a:pt x="20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5" name="Freeform 54"/>
                <p:cNvSpPr>
                  <a:spLocks/>
                </p:cNvSpPr>
                <p:nvPr/>
              </p:nvSpPr>
              <p:spPr bwMode="auto">
                <a:xfrm>
                  <a:off x="1566" y="1832"/>
                  <a:ext cx="160" cy="799"/>
                </a:xfrm>
                <a:custGeom>
                  <a:avLst/>
                  <a:gdLst>
                    <a:gd name="T0" fmla="*/ 224 w 320"/>
                    <a:gd name="T1" fmla="*/ 0 h 1599"/>
                    <a:gd name="T2" fmla="*/ 272 w 320"/>
                    <a:gd name="T3" fmla="*/ 13 h 1599"/>
                    <a:gd name="T4" fmla="*/ 307 w 320"/>
                    <a:gd name="T5" fmla="*/ 47 h 1599"/>
                    <a:gd name="T6" fmla="*/ 320 w 320"/>
                    <a:gd name="T7" fmla="*/ 96 h 1599"/>
                    <a:gd name="T8" fmla="*/ 314 w 320"/>
                    <a:gd name="T9" fmla="*/ 191 h 1599"/>
                    <a:gd name="T10" fmla="*/ 294 w 320"/>
                    <a:gd name="T11" fmla="*/ 266 h 1599"/>
                    <a:gd name="T12" fmla="*/ 271 w 320"/>
                    <a:gd name="T13" fmla="*/ 326 h 1599"/>
                    <a:gd name="T14" fmla="*/ 244 w 320"/>
                    <a:gd name="T15" fmla="*/ 376 h 1599"/>
                    <a:gd name="T16" fmla="*/ 221 w 320"/>
                    <a:gd name="T17" fmla="*/ 420 h 1599"/>
                    <a:gd name="T18" fmla="*/ 203 w 320"/>
                    <a:gd name="T19" fmla="*/ 469 h 1599"/>
                    <a:gd name="T20" fmla="*/ 193 w 320"/>
                    <a:gd name="T21" fmla="*/ 528 h 1599"/>
                    <a:gd name="T22" fmla="*/ 193 w 320"/>
                    <a:gd name="T23" fmla="*/ 601 h 1599"/>
                    <a:gd name="T24" fmla="*/ 203 w 320"/>
                    <a:gd name="T25" fmla="*/ 661 h 1599"/>
                    <a:gd name="T26" fmla="*/ 221 w 320"/>
                    <a:gd name="T27" fmla="*/ 709 h 1599"/>
                    <a:gd name="T28" fmla="*/ 244 w 320"/>
                    <a:gd name="T29" fmla="*/ 753 h 1599"/>
                    <a:gd name="T30" fmla="*/ 271 w 320"/>
                    <a:gd name="T31" fmla="*/ 803 h 1599"/>
                    <a:gd name="T32" fmla="*/ 294 w 320"/>
                    <a:gd name="T33" fmla="*/ 864 h 1599"/>
                    <a:gd name="T34" fmla="*/ 314 w 320"/>
                    <a:gd name="T35" fmla="*/ 940 h 1599"/>
                    <a:gd name="T36" fmla="*/ 320 w 320"/>
                    <a:gd name="T37" fmla="*/ 1034 h 1599"/>
                    <a:gd name="T38" fmla="*/ 314 w 320"/>
                    <a:gd name="T39" fmla="*/ 1129 h 1599"/>
                    <a:gd name="T40" fmla="*/ 294 w 320"/>
                    <a:gd name="T41" fmla="*/ 1205 h 1599"/>
                    <a:gd name="T42" fmla="*/ 271 w 320"/>
                    <a:gd name="T43" fmla="*/ 1265 h 1599"/>
                    <a:gd name="T44" fmla="*/ 244 w 320"/>
                    <a:gd name="T45" fmla="*/ 1314 h 1599"/>
                    <a:gd name="T46" fmla="*/ 221 w 320"/>
                    <a:gd name="T47" fmla="*/ 1360 h 1599"/>
                    <a:gd name="T48" fmla="*/ 203 w 320"/>
                    <a:gd name="T49" fmla="*/ 1407 h 1599"/>
                    <a:gd name="T50" fmla="*/ 193 w 320"/>
                    <a:gd name="T51" fmla="*/ 1466 h 1599"/>
                    <a:gd name="T52" fmla="*/ 189 w 320"/>
                    <a:gd name="T53" fmla="*/ 1528 h 1599"/>
                    <a:gd name="T54" fmla="*/ 164 w 320"/>
                    <a:gd name="T55" fmla="*/ 1571 h 1599"/>
                    <a:gd name="T56" fmla="*/ 121 w 320"/>
                    <a:gd name="T57" fmla="*/ 1596 h 1599"/>
                    <a:gd name="T58" fmla="*/ 70 w 320"/>
                    <a:gd name="T59" fmla="*/ 1596 h 1599"/>
                    <a:gd name="T60" fmla="*/ 27 w 320"/>
                    <a:gd name="T61" fmla="*/ 1571 h 1599"/>
                    <a:gd name="T62" fmla="*/ 4 w 320"/>
                    <a:gd name="T63" fmla="*/ 1528 h 1599"/>
                    <a:gd name="T64" fmla="*/ 1 w 320"/>
                    <a:gd name="T65" fmla="*/ 1454 h 1599"/>
                    <a:gd name="T66" fmla="*/ 15 w 320"/>
                    <a:gd name="T67" fmla="*/ 1368 h 1599"/>
                    <a:gd name="T68" fmla="*/ 37 w 320"/>
                    <a:gd name="T69" fmla="*/ 1302 h 1599"/>
                    <a:gd name="T70" fmla="*/ 63 w 320"/>
                    <a:gd name="T71" fmla="*/ 1247 h 1599"/>
                    <a:gd name="T72" fmla="*/ 88 w 320"/>
                    <a:gd name="T73" fmla="*/ 1201 h 1599"/>
                    <a:gd name="T74" fmla="*/ 109 w 320"/>
                    <a:gd name="T75" fmla="*/ 1155 h 1599"/>
                    <a:gd name="T76" fmla="*/ 123 w 320"/>
                    <a:gd name="T77" fmla="*/ 1103 h 1599"/>
                    <a:gd name="T78" fmla="*/ 128 w 320"/>
                    <a:gd name="T79" fmla="*/ 1034 h 1599"/>
                    <a:gd name="T80" fmla="*/ 123 w 320"/>
                    <a:gd name="T81" fmla="*/ 966 h 1599"/>
                    <a:gd name="T82" fmla="*/ 109 w 320"/>
                    <a:gd name="T83" fmla="*/ 914 h 1599"/>
                    <a:gd name="T84" fmla="*/ 88 w 320"/>
                    <a:gd name="T85" fmla="*/ 868 h 1599"/>
                    <a:gd name="T86" fmla="*/ 63 w 320"/>
                    <a:gd name="T87" fmla="*/ 821 h 1599"/>
                    <a:gd name="T88" fmla="*/ 37 w 320"/>
                    <a:gd name="T89" fmla="*/ 767 h 1599"/>
                    <a:gd name="T90" fmla="*/ 15 w 320"/>
                    <a:gd name="T91" fmla="*/ 699 h 1599"/>
                    <a:gd name="T92" fmla="*/ 1 w 320"/>
                    <a:gd name="T93" fmla="*/ 615 h 1599"/>
                    <a:gd name="T94" fmla="*/ 1 w 320"/>
                    <a:gd name="T95" fmla="*/ 514 h 1599"/>
                    <a:gd name="T96" fmla="*/ 15 w 320"/>
                    <a:gd name="T97" fmla="*/ 430 h 1599"/>
                    <a:gd name="T98" fmla="*/ 37 w 320"/>
                    <a:gd name="T99" fmla="*/ 362 h 1599"/>
                    <a:gd name="T100" fmla="*/ 63 w 320"/>
                    <a:gd name="T101" fmla="*/ 308 h 1599"/>
                    <a:gd name="T102" fmla="*/ 88 w 320"/>
                    <a:gd name="T103" fmla="*/ 261 h 1599"/>
                    <a:gd name="T104" fmla="*/ 109 w 320"/>
                    <a:gd name="T105" fmla="*/ 217 h 1599"/>
                    <a:gd name="T106" fmla="*/ 123 w 320"/>
                    <a:gd name="T107" fmla="*/ 165 h 1599"/>
                    <a:gd name="T108" fmla="*/ 128 w 320"/>
                    <a:gd name="T109" fmla="*/ 96 h 1599"/>
                    <a:gd name="T110" fmla="*/ 141 w 320"/>
                    <a:gd name="T111" fmla="*/ 47 h 1599"/>
                    <a:gd name="T112" fmla="*/ 175 w 320"/>
                    <a:gd name="T113" fmla="*/ 13 h 1599"/>
                    <a:gd name="T114" fmla="*/ 224 w 320"/>
                    <a:gd name="T115" fmla="*/ 0 h 1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20" h="1599">
                      <a:moveTo>
                        <a:pt x="224" y="0"/>
                      </a:moveTo>
                      <a:lnTo>
                        <a:pt x="224" y="0"/>
                      </a:lnTo>
                      <a:lnTo>
                        <a:pt x="250" y="3"/>
                      </a:lnTo>
                      <a:lnTo>
                        <a:pt x="272" y="13"/>
                      </a:lnTo>
                      <a:lnTo>
                        <a:pt x="291" y="28"/>
                      </a:lnTo>
                      <a:lnTo>
                        <a:pt x="307" y="47"/>
                      </a:lnTo>
                      <a:lnTo>
                        <a:pt x="316" y="71"/>
                      </a:lnTo>
                      <a:lnTo>
                        <a:pt x="320" y="96"/>
                      </a:lnTo>
                      <a:lnTo>
                        <a:pt x="318" y="145"/>
                      </a:lnTo>
                      <a:lnTo>
                        <a:pt x="314" y="191"/>
                      </a:lnTo>
                      <a:lnTo>
                        <a:pt x="305" y="231"/>
                      </a:lnTo>
                      <a:lnTo>
                        <a:pt x="294" y="266"/>
                      </a:lnTo>
                      <a:lnTo>
                        <a:pt x="283" y="297"/>
                      </a:lnTo>
                      <a:lnTo>
                        <a:pt x="271" y="326"/>
                      </a:lnTo>
                      <a:lnTo>
                        <a:pt x="257" y="353"/>
                      </a:lnTo>
                      <a:lnTo>
                        <a:pt x="244" y="376"/>
                      </a:lnTo>
                      <a:lnTo>
                        <a:pt x="232" y="398"/>
                      </a:lnTo>
                      <a:lnTo>
                        <a:pt x="221" y="420"/>
                      </a:lnTo>
                      <a:lnTo>
                        <a:pt x="211" y="444"/>
                      </a:lnTo>
                      <a:lnTo>
                        <a:pt x="203" y="469"/>
                      </a:lnTo>
                      <a:lnTo>
                        <a:pt x="197" y="496"/>
                      </a:lnTo>
                      <a:lnTo>
                        <a:pt x="193" y="528"/>
                      </a:lnTo>
                      <a:lnTo>
                        <a:pt x="192" y="565"/>
                      </a:lnTo>
                      <a:lnTo>
                        <a:pt x="193" y="601"/>
                      </a:lnTo>
                      <a:lnTo>
                        <a:pt x="197" y="633"/>
                      </a:lnTo>
                      <a:lnTo>
                        <a:pt x="203" y="661"/>
                      </a:lnTo>
                      <a:lnTo>
                        <a:pt x="211" y="686"/>
                      </a:lnTo>
                      <a:lnTo>
                        <a:pt x="221" y="709"/>
                      </a:lnTo>
                      <a:lnTo>
                        <a:pt x="232" y="731"/>
                      </a:lnTo>
                      <a:lnTo>
                        <a:pt x="244" y="753"/>
                      </a:lnTo>
                      <a:lnTo>
                        <a:pt x="257" y="778"/>
                      </a:lnTo>
                      <a:lnTo>
                        <a:pt x="271" y="803"/>
                      </a:lnTo>
                      <a:lnTo>
                        <a:pt x="283" y="832"/>
                      </a:lnTo>
                      <a:lnTo>
                        <a:pt x="294" y="864"/>
                      </a:lnTo>
                      <a:lnTo>
                        <a:pt x="305" y="900"/>
                      </a:lnTo>
                      <a:lnTo>
                        <a:pt x="314" y="940"/>
                      </a:lnTo>
                      <a:lnTo>
                        <a:pt x="318" y="984"/>
                      </a:lnTo>
                      <a:lnTo>
                        <a:pt x="320" y="1034"/>
                      </a:lnTo>
                      <a:lnTo>
                        <a:pt x="318" y="1085"/>
                      </a:lnTo>
                      <a:lnTo>
                        <a:pt x="314" y="1129"/>
                      </a:lnTo>
                      <a:lnTo>
                        <a:pt x="305" y="1169"/>
                      </a:lnTo>
                      <a:lnTo>
                        <a:pt x="294" y="1205"/>
                      </a:lnTo>
                      <a:lnTo>
                        <a:pt x="283" y="1237"/>
                      </a:lnTo>
                      <a:lnTo>
                        <a:pt x="271" y="1265"/>
                      </a:lnTo>
                      <a:lnTo>
                        <a:pt x="257" y="1291"/>
                      </a:lnTo>
                      <a:lnTo>
                        <a:pt x="244" y="1314"/>
                      </a:lnTo>
                      <a:lnTo>
                        <a:pt x="232" y="1338"/>
                      </a:lnTo>
                      <a:lnTo>
                        <a:pt x="221" y="1360"/>
                      </a:lnTo>
                      <a:lnTo>
                        <a:pt x="211" y="1382"/>
                      </a:lnTo>
                      <a:lnTo>
                        <a:pt x="203" y="1407"/>
                      </a:lnTo>
                      <a:lnTo>
                        <a:pt x="197" y="1435"/>
                      </a:lnTo>
                      <a:lnTo>
                        <a:pt x="193" y="1466"/>
                      </a:lnTo>
                      <a:lnTo>
                        <a:pt x="192" y="1504"/>
                      </a:lnTo>
                      <a:lnTo>
                        <a:pt x="189" y="1528"/>
                      </a:lnTo>
                      <a:lnTo>
                        <a:pt x="179" y="1552"/>
                      </a:lnTo>
                      <a:lnTo>
                        <a:pt x="164" y="1571"/>
                      </a:lnTo>
                      <a:lnTo>
                        <a:pt x="145" y="1587"/>
                      </a:lnTo>
                      <a:lnTo>
                        <a:pt x="121" y="1596"/>
                      </a:lnTo>
                      <a:lnTo>
                        <a:pt x="96" y="1599"/>
                      </a:lnTo>
                      <a:lnTo>
                        <a:pt x="70" y="1596"/>
                      </a:lnTo>
                      <a:lnTo>
                        <a:pt x="48" y="1587"/>
                      </a:lnTo>
                      <a:lnTo>
                        <a:pt x="27" y="1571"/>
                      </a:lnTo>
                      <a:lnTo>
                        <a:pt x="13" y="1552"/>
                      </a:lnTo>
                      <a:lnTo>
                        <a:pt x="4" y="1528"/>
                      </a:lnTo>
                      <a:lnTo>
                        <a:pt x="0" y="1504"/>
                      </a:lnTo>
                      <a:lnTo>
                        <a:pt x="1" y="1454"/>
                      </a:lnTo>
                      <a:lnTo>
                        <a:pt x="6" y="1408"/>
                      </a:lnTo>
                      <a:lnTo>
                        <a:pt x="15" y="1368"/>
                      </a:lnTo>
                      <a:lnTo>
                        <a:pt x="24" y="1334"/>
                      </a:lnTo>
                      <a:lnTo>
                        <a:pt x="37" y="1302"/>
                      </a:lnTo>
                      <a:lnTo>
                        <a:pt x="49" y="1273"/>
                      </a:lnTo>
                      <a:lnTo>
                        <a:pt x="63" y="1247"/>
                      </a:lnTo>
                      <a:lnTo>
                        <a:pt x="76" y="1223"/>
                      </a:lnTo>
                      <a:lnTo>
                        <a:pt x="88" y="1201"/>
                      </a:lnTo>
                      <a:lnTo>
                        <a:pt x="99" y="1179"/>
                      </a:lnTo>
                      <a:lnTo>
                        <a:pt x="109" y="1155"/>
                      </a:lnTo>
                      <a:lnTo>
                        <a:pt x="116" y="1131"/>
                      </a:lnTo>
                      <a:lnTo>
                        <a:pt x="123" y="1103"/>
                      </a:lnTo>
                      <a:lnTo>
                        <a:pt x="127" y="1071"/>
                      </a:lnTo>
                      <a:lnTo>
                        <a:pt x="128" y="1034"/>
                      </a:lnTo>
                      <a:lnTo>
                        <a:pt x="127" y="998"/>
                      </a:lnTo>
                      <a:lnTo>
                        <a:pt x="123" y="966"/>
                      </a:lnTo>
                      <a:lnTo>
                        <a:pt x="116" y="938"/>
                      </a:lnTo>
                      <a:lnTo>
                        <a:pt x="109" y="914"/>
                      </a:lnTo>
                      <a:lnTo>
                        <a:pt x="99" y="890"/>
                      </a:lnTo>
                      <a:lnTo>
                        <a:pt x="88" y="868"/>
                      </a:lnTo>
                      <a:lnTo>
                        <a:pt x="76" y="846"/>
                      </a:lnTo>
                      <a:lnTo>
                        <a:pt x="63" y="821"/>
                      </a:lnTo>
                      <a:lnTo>
                        <a:pt x="49" y="796"/>
                      </a:lnTo>
                      <a:lnTo>
                        <a:pt x="37" y="767"/>
                      </a:lnTo>
                      <a:lnTo>
                        <a:pt x="24" y="735"/>
                      </a:lnTo>
                      <a:lnTo>
                        <a:pt x="15" y="699"/>
                      </a:lnTo>
                      <a:lnTo>
                        <a:pt x="6" y="659"/>
                      </a:lnTo>
                      <a:lnTo>
                        <a:pt x="1" y="615"/>
                      </a:lnTo>
                      <a:lnTo>
                        <a:pt x="0" y="565"/>
                      </a:lnTo>
                      <a:lnTo>
                        <a:pt x="1" y="514"/>
                      </a:lnTo>
                      <a:lnTo>
                        <a:pt x="6" y="470"/>
                      </a:lnTo>
                      <a:lnTo>
                        <a:pt x="15" y="430"/>
                      </a:lnTo>
                      <a:lnTo>
                        <a:pt x="24" y="394"/>
                      </a:lnTo>
                      <a:lnTo>
                        <a:pt x="37" y="362"/>
                      </a:lnTo>
                      <a:lnTo>
                        <a:pt x="49" y="335"/>
                      </a:lnTo>
                      <a:lnTo>
                        <a:pt x="63" y="308"/>
                      </a:lnTo>
                      <a:lnTo>
                        <a:pt x="76" y="285"/>
                      </a:lnTo>
                      <a:lnTo>
                        <a:pt x="88" y="261"/>
                      </a:lnTo>
                      <a:lnTo>
                        <a:pt x="99" y="239"/>
                      </a:lnTo>
                      <a:lnTo>
                        <a:pt x="109" y="217"/>
                      </a:lnTo>
                      <a:lnTo>
                        <a:pt x="116" y="192"/>
                      </a:lnTo>
                      <a:lnTo>
                        <a:pt x="123" y="165"/>
                      </a:lnTo>
                      <a:lnTo>
                        <a:pt x="127" y="133"/>
                      </a:lnTo>
                      <a:lnTo>
                        <a:pt x="128" y="96"/>
                      </a:lnTo>
                      <a:lnTo>
                        <a:pt x="131" y="71"/>
                      </a:lnTo>
                      <a:lnTo>
                        <a:pt x="141" y="47"/>
                      </a:lnTo>
                      <a:lnTo>
                        <a:pt x="156" y="28"/>
                      </a:lnTo>
                      <a:lnTo>
                        <a:pt x="175" y="13"/>
                      </a:lnTo>
                      <a:lnTo>
                        <a:pt x="199" y="3"/>
                      </a:lnTo>
                      <a:lnTo>
                        <a:pt x="2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6" name="Freeform 55"/>
                <p:cNvSpPr>
                  <a:spLocks/>
                </p:cNvSpPr>
                <p:nvPr/>
              </p:nvSpPr>
              <p:spPr bwMode="auto">
                <a:xfrm>
                  <a:off x="2947" y="1832"/>
                  <a:ext cx="161" cy="799"/>
                </a:xfrm>
                <a:custGeom>
                  <a:avLst/>
                  <a:gdLst>
                    <a:gd name="T0" fmla="*/ 226 w 321"/>
                    <a:gd name="T1" fmla="*/ 0 h 1599"/>
                    <a:gd name="T2" fmla="*/ 274 w 321"/>
                    <a:gd name="T3" fmla="*/ 13 h 1599"/>
                    <a:gd name="T4" fmla="*/ 309 w 321"/>
                    <a:gd name="T5" fmla="*/ 47 h 1599"/>
                    <a:gd name="T6" fmla="*/ 321 w 321"/>
                    <a:gd name="T7" fmla="*/ 96 h 1599"/>
                    <a:gd name="T8" fmla="*/ 314 w 321"/>
                    <a:gd name="T9" fmla="*/ 191 h 1599"/>
                    <a:gd name="T10" fmla="*/ 296 w 321"/>
                    <a:gd name="T11" fmla="*/ 266 h 1599"/>
                    <a:gd name="T12" fmla="*/ 271 w 321"/>
                    <a:gd name="T13" fmla="*/ 326 h 1599"/>
                    <a:gd name="T14" fmla="*/ 245 w 321"/>
                    <a:gd name="T15" fmla="*/ 376 h 1599"/>
                    <a:gd name="T16" fmla="*/ 223 w 321"/>
                    <a:gd name="T17" fmla="*/ 420 h 1599"/>
                    <a:gd name="T18" fmla="*/ 205 w 321"/>
                    <a:gd name="T19" fmla="*/ 469 h 1599"/>
                    <a:gd name="T20" fmla="*/ 194 w 321"/>
                    <a:gd name="T21" fmla="*/ 528 h 1599"/>
                    <a:gd name="T22" fmla="*/ 194 w 321"/>
                    <a:gd name="T23" fmla="*/ 601 h 1599"/>
                    <a:gd name="T24" fmla="*/ 205 w 321"/>
                    <a:gd name="T25" fmla="*/ 661 h 1599"/>
                    <a:gd name="T26" fmla="*/ 223 w 321"/>
                    <a:gd name="T27" fmla="*/ 709 h 1599"/>
                    <a:gd name="T28" fmla="*/ 245 w 321"/>
                    <a:gd name="T29" fmla="*/ 753 h 1599"/>
                    <a:gd name="T30" fmla="*/ 271 w 321"/>
                    <a:gd name="T31" fmla="*/ 803 h 1599"/>
                    <a:gd name="T32" fmla="*/ 296 w 321"/>
                    <a:gd name="T33" fmla="*/ 864 h 1599"/>
                    <a:gd name="T34" fmla="*/ 314 w 321"/>
                    <a:gd name="T35" fmla="*/ 940 h 1599"/>
                    <a:gd name="T36" fmla="*/ 321 w 321"/>
                    <a:gd name="T37" fmla="*/ 1034 h 1599"/>
                    <a:gd name="T38" fmla="*/ 314 w 321"/>
                    <a:gd name="T39" fmla="*/ 1129 h 1599"/>
                    <a:gd name="T40" fmla="*/ 296 w 321"/>
                    <a:gd name="T41" fmla="*/ 1205 h 1599"/>
                    <a:gd name="T42" fmla="*/ 271 w 321"/>
                    <a:gd name="T43" fmla="*/ 1265 h 1599"/>
                    <a:gd name="T44" fmla="*/ 245 w 321"/>
                    <a:gd name="T45" fmla="*/ 1314 h 1599"/>
                    <a:gd name="T46" fmla="*/ 223 w 321"/>
                    <a:gd name="T47" fmla="*/ 1360 h 1599"/>
                    <a:gd name="T48" fmla="*/ 205 w 321"/>
                    <a:gd name="T49" fmla="*/ 1407 h 1599"/>
                    <a:gd name="T50" fmla="*/ 194 w 321"/>
                    <a:gd name="T51" fmla="*/ 1466 h 1599"/>
                    <a:gd name="T52" fmla="*/ 190 w 321"/>
                    <a:gd name="T53" fmla="*/ 1528 h 1599"/>
                    <a:gd name="T54" fmla="*/ 165 w 321"/>
                    <a:gd name="T55" fmla="*/ 1571 h 1599"/>
                    <a:gd name="T56" fmla="*/ 122 w 321"/>
                    <a:gd name="T57" fmla="*/ 1596 h 1599"/>
                    <a:gd name="T58" fmla="*/ 71 w 321"/>
                    <a:gd name="T59" fmla="*/ 1596 h 1599"/>
                    <a:gd name="T60" fmla="*/ 29 w 321"/>
                    <a:gd name="T61" fmla="*/ 1571 h 1599"/>
                    <a:gd name="T62" fmla="*/ 4 w 321"/>
                    <a:gd name="T63" fmla="*/ 1528 h 1599"/>
                    <a:gd name="T64" fmla="*/ 3 w 321"/>
                    <a:gd name="T65" fmla="*/ 1454 h 1599"/>
                    <a:gd name="T66" fmla="*/ 15 w 321"/>
                    <a:gd name="T67" fmla="*/ 1368 h 1599"/>
                    <a:gd name="T68" fmla="*/ 38 w 321"/>
                    <a:gd name="T69" fmla="*/ 1302 h 1599"/>
                    <a:gd name="T70" fmla="*/ 64 w 321"/>
                    <a:gd name="T71" fmla="*/ 1247 h 1599"/>
                    <a:gd name="T72" fmla="*/ 89 w 321"/>
                    <a:gd name="T73" fmla="*/ 1201 h 1599"/>
                    <a:gd name="T74" fmla="*/ 109 w 321"/>
                    <a:gd name="T75" fmla="*/ 1155 h 1599"/>
                    <a:gd name="T76" fmla="*/ 123 w 321"/>
                    <a:gd name="T77" fmla="*/ 1103 h 1599"/>
                    <a:gd name="T78" fmla="*/ 129 w 321"/>
                    <a:gd name="T79" fmla="*/ 1034 h 1599"/>
                    <a:gd name="T80" fmla="*/ 123 w 321"/>
                    <a:gd name="T81" fmla="*/ 966 h 1599"/>
                    <a:gd name="T82" fmla="*/ 109 w 321"/>
                    <a:gd name="T83" fmla="*/ 914 h 1599"/>
                    <a:gd name="T84" fmla="*/ 89 w 321"/>
                    <a:gd name="T85" fmla="*/ 868 h 1599"/>
                    <a:gd name="T86" fmla="*/ 64 w 321"/>
                    <a:gd name="T87" fmla="*/ 821 h 1599"/>
                    <a:gd name="T88" fmla="*/ 38 w 321"/>
                    <a:gd name="T89" fmla="*/ 767 h 1599"/>
                    <a:gd name="T90" fmla="*/ 15 w 321"/>
                    <a:gd name="T91" fmla="*/ 699 h 1599"/>
                    <a:gd name="T92" fmla="*/ 3 w 321"/>
                    <a:gd name="T93" fmla="*/ 615 h 1599"/>
                    <a:gd name="T94" fmla="*/ 3 w 321"/>
                    <a:gd name="T95" fmla="*/ 514 h 1599"/>
                    <a:gd name="T96" fmla="*/ 15 w 321"/>
                    <a:gd name="T97" fmla="*/ 430 h 1599"/>
                    <a:gd name="T98" fmla="*/ 38 w 321"/>
                    <a:gd name="T99" fmla="*/ 362 h 1599"/>
                    <a:gd name="T100" fmla="*/ 64 w 321"/>
                    <a:gd name="T101" fmla="*/ 308 h 1599"/>
                    <a:gd name="T102" fmla="*/ 89 w 321"/>
                    <a:gd name="T103" fmla="*/ 261 h 1599"/>
                    <a:gd name="T104" fmla="*/ 109 w 321"/>
                    <a:gd name="T105" fmla="*/ 217 h 1599"/>
                    <a:gd name="T106" fmla="*/ 123 w 321"/>
                    <a:gd name="T107" fmla="*/ 165 h 1599"/>
                    <a:gd name="T108" fmla="*/ 129 w 321"/>
                    <a:gd name="T109" fmla="*/ 96 h 1599"/>
                    <a:gd name="T110" fmla="*/ 143 w 321"/>
                    <a:gd name="T111" fmla="*/ 47 h 1599"/>
                    <a:gd name="T112" fmla="*/ 177 w 321"/>
                    <a:gd name="T113" fmla="*/ 13 h 1599"/>
                    <a:gd name="T114" fmla="*/ 226 w 321"/>
                    <a:gd name="T115" fmla="*/ 0 h 1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21" h="1599">
                      <a:moveTo>
                        <a:pt x="226" y="0"/>
                      </a:moveTo>
                      <a:lnTo>
                        <a:pt x="226" y="0"/>
                      </a:lnTo>
                      <a:lnTo>
                        <a:pt x="251" y="3"/>
                      </a:lnTo>
                      <a:lnTo>
                        <a:pt x="274" y="13"/>
                      </a:lnTo>
                      <a:lnTo>
                        <a:pt x="293" y="28"/>
                      </a:lnTo>
                      <a:lnTo>
                        <a:pt x="309" y="47"/>
                      </a:lnTo>
                      <a:lnTo>
                        <a:pt x="318" y="71"/>
                      </a:lnTo>
                      <a:lnTo>
                        <a:pt x="321" y="96"/>
                      </a:lnTo>
                      <a:lnTo>
                        <a:pt x="320" y="145"/>
                      </a:lnTo>
                      <a:lnTo>
                        <a:pt x="314" y="191"/>
                      </a:lnTo>
                      <a:lnTo>
                        <a:pt x="306" y="231"/>
                      </a:lnTo>
                      <a:lnTo>
                        <a:pt x="296" y="266"/>
                      </a:lnTo>
                      <a:lnTo>
                        <a:pt x="284" y="297"/>
                      </a:lnTo>
                      <a:lnTo>
                        <a:pt x="271" y="326"/>
                      </a:lnTo>
                      <a:lnTo>
                        <a:pt x="259" y="353"/>
                      </a:lnTo>
                      <a:lnTo>
                        <a:pt x="245" y="376"/>
                      </a:lnTo>
                      <a:lnTo>
                        <a:pt x="233" y="398"/>
                      </a:lnTo>
                      <a:lnTo>
                        <a:pt x="223" y="420"/>
                      </a:lnTo>
                      <a:lnTo>
                        <a:pt x="212" y="444"/>
                      </a:lnTo>
                      <a:lnTo>
                        <a:pt x="205" y="469"/>
                      </a:lnTo>
                      <a:lnTo>
                        <a:pt x="198" y="496"/>
                      </a:lnTo>
                      <a:lnTo>
                        <a:pt x="194" y="528"/>
                      </a:lnTo>
                      <a:lnTo>
                        <a:pt x="192" y="565"/>
                      </a:lnTo>
                      <a:lnTo>
                        <a:pt x="194" y="601"/>
                      </a:lnTo>
                      <a:lnTo>
                        <a:pt x="198" y="633"/>
                      </a:lnTo>
                      <a:lnTo>
                        <a:pt x="205" y="661"/>
                      </a:lnTo>
                      <a:lnTo>
                        <a:pt x="212" y="686"/>
                      </a:lnTo>
                      <a:lnTo>
                        <a:pt x="223" y="709"/>
                      </a:lnTo>
                      <a:lnTo>
                        <a:pt x="233" y="731"/>
                      </a:lnTo>
                      <a:lnTo>
                        <a:pt x="245" y="753"/>
                      </a:lnTo>
                      <a:lnTo>
                        <a:pt x="259" y="778"/>
                      </a:lnTo>
                      <a:lnTo>
                        <a:pt x="271" y="803"/>
                      </a:lnTo>
                      <a:lnTo>
                        <a:pt x="284" y="832"/>
                      </a:lnTo>
                      <a:lnTo>
                        <a:pt x="296" y="864"/>
                      </a:lnTo>
                      <a:lnTo>
                        <a:pt x="306" y="900"/>
                      </a:lnTo>
                      <a:lnTo>
                        <a:pt x="314" y="940"/>
                      </a:lnTo>
                      <a:lnTo>
                        <a:pt x="320" y="984"/>
                      </a:lnTo>
                      <a:lnTo>
                        <a:pt x="321" y="1034"/>
                      </a:lnTo>
                      <a:lnTo>
                        <a:pt x="320" y="1085"/>
                      </a:lnTo>
                      <a:lnTo>
                        <a:pt x="314" y="1129"/>
                      </a:lnTo>
                      <a:lnTo>
                        <a:pt x="306" y="1169"/>
                      </a:lnTo>
                      <a:lnTo>
                        <a:pt x="296" y="1205"/>
                      </a:lnTo>
                      <a:lnTo>
                        <a:pt x="284" y="1237"/>
                      </a:lnTo>
                      <a:lnTo>
                        <a:pt x="271" y="1265"/>
                      </a:lnTo>
                      <a:lnTo>
                        <a:pt x="259" y="1291"/>
                      </a:lnTo>
                      <a:lnTo>
                        <a:pt x="245" y="1314"/>
                      </a:lnTo>
                      <a:lnTo>
                        <a:pt x="233" y="1338"/>
                      </a:lnTo>
                      <a:lnTo>
                        <a:pt x="223" y="1360"/>
                      </a:lnTo>
                      <a:lnTo>
                        <a:pt x="212" y="1382"/>
                      </a:lnTo>
                      <a:lnTo>
                        <a:pt x="205" y="1407"/>
                      </a:lnTo>
                      <a:lnTo>
                        <a:pt x="198" y="1435"/>
                      </a:lnTo>
                      <a:lnTo>
                        <a:pt x="194" y="1466"/>
                      </a:lnTo>
                      <a:lnTo>
                        <a:pt x="192" y="1504"/>
                      </a:lnTo>
                      <a:lnTo>
                        <a:pt x="190" y="1528"/>
                      </a:lnTo>
                      <a:lnTo>
                        <a:pt x="180" y="1552"/>
                      </a:lnTo>
                      <a:lnTo>
                        <a:pt x="165" y="1571"/>
                      </a:lnTo>
                      <a:lnTo>
                        <a:pt x="145" y="1587"/>
                      </a:lnTo>
                      <a:lnTo>
                        <a:pt x="122" y="1596"/>
                      </a:lnTo>
                      <a:lnTo>
                        <a:pt x="97" y="1599"/>
                      </a:lnTo>
                      <a:lnTo>
                        <a:pt x="71" y="1596"/>
                      </a:lnTo>
                      <a:lnTo>
                        <a:pt x="49" y="1587"/>
                      </a:lnTo>
                      <a:lnTo>
                        <a:pt x="29" y="1571"/>
                      </a:lnTo>
                      <a:lnTo>
                        <a:pt x="14" y="1552"/>
                      </a:lnTo>
                      <a:lnTo>
                        <a:pt x="4" y="1528"/>
                      </a:lnTo>
                      <a:lnTo>
                        <a:pt x="0" y="1504"/>
                      </a:lnTo>
                      <a:lnTo>
                        <a:pt x="3" y="1454"/>
                      </a:lnTo>
                      <a:lnTo>
                        <a:pt x="8" y="1408"/>
                      </a:lnTo>
                      <a:lnTo>
                        <a:pt x="15" y="1368"/>
                      </a:lnTo>
                      <a:lnTo>
                        <a:pt x="26" y="1334"/>
                      </a:lnTo>
                      <a:lnTo>
                        <a:pt x="38" y="1302"/>
                      </a:lnTo>
                      <a:lnTo>
                        <a:pt x="50" y="1273"/>
                      </a:lnTo>
                      <a:lnTo>
                        <a:pt x="64" y="1247"/>
                      </a:lnTo>
                      <a:lnTo>
                        <a:pt x="76" y="1223"/>
                      </a:lnTo>
                      <a:lnTo>
                        <a:pt x="89" y="1201"/>
                      </a:lnTo>
                      <a:lnTo>
                        <a:pt x="100" y="1179"/>
                      </a:lnTo>
                      <a:lnTo>
                        <a:pt x="109" y="1155"/>
                      </a:lnTo>
                      <a:lnTo>
                        <a:pt x="118" y="1131"/>
                      </a:lnTo>
                      <a:lnTo>
                        <a:pt x="123" y="1103"/>
                      </a:lnTo>
                      <a:lnTo>
                        <a:pt x="127" y="1071"/>
                      </a:lnTo>
                      <a:lnTo>
                        <a:pt x="129" y="1034"/>
                      </a:lnTo>
                      <a:lnTo>
                        <a:pt x="127" y="998"/>
                      </a:lnTo>
                      <a:lnTo>
                        <a:pt x="123" y="966"/>
                      </a:lnTo>
                      <a:lnTo>
                        <a:pt x="118" y="938"/>
                      </a:lnTo>
                      <a:lnTo>
                        <a:pt x="109" y="914"/>
                      </a:lnTo>
                      <a:lnTo>
                        <a:pt x="100" y="890"/>
                      </a:lnTo>
                      <a:lnTo>
                        <a:pt x="89" y="868"/>
                      </a:lnTo>
                      <a:lnTo>
                        <a:pt x="76" y="846"/>
                      </a:lnTo>
                      <a:lnTo>
                        <a:pt x="64" y="821"/>
                      </a:lnTo>
                      <a:lnTo>
                        <a:pt x="50" y="796"/>
                      </a:lnTo>
                      <a:lnTo>
                        <a:pt x="38" y="767"/>
                      </a:lnTo>
                      <a:lnTo>
                        <a:pt x="26" y="735"/>
                      </a:lnTo>
                      <a:lnTo>
                        <a:pt x="15" y="699"/>
                      </a:lnTo>
                      <a:lnTo>
                        <a:pt x="8" y="659"/>
                      </a:lnTo>
                      <a:lnTo>
                        <a:pt x="3" y="615"/>
                      </a:lnTo>
                      <a:lnTo>
                        <a:pt x="0" y="565"/>
                      </a:lnTo>
                      <a:lnTo>
                        <a:pt x="3" y="514"/>
                      </a:lnTo>
                      <a:lnTo>
                        <a:pt x="8" y="470"/>
                      </a:lnTo>
                      <a:lnTo>
                        <a:pt x="15" y="430"/>
                      </a:lnTo>
                      <a:lnTo>
                        <a:pt x="26" y="394"/>
                      </a:lnTo>
                      <a:lnTo>
                        <a:pt x="38" y="362"/>
                      </a:lnTo>
                      <a:lnTo>
                        <a:pt x="50" y="335"/>
                      </a:lnTo>
                      <a:lnTo>
                        <a:pt x="64" y="308"/>
                      </a:lnTo>
                      <a:lnTo>
                        <a:pt x="76" y="285"/>
                      </a:lnTo>
                      <a:lnTo>
                        <a:pt x="89" y="261"/>
                      </a:lnTo>
                      <a:lnTo>
                        <a:pt x="100" y="239"/>
                      </a:lnTo>
                      <a:lnTo>
                        <a:pt x="109" y="217"/>
                      </a:lnTo>
                      <a:lnTo>
                        <a:pt x="118" y="192"/>
                      </a:lnTo>
                      <a:lnTo>
                        <a:pt x="123" y="165"/>
                      </a:lnTo>
                      <a:lnTo>
                        <a:pt x="127" y="133"/>
                      </a:lnTo>
                      <a:lnTo>
                        <a:pt x="129" y="96"/>
                      </a:lnTo>
                      <a:lnTo>
                        <a:pt x="133" y="71"/>
                      </a:lnTo>
                      <a:lnTo>
                        <a:pt x="143" y="47"/>
                      </a:lnTo>
                      <a:lnTo>
                        <a:pt x="157" y="28"/>
                      </a:lnTo>
                      <a:lnTo>
                        <a:pt x="177" y="13"/>
                      </a:lnTo>
                      <a:lnTo>
                        <a:pt x="199" y="3"/>
                      </a:lnTo>
                      <a:lnTo>
                        <a:pt x="2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7" name="Freeform 56"/>
                <p:cNvSpPr>
                  <a:spLocks/>
                </p:cNvSpPr>
                <p:nvPr/>
              </p:nvSpPr>
              <p:spPr bwMode="auto">
                <a:xfrm>
                  <a:off x="2264" y="1832"/>
                  <a:ext cx="159" cy="409"/>
                </a:xfrm>
                <a:custGeom>
                  <a:avLst/>
                  <a:gdLst>
                    <a:gd name="T0" fmla="*/ 225 w 320"/>
                    <a:gd name="T1" fmla="*/ 0 h 818"/>
                    <a:gd name="T2" fmla="*/ 225 w 320"/>
                    <a:gd name="T3" fmla="*/ 0 h 818"/>
                    <a:gd name="T4" fmla="*/ 249 w 320"/>
                    <a:gd name="T5" fmla="*/ 3 h 818"/>
                    <a:gd name="T6" fmla="*/ 273 w 320"/>
                    <a:gd name="T7" fmla="*/ 13 h 818"/>
                    <a:gd name="T8" fmla="*/ 292 w 320"/>
                    <a:gd name="T9" fmla="*/ 28 h 818"/>
                    <a:gd name="T10" fmla="*/ 308 w 320"/>
                    <a:gd name="T11" fmla="*/ 47 h 818"/>
                    <a:gd name="T12" fmla="*/ 317 w 320"/>
                    <a:gd name="T13" fmla="*/ 71 h 818"/>
                    <a:gd name="T14" fmla="*/ 320 w 320"/>
                    <a:gd name="T15" fmla="*/ 96 h 818"/>
                    <a:gd name="T16" fmla="*/ 319 w 320"/>
                    <a:gd name="T17" fmla="*/ 151 h 818"/>
                    <a:gd name="T18" fmla="*/ 316 w 320"/>
                    <a:gd name="T19" fmla="*/ 201 h 818"/>
                    <a:gd name="T20" fmla="*/ 309 w 320"/>
                    <a:gd name="T21" fmla="*/ 246 h 818"/>
                    <a:gd name="T22" fmla="*/ 302 w 320"/>
                    <a:gd name="T23" fmla="*/ 286 h 818"/>
                    <a:gd name="T24" fmla="*/ 292 w 320"/>
                    <a:gd name="T25" fmla="*/ 324 h 818"/>
                    <a:gd name="T26" fmla="*/ 283 w 320"/>
                    <a:gd name="T27" fmla="*/ 357 h 818"/>
                    <a:gd name="T28" fmla="*/ 272 w 320"/>
                    <a:gd name="T29" fmla="*/ 388 h 818"/>
                    <a:gd name="T30" fmla="*/ 260 w 320"/>
                    <a:gd name="T31" fmla="*/ 418 h 818"/>
                    <a:gd name="T32" fmla="*/ 249 w 320"/>
                    <a:gd name="T33" fmla="*/ 445 h 818"/>
                    <a:gd name="T34" fmla="*/ 238 w 320"/>
                    <a:gd name="T35" fmla="*/ 473 h 818"/>
                    <a:gd name="T36" fmla="*/ 227 w 320"/>
                    <a:gd name="T37" fmla="*/ 500 h 818"/>
                    <a:gd name="T38" fmla="*/ 218 w 320"/>
                    <a:gd name="T39" fmla="*/ 529 h 818"/>
                    <a:gd name="T40" fmla="*/ 209 w 320"/>
                    <a:gd name="T41" fmla="*/ 560 h 818"/>
                    <a:gd name="T42" fmla="*/ 202 w 320"/>
                    <a:gd name="T43" fmla="*/ 593 h 818"/>
                    <a:gd name="T44" fmla="*/ 197 w 320"/>
                    <a:gd name="T45" fmla="*/ 632 h 818"/>
                    <a:gd name="T46" fmla="*/ 194 w 320"/>
                    <a:gd name="T47" fmla="*/ 673 h 818"/>
                    <a:gd name="T48" fmla="*/ 193 w 320"/>
                    <a:gd name="T49" fmla="*/ 723 h 818"/>
                    <a:gd name="T50" fmla="*/ 189 w 320"/>
                    <a:gd name="T51" fmla="*/ 748 h 818"/>
                    <a:gd name="T52" fmla="*/ 179 w 320"/>
                    <a:gd name="T53" fmla="*/ 771 h 818"/>
                    <a:gd name="T54" fmla="*/ 164 w 320"/>
                    <a:gd name="T55" fmla="*/ 791 h 818"/>
                    <a:gd name="T56" fmla="*/ 144 w 320"/>
                    <a:gd name="T57" fmla="*/ 806 h 818"/>
                    <a:gd name="T58" fmla="*/ 122 w 320"/>
                    <a:gd name="T59" fmla="*/ 815 h 818"/>
                    <a:gd name="T60" fmla="*/ 96 w 320"/>
                    <a:gd name="T61" fmla="*/ 818 h 818"/>
                    <a:gd name="T62" fmla="*/ 71 w 320"/>
                    <a:gd name="T63" fmla="*/ 815 h 818"/>
                    <a:gd name="T64" fmla="*/ 47 w 320"/>
                    <a:gd name="T65" fmla="*/ 806 h 818"/>
                    <a:gd name="T66" fmla="*/ 28 w 320"/>
                    <a:gd name="T67" fmla="*/ 791 h 818"/>
                    <a:gd name="T68" fmla="*/ 13 w 320"/>
                    <a:gd name="T69" fmla="*/ 771 h 818"/>
                    <a:gd name="T70" fmla="*/ 3 w 320"/>
                    <a:gd name="T71" fmla="*/ 748 h 818"/>
                    <a:gd name="T72" fmla="*/ 0 w 320"/>
                    <a:gd name="T73" fmla="*/ 723 h 818"/>
                    <a:gd name="T74" fmla="*/ 2 w 320"/>
                    <a:gd name="T75" fmla="*/ 666 h 818"/>
                    <a:gd name="T76" fmla="*/ 5 w 320"/>
                    <a:gd name="T77" fmla="*/ 616 h 818"/>
                    <a:gd name="T78" fmla="*/ 11 w 320"/>
                    <a:gd name="T79" fmla="*/ 572 h 818"/>
                    <a:gd name="T80" fmla="*/ 18 w 320"/>
                    <a:gd name="T81" fmla="*/ 531 h 818"/>
                    <a:gd name="T82" fmla="*/ 28 w 320"/>
                    <a:gd name="T83" fmla="*/ 494 h 818"/>
                    <a:gd name="T84" fmla="*/ 38 w 320"/>
                    <a:gd name="T85" fmla="*/ 460 h 818"/>
                    <a:gd name="T86" fmla="*/ 49 w 320"/>
                    <a:gd name="T87" fmla="*/ 430 h 818"/>
                    <a:gd name="T88" fmla="*/ 60 w 320"/>
                    <a:gd name="T89" fmla="*/ 401 h 818"/>
                    <a:gd name="T90" fmla="*/ 71 w 320"/>
                    <a:gd name="T91" fmla="*/ 372 h 818"/>
                    <a:gd name="T92" fmla="*/ 82 w 320"/>
                    <a:gd name="T93" fmla="*/ 344 h 818"/>
                    <a:gd name="T94" fmla="*/ 93 w 320"/>
                    <a:gd name="T95" fmla="*/ 317 h 818"/>
                    <a:gd name="T96" fmla="*/ 103 w 320"/>
                    <a:gd name="T97" fmla="*/ 289 h 818"/>
                    <a:gd name="T98" fmla="*/ 111 w 320"/>
                    <a:gd name="T99" fmla="*/ 257 h 818"/>
                    <a:gd name="T100" fmla="*/ 118 w 320"/>
                    <a:gd name="T101" fmla="*/ 224 h 818"/>
                    <a:gd name="T102" fmla="*/ 124 w 320"/>
                    <a:gd name="T103" fmla="*/ 187 h 818"/>
                    <a:gd name="T104" fmla="*/ 126 w 320"/>
                    <a:gd name="T105" fmla="*/ 144 h 818"/>
                    <a:gd name="T106" fmla="*/ 128 w 320"/>
                    <a:gd name="T107" fmla="*/ 96 h 818"/>
                    <a:gd name="T108" fmla="*/ 132 w 320"/>
                    <a:gd name="T109" fmla="*/ 71 h 818"/>
                    <a:gd name="T110" fmla="*/ 141 w 320"/>
                    <a:gd name="T111" fmla="*/ 47 h 818"/>
                    <a:gd name="T112" fmla="*/ 157 w 320"/>
                    <a:gd name="T113" fmla="*/ 28 h 818"/>
                    <a:gd name="T114" fmla="*/ 176 w 320"/>
                    <a:gd name="T115" fmla="*/ 13 h 818"/>
                    <a:gd name="T116" fmla="*/ 198 w 320"/>
                    <a:gd name="T117" fmla="*/ 3 h 818"/>
                    <a:gd name="T118" fmla="*/ 225 w 320"/>
                    <a:gd name="T119"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0" h="818">
                      <a:moveTo>
                        <a:pt x="225" y="0"/>
                      </a:moveTo>
                      <a:lnTo>
                        <a:pt x="225" y="0"/>
                      </a:lnTo>
                      <a:lnTo>
                        <a:pt x="249" y="3"/>
                      </a:lnTo>
                      <a:lnTo>
                        <a:pt x="273" y="13"/>
                      </a:lnTo>
                      <a:lnTo>
                        <a:pt x="292" y="28"/>
                      </a:lnTo>
                      <a:lnTo>
                        <a:pt x="308" y="47"/>
                      </a:lnTo>
                      <a:lnTo>
                        <a:pt x="317" y="71"/>
                      </a:lnTo>
                      <a:lnTo>
                        <a:pt x="320" y="96"/>
                      </a:lnTo>
                      <a:lnTo>
                        <a:pt x="319" y="151"/>
                      </a:lnTo>
                      <a:lnTo>
                        <a:pt x="316" y="201"/>
                      </a:lnTo>
                      <a:lnTo>
                        <a:pt x="309" y="246"/>
                      </a:lnTo>
                      <a:lnTo>
                        <a:pt x="302" y="286"/>
                      </a:lnTo>
                      <a:lnTo>
                        <a:pt x="292" y="324"/>
                      </a:lnTo>
                      <a:lnTo>
                        <a:pt x="283" y="357"/>
                      </a:lnTo>
                      <a:lnTo>
                        <a:pt x="272" y="388"/>
                      </a:lnTo>
                      <a:lnTo>
                        <a:pt x="260" y="418"/>
                      </a:lnTo>
                      <a:lnTo>
                        <a:pt x="249" y="445"/>
                      </a:lnTo>
                      <a:lnTo>
                        <a:pt x="238" y="473"/>
                      </a:lnTo>
                      <a:lnTo>
                        <a:pt x="227" y="500"/>
                      </a:lnTo>
                      <a:lnTo>
                        <a:pt x="218" y="529"/>
                      </a:lnTo>
                      <a:lnTo>
                        <a:pt x="209" y="560"/>
                      </a:lnTo>
                      <a:lnTo>
                        <a:pt x="202" y="593"/>
                      </a:lnTo>
                      <a:lnTo>
                        <a:pt x="197" y="632"/>
                      </a:lnTo>
                      <a:lnTo>
                        <a:pt x="194" y="673"/>
                      </a:lnTo>
                      <a:lnTo>
                        <a:pt x="193" y="723"/>
                      </a:lnTo>
                      <a:lnTo>
                        <a:pt x="189" y="748"/>
                      </a:lnTo>
                      <a:lnTo>
                        <a:pt x="179" y="771"/>
                      </a:lnTo>
                      <a:lnTo>
                        <a:pt x="164" y="791"/>
                      </a:lnTo>
                      <a:lnTo>
                        <a:pt x="144" y="806"/>
                      </a:lnTo>
                      <a:lnTo>
                        <a:pt x="122" y="815"/>
                      </a:lnTo>
                      <a:lnTo>
                        <a:pt x="96" y="818"/>
                      </a:lnTo>
                      <a:lnTo>
                        <a:pt x="71" y="815"/>
                      </a:lnTo>
                      <a:lnTo>
                        <a:pt x="47" y="806"/>
                      </a:lnTo>
                      <a:lnTo>
                        <a:pt x="28" y="791"/>
                      </a:lnTo>
                      <a:lnTo>
                        <a:pt x="13" y="771"/>
                      </a:lnTo>
                      <a:lnTo>
                        <a:pt x="3" y="748"/>
                      </a:lnTo>
                      <a:lnTo>
                        <a:pt x="0" y="723"/>
                      </a:lnTo>
                      <a:lnTo>
                        <a:pt x="2" y="666"/>
                      </a:lnTo>
                      <a:lnTo>
                        <a:pt x="5" y="616"/>
                      </a:lnTo>
                      <a:lnTo>
                        <a:pt x="11" y="572"/>
                      </a:lnTo>
                      <a:lnTo>
                        <a:pt x="18" y="531"/>
                      </a:lnTo>
                      <a:lnTo>
                        <a:pt x="28" y="494"/>
                      </a:lnTo>
                      <a:lnTo>
                        <a:pt x="38" y="460"/>
                      </a:lnTo>
                      <a:lnTo>
                        <a:pt x="49" y="430"/>
                      </a:lnTo>
                      <a:lnTo>
                        <a:pt x="60" y="401"/>
                      </a:lnTo>
                      <a:lnTo>
                        <a:pt x="71" y="372"/>
                      </a:lnTo>
                      <a:lnTo>
                        <a:pt x="82" y="344"/>
                      </a:lnTo>
                      <a:lnTo>
                        <a:pt x="93" y="317"/>
                      </a:lnTo>
                      <a:lnTo>
                        <a:pt x="103" y="289"/>
                      </a:lnTo>
                      <a:lnTo>
                        <a:pt x="111" y="257"/>
                      </a:lnTo>
                      <a:lnTo>
                        <a:pt x="118" y="224"/>
                      </a:lnTo>
                      <a:lnTo>
                        <a:pt x="124" y="187"/>
                      </a:lnTo>
                      <a:lnTo>
                        <a:pt x="126" y="144"/>
                      </a:lnTo>
                      <a:lnTo>
                        <a:pt x="128" y="96"/>
                      </a:lnTo>
                      <a:lnTo>
                        <a:pt x="132" y="71"/>
                      </a:lnTo>
                      <a:lnTo>
                        <a:pt x="141" y="47"/>
                      </a:lnTo>
                      <a:lnTo>
                        <a:pt x="157" y="28"/>
                      </a:lnTo>
                      <a:lnTo>
                        <a:pt x="176" y="13"/>
                      </a:lnTo>
                      <a:lnTo>
                        <a:pt x="198" y="3"/>
                      </a:lnTo>
                      <a:lnTo>
                        <a:pt x="2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grpSp>
      <p:grpSp>
        <p:nvGrpSpPr>
          <p:cNvPr id="37" name="Group 36"/>
          <p:cNvGrpSpPr/>
          <p:nvPr/>
        </p:nvGrpSpPr>
        <p:grpSpPr>
          <a:xfrm>
            <a:off x="361579" y="2948144"/>
            <a:ext cx="4720371" cy="1233031"/>
            <a:chOff x="3787376" y="5058529"/>
            <a:chExt cx="4720371" cy="1233031"/>
          </a:xfrm>
        </p:grpSpPr>
        <p:sp>
          <p:nvSpPr>
            <p:cNvPr id="38" name="Freeform 37"/>
            <p:cNvSpPr>
              <a:spLocks/>
            </p:cNvSpPr>
            <p:nvPr/>
          </p:nvSpPr>
          <p:spPr bwMode="auto">
            <a:xfrm flipH="1">
              <a:off x="3893497" y="5490831"/>
              <a:ext cx="4525963" cy="715963"/>
            </a:xfrm>
            <a:custGeom>
              <a:avLst/>
              <a:gdLst>
                <a:gd name="T0" fmla="*/ 9214 w 9214"/>
                <a:gd name="T1" fmla="*/ 351 h 1457"/>
                <a:gd name="T2" fmla="*/ 9214 w 9214"/>
                <a:gd name="T3" fmla="*/ 1106 h 1457"/>
                <a:gd name="T4" fmla="*/ 8863 w 9214"/>
                <a:gd name="T5" fmla="*/ 1457 h 1457"/>
                <a:gd name="T6" fmla="*/ 351 w 9214"/>
                <a:gd name="T7" fmla="*/ 1457 h 1457"/>
                <a:gd name="T8" fmla="*/ 0 w 9214"/>
                <a:gd name="T9" fmla="*/ 1106 h 1457"/>
                <a:gd name="T10" fmla="*/ 0 w 9214"/>
                <a:gd name="T11" fmla="*/ 351 h 1457"/>
                <a:gd name="T12" fmla="*/ 351 w 9214"/>
                <a:gd name="T13" fmla="*/ 0 h 1457"/>
                <a:gd name="T14" fmla="*/ 8863 w 9214"/>
                <a:gd name="T15" fmla="*/ 0 h 1457"/>
                <a:gd name="T16" fmla="*/ 9214 w 9214"/>
                <a:gd name="T17" fmla="*/ 351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14" h="1457">
                  <a:moveTo>
                    <a:pt x="9214" y="351"/>
                  </a:moveTo>
                  <a:cubicBezTo>
                    <a:pt x="9214" y="1106"/>
                    <a:pt x="9214" y="1106"/>
                    <a:pt x="9214" y="1106"/>
                  </a:cubicBezTo>
                  <a:cubicBezTo>
                    <a:pt x="9214" y="1300"/>
                    <a:pt x="9057" y="1457"/>
                    <a:pt x="8863" y="1457"/>
                  </a:cubicBezTo>
                  <a:cubicBezTo>
                    <a:pt x="351" y="1457"/>
                    <a:pt x="351" y="1457"/>
                    <a:pt x="351" y="1457"/>
                  </a:cubicBezTo>
                  <a:cubicBezTo>
                    <a:pt x="158" y="1457"/>
                    <a:pt x="0" y="1300"/>
                    <a:pt x="0" y="1106"/>
                  </a:cubicBezTo>
                  <a:cubicBezTo>
                    <a:pt x="0" y="351"/>
                    <a:pt x="0" y="351"/>
                    <a:pt x="0" y="351"/>
                  </a:cubicBezTo>
                  <a:cubicBezTo>
                    <a:pt x="0" y="157"/>
                    <a:pt x="158" y="0"/>
                    <a:pt x="351" y="0"/>
                  </a:cubicBezTo>
                  <a:cubicBezTo>
                    <a:pt x="8863" y="0"/>
                    <a:pt x="8863" y="0"/>
                    <a:pt x="8863" y="0"/>
                  </a:cubicBezTo>
                  <a:cubicBezTo>
                    <a:pt x="9057" y="0"/>
                    <a:pt x="9214" y="157"/>
                    <a:pt x="9214" y="351"/>
                  </a:cubicBezTo>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9" name="Rectangle 38"/>
            <p:cNvSpPr/>
            <p:nvPr/>
          </p:nvSpPr>
          <p:spPr>
            <a:xfrm>
              <a:off x="3787376" y="5429786"/>
              <a:ext cx="2957861" cy="861774"/>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a-IR" sz="1600" kern="0" dirty="0">
                  <a:solidFill>
                    <a:schemeClr val="bg1"/>
                  </a:solidFill>
                  <a:latin typeface="Arial" pitchFamily="34" charset="0"/>
                  <a:cs typeface="B Homa" panose="00000400000000000000" pitchFamily="2" charset="-78"/>
                </a:rPr>
                <a:t>مطلع: افرادی که در جریان کار فقط برای</a:t>
              </a:r>
            </a:p>
            <a:p>
              <a:pPr algn="ctr"/>
              <a:r>
                <a:rPr lang="fa-IR" sz="1600" kern="0" dirty="0">
                  <a:solidFill>
                    <a:schemeClr val="bg1"/>
                  </a:solidFill>
                  <a:latin typeface="Arial" pitchFamily="34" charset="0"/>
                  <a:cs typeface="B Homa" panose="00000400000000000000" pitchFamily="2" charset="-78"/>
                </a:rPr>
                <a:t> تکمیل وظیفه به روز هستند و ارتباطات</a:t>
              </a:r>
            </a:p>
            <a:p>
              <a:pPr algn="ctr"/>
              <a:r>
                <a:rPr lang="fa-IR" kern="0" dirty="0">
                  <a:solidFill>
                    <a:schemeClr val="bg1"/>
                  </a:solidFill>
                  <a:latin typeface="Arial" pitchFamily="34" charset="0"/>
                  <a:cs typeface="Arial" pitchFamily="34" charset="0"/>
                </a:rPr>
                <a:t> </a:t>
              </a:r>
              <a:r>
                <a:rPr lang="fa-IR" sz="1600" kern="0" dirty="0">
                  <a:solidFill>
                    <a:schemeClr val="bg1"/>
                  </a:solidFill>
                  <a:latin typeface="Arial" pitchFamily="34" charset="0"/>
                  <a:cs typeface="B Homa" panose="00000400000000000000" pitchFamily="2" charset="-78"/>
                </a:rPr>
                <a:t>با انها یک طرفه است</a:t>
              </a:r>
              <a:endParaRPr lang="en-US" sz="1600" kern="0" dirty="0">
                <a:solidFill>
                  <a:schemeClr val="bg1"/>
                </a:solidFill>
                <a:latin typeface="Arial" pitchFamily="34" charset="0"/>
                <a:cs typeface="B Homa" panose="00000400000000000000" pitchFamily="2" charset="-78"/>
              </a:endParaRPr>
            </a:p>
          </p:txBody>
        </p:sp>
        <p:grpSp>
          <p:nvGrpSpPr>
            <p:cNvPr id="40" name="Group 39"/>
            <p:cNvGrpSpPr/>
            <p:nvPr/>
          </p:nvGrpSpPr>
          <p:grpSpPr>
            <a:xfrm>
              <a:off x="6126902" y="5058529"/>
              <a:ext cx="2380845" cy="1159140"/>
              <a:chOff x="6126902" y="5058529"/>
              <a:chExt cx="2380845" cy="1159140"/>
            </a:xfrm>
          </p:grpSpPr>
          <p:pic>
            <p:nvPicPr>
              <p:cNvPr id="41" name="Picture 40"/>
              <p:cNvPicPr>
                <a:picLocks noChangeAspect="1"/>
              </p:cNvPicPr>
              <p:nvPr/>
            </p:nvPicPr>
            <p:blipFill rotWithShape="1">
              <a:blip r:embed="rId4">
                <a:extLst>
                  <a:ext uri="{28A0092B-C50C-407E-A947-70E740481C1C}">
                    <a14:useLocalDpi xmlns:a14="http://schemas.microsoft.com/office/drawing/2010/main" val="0"/>
                  </a:ext>
                </a:extLst>
              </a:blip>
              <a:srcRect r="51838"/>
              <a:stretch/>
            </p:blipFill>
            <p:spPr>
              <a:xfrm rot="16200000" flipH="1" flipV="1">
                <a:off x="6002701" y="5560974"/>
                <a:ext cx="780896" cy="532494"/>
              </a:xfrm>
              <a:prstGeom prst="rect">
                <a:avLst/>
              </a:prstGeom>
            </p:spPr>
          </p:pic>
          <p:pic>
            <p:nvPicPr>
              <p:cNvPr id="42" name="Picture 41"/>
              <p:cNvPicPr>
                <a:picLocks noChangeAspect="1"/>
              </p:cNvPicPr>
              <p:nvPr/>
            </p:nvPicPr>
            <p:blipFill rotWithShape="1">
              <a:blip r:embed="rId4">
                <a:extLst>
                  <a:ext uri="{28A0092B-C50C-407E-A947-70E740481C1C}">
                    <a14:useLocalDpi xmlns:a14="http://schemas.microsoft.com/office/drawing/2010/main" val="0"/>
                  </a:ext>
                </a:extLst>
              </a:blip>
              <a:srcRect r="51838"/>
              <a:stretch/>
            </p:blipFill>
            <p:spPr>
              <a:xfrm rot="5400000" flipV="1">
                <a:off x="7851052" y="5554359"/>
                <a:ext cx="780896" cy="532494"/>
              </a:xfrm>
              <a:prstGeom prst="rect">
                <a:avLst/>
              </a:prstGeom>
            </p:spPr>
          </p:pic>
          <p:sp>
            <p:nvSpPr>
              <p:cNvPr id="43" name="Freeform 42"/>
              <p:cNvSpPr>
                <a:spLocks/>
              </p:cNvSpPr>
              <p:nvPr/>
            </p:nvSpPr>
            <p:spPr bwMode="auto">
              <a:xfrm flipH="1">
                <a:off x="6682682" y="5058529"/>
                <a:ext cx="1292225" cy="1152525"/>
              </a:xfrm>
              <a:custGeom>
                <a:avLst/>
                <a:gdLst>
                  <a:gd name="T0" fmla="*/ 2630 w 2630"/>
                  <a:gd name="T1" fmla="*/ 617 h 2347"/>
                  <a:gd name="T2" fmla="*/ 2630 w 2630"/>
                  <a:gd name="T3" fmla="*/ 2181 h 2347"/>
                  <a:gd name="T4" fmla="*/ 2607 w 2630"/>
                  <a:gd name="T5" fmla="*/ 2347 h 2347"/>
                  <a:gd name="T6" fmla="*/ 23 w 2630"/>
                  <a:gd name="T7" fmla="*/ 2347 h 2347"/>
                  <a:gd name="T8" fmla="*/ 0 w 2630"/>
                  <a:gd name="T9" fmla="*/ 2181 h 2347"/>
                  <a:gd name="T10" fmla="*/ 0 w 2630"/>
                  <a:gd name="T11" fmla="*/ 617 h 2347"/>
                  <a:gd name="T12" fmla="*/ 617 w 2630"/>
                  <a:gd name="T13" fmla="*/ 0 h 2347"/>
                  <a:gd name="T14" fmla="*/ 2013 w 2630"/>
                  <a:gd name="T15" fmla="*/ 0 h 2347"/>
                  <a:gd name="T16" fmla="*/ 2630 w 2630"/>
                  <a:gd name="T17" fmla="*/ 617 h 2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0" h="2347">
                    <a:moveTo>
                      <a:pt x="2630" y="617"/>
                    </a:moveTo>
                    <a:cubicBezTo>
                      <a:pt x="2630" y="2181"/>
                      <a:pt x="2630" y="2181"/>
                      <a:pt x="2630" y="2181"/>
                    </a:cubicBezTo>
                    <a:cubicBezTo>
                      <a:pt x="2630" y="2239"/>
                      <a:pt x="2622" y="2294"/>
                      <a:pt x="2607" y="2347"/>
                    </a:cubicBezTo>
                    <a:cubicBezTo>
                      <a:pt x="23" y="2347"/>
                      <a:pt x="23" y="2347"/>
                      <a:pt x="23" y="2347"/>
                    </a:cubicBezTo>
                    <a:cubicBezTo>
                      <a:pt x="8" y="2294"/>
                      <a:pt x="0" y="2239"/>
                      <a:pt x="0" y="2181"/>
                    </a:cubicBezTo>
                    <a:cubicBezTo>
                      <a:pt x="0" y="617"/>
                      <a:pt x="0" y="617"/>
                      <a:pt x="0" y="617"/>
                    </a:cubicBezTo>
                    <a:cubicBezTo>
                      <a:pt x="0" y="276"/>
                      <a:pt x="277" y="0"/>
                      <a:pt x="617" y="0"/>
                    </a:cubicBezTo>
                    <a:cubicBezTo>
                      <a:pt x="2013" y="0"/>
                      <a:pt x="2013" y="0"/>
                      <a:pt x="2013" y="0"/>
                    </a:cubicBezTo>
                    <a:cubicBezTo>
                      <a:pt x="2354" y="0"/>
                      <a:pt x="2630" y="276"/>
                      <a:pt x="2630" y="617"/>
                    </a:cubicBezTo>
                    <a:close/>
                  </a:path>
                </a:pathLst>
              </a:custGeom>
              <a:solidFill>
                <a:schemeClr val="accent6"/>
              </a:solidFill>
              <a:ln w="9525">
                <a:noFill/>
                <a:round/>
                <a:headEnd/>
                <a:tailEnd/>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nvGrpSpPr>
              <p:cNvPr id="44" name="Group 43"/>
              <p:cNvGrpSpPr>
                <a:grpSpLocks noChangeAspect="1"/>
              </p:cNvGrpSpPr>
              <p:nvPr/>
            </p:nvGrpSpPr>
            <p:grpSpPr bwMode="auto">
              <a:xfrm>
                <a:off x="7071151" y="5403443"/>
                <a:ext cx="515286" cy="462696"/>
                <a:chOff x="721" y="1965"/>
                <a:chExt cx="2185" cy="1962"/>
              </a:xfrm>
              <a:solidFill>
                <a:schemeClr val="bg1"/>
              </a:solidFill>
            </p:grpSpPr>
            <p:sp>
              <p:nvSpPr>
                <p:cNvPr id="45" name="Freeform 44"/>
                <p:cNvSpPr>
                  <a:spLocks/>
                </p:cNvSpPr>
                <p:nvPr/>
              </p:nvSpPr>
              <p:spPr bwMode="auto">
                <a:xfrm>
                  <a:off x="721" y="1965"/>
                  <a:ext cx="2185" cy="1962"/>
                </a:xfrm>
                <a:custGeom>
                  <a:avLst/>
                  <a:gdLst>
                    <a:gd name="T0" fmla="*/ 2317 w 4369"/>
                    <a:gd name="T1" fmla="*/ 15 h 3924"/>
                    <a:gd name="T2" fmla="*/ 2499 w 4369"/>
                    <a:gd name="T3" fmla="*/ 84 h 3924"/>
                    <a:gd name="T4" fmla="*/ 2651 w 4369"/>
                    <a:gd name="T5" fmla="*/ 206 h 3924"/>
                    <a:gd name="T6" fmla="*/ 4282 w 4369"/>
                    <a:gd name="T7" fmla="*/ 2975 h 3924"/>
                    <a:gd name="T8" fmla="*/ 4355 w 4369"/>
                    <a:gd name="T9" fmla="*/ 3162 h 3924"/>
                    <a:gd name="T10" fmla="*/ 4367 w 4369"/>
                    <a:gd name="T11" fmla="*/ 3356 h 3924"/>
                    <a:gd name="T12" fmla="*/ 4315 w 4369"/>
                    <a:gd name="T13" fmla="*/ 3547 h 3924"/>
                    <a:gd name="T14" fmla="*/ 4206 w 4369"/>
                    <a:gd name="T15" fmla="*/ 3717 h 3924"/>
                    <a:gd name="T16" fmla="*/ 4053 w 4369"/>
                    <a:gd name="T17" fmla="*/ 3840 h 3924"/>
                    <a:gd name="T18" fmla="*/ 3872 w 4369"/>
                    <a:gd name="T19" fmla="*/ 3911 h 3924"/>
                    <a:gd name="T20" fmla="*/ 632 w 4369"/>
                    <a:gd name="T21" fmla="*/ 3924 h 3924"/>
                    <a:gd name="T22" fmla="*/ 434 w 4369"/>
                    <a:gd name="T23" fmla="*/ 3894 h 3924"/>
                    <a:gd name="T24" fmla="*/ 261 w 4369"/>
                    <a:gd name="T25" fmla="*/ 3805 h 3924"/>
                    <a:gd name="T26" fmla="*/ 122 w 4369"/>
                    <a:gd name="T27" fmla="*/ 3665 h 3924"/>
                    <a:gd name="T28" fmla="*/ 31 w 4369"/>
                    <a:gd name="T29" fmla="*/ 3485 h 3924"/>
                    <a:gd name="T30" fmla="*/ 0 w 4369"/>
                    <a:gd name="T31" fmla="*/ 3291 h 3924"/>
                    <a:gd name="T32" fmla="*/ 32 w 4369"/>
                    <a:gd name="T33" fmla="*/ 3098 h 3924"/>
                    <a:gd name="T34" fmla="*/ 102 w 4369"/>
                    <a:gd name="T35" fmla="*/ 2955 h 3924"/>
                    <a:gd name="T36" fmla="*/ 170 w 4369"/>
                    <a:gd name="T37" fmla="*/ 2928 h 3924"/>
                    <a:gd name="T38" fmla="*/ 239 w 4369"/>
                    <a:gd name="T39" fmla="*/ 2956 h 3924"/>
                    <a:gd name="T40" fmla="*/ 265 w 4369"/>
                    <a:gd name="T41" fmla="*/ 3024 h 3924"/>
                    <a:gd name="T42" fmla="*/ 227 w 4369"/>
                    <a:gd name="T43" fmla="*/ 3125 h 3924"/>
                    <a:gd name="T44" fmla="*/ 192 w 4369"/>
                    <a:gd name="T45" fmla="*/ 3292 h 3924"/>
                    <a:gd name="T46" fmla="*/ 226 w 4369"/>
                    <a:gd name="T47" fmla="*/ 3459 h 3924"/>
                    <a:gd name="T48" fmla="*/ 313 w 4369"/>
                    <a:gd name="T49" fmla="*/ 3596 h 3924"/>
                    <a:gd name="T50" fmla="*/ 434 w 4369"/>
                    <a:gd name="T51" fmla="*/ 3686 h 3924"/>
                    <a:gd name="T52" fmla="*/ 580 w 4369"/>
                    <a:gd name="T53" fmla="*/ 3730 h 3924"/>
                    <a:gd name="T54" fmla="*/ 3789 w 4369"/>
                    <a:gd name="T55" fmla="*/ 3730 h 3924"/>
                    <a:gd name="T56" fmla="*/ 3935 w 4369"/>
                    <a:gd name="T57" fmla="*/ 3686 h 3924"/>
                    <a:gd name="T58" fmla="*/ 4056 w 4369"/>
                    <a:gd name="T59" fmla="*/ 3596 h 3924"/>
                    <a:gd name="T60" fmla="*/ 4144 w 4369"/>
                    <a:gd name="T61" fmla="*/ 3459 h 3924"/>
                    <a:gd name="T62" fmla="*/ 4177 w 4369"/>
                    <a:gd name="T63" fmla="*/ 3292 h 3924"/>
                    <a:gd name="T64" fmla="*/ 4142 w 4369"/>
                    <a:gd name="T65" fmla="*/ 3125 h 3924"/>
                    <a:gd name="T66" fmla="*/ 2535 w 4369"/>
                    <a:gd name="T67" fmla="*/ 366 h 3924"/>
                    <a:gd name="T68" fmla="*/ 2425 w 4369"/>
                    <a:gd name="T69" fmla="*/ 263 h 3924"/>
                    <a:gd name="T70" fmla="*/ 2287 w 4369"/>
                    <a:gd name="T71" fmla="*/ 204 h 3924"/>
                    <a:gd name="T72" fmla="*/ 2133 w 4369"/>
                    <a:gd name="T73" fmla="*/ 195 h 3924"/>
                    <a:gd name="T74" fmla="*/ 1988 w 4369"/>
                    <a:gd name="T75" fmla="*/ 239 h 3924"/>
                    <a:gd name="T76" fmla="*/ 1867 w 4369"/>
                    <a:gd name="T77" fmla="*/ 328 h 3924"/>
                    <a:gd name="T78" fmla="*/ 685 w 4369"/>
                    <a:gd name="T79" fmla="*/ 2332 h 3924"/>
                    <a:gd name="T80" fmla="*/ 626 w 4369"/>
                    <a:gd name="T81" fmla="*/ 2376 h 3924"/>
                    <a:gd name="T82" fmla="*/ 553 w 4369"/>
                    <a:gd name="T83" fmla="*/ 2367 h 3924"/>
                    <a:gd name="T84" fmla="*/ 508 w 4369"/>
                    <a:gd name="T85" fmla="*/ 2308 h 3924"/>
                    <a:gd name="T86" fmla="*/ 519 w 4369"/>
                    <a:gd name="T87" fmla="*/ 2235 h 3924"/>
                    <a:gd name="T88" fmla="*/ 1719 w 4369"/>
                    <a:gd name="T89" fmla="*/ 206 h 3924"/>
                    <a:gd name="T90" fmla="*/ 1870 w 4369"/>
                    <a:gd name="T91" fmla="*/ 84 h 3924"/>
                    <a:gd name="T92" fmla="*/ 2052 w 4369"/>
                    <a:gd name="T93" fmla="*/ 15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69" h="3924">
                      <a:moveTo>
                        <a:pt x="2185" y="0"/>
                      </a:moveTo>
                      <a:lnTo>
                        <a:pt x="2252" y="4"/>
                      </a:lnTo>
                      <a:lnTo>
                        <a:pt x="2317" y="15"/>
                      </a:lnTo>
                      <a:lnTo>
                        <a:pt x="2381" y="30"/>
                      </a:lnTo>
                      <a:lnTo>
                        <a:pt x="2442" y="54"/>
                      </a:lnTo>
                      <a:lnTo>
                        <a:pt x="2499" y="84"/>
                      </a:lnTo>
                      <a:lnTo>
                        <a:pt x="2554" y="118"/>
                      </a:lnTo>
                      <a:lnTo>
                        <a:pt x="2604" y="159"/>
                      </a:lnTo>
                      <a:lnTo>
                        <a:pt x="2651" y="206"/>
                      </a:lnTo>
                      <a:lnTo>
                        <a:pt x="2693" y="258"/>
                      </a:lnTo>
                      <a:lnTo>
                        <a:pt x="2730" y="313"/>
                      </a:lnTo>
                      <a:lnTo>
                        <a:pt x="4282" y="2975"/>
                      </a:lnTo>
                      <a:lnTo>
                        <a:pt x="4314" y="3036"/>
                      </a:lnTo>
                      <a:lnTo>
                        <a:pt x="4338" y="3098"/>
                      </a:lnTo>
                      <a:lnTo>
                        <a:pt x="4355" y="3162"/>
                      </a:lnTo>
                      <a:lnTo>
                        <a:pt x="4365" y="3226"/>
                      </a:lnTo>
                      <a:lnTo>
                        <a:pt x="4369" y="3291"/>
                      </a:lnTo>
                      <a:lnTo>
                        <a:pt x="4367" y="3356"/>
                      </a:lnTo>
                      <a:lnTo>
                        <a:pt x="4356" y="3421"/>
                      </a:lnTo>
                      <a:lnTo>
                        <a:pt x="4339" y="3485"/>
                      </a:lnTo>
                      <a:lnTo>
                        <a:pt x="4315" y="3547"/>
                      </a:lnTo>
                      <a:lnTo>
                        <a:pt x="4284" y="3608"/>
                      </a:lnTo>
                      <a:lnTo>
                        <a:pt x="4247" y="3665"/>
                      </a:lnTo>
                      <a:lnTo>
                        <a:pt x="4206" y="3717"/>
                      </a:lnTo>
                      <a:lnTo>
                        <a:pt x="4160" y="3763"/>
                      </a:lnTo>
                      <a:lnTo>
                        <a:pt x="4108" y="3805"/>
                      </a:lnTo>
                      <a:lnTo>
                        <a:pt x="4053" y="3840"/>
                      </a:lnTo>
                      <a:lnTo>
                        <a:pt x="3996" y="3870"/>
                      </a:lnTo>
                      <a:lnTo>
                        <a:pt x="3935" y="3894"/>
                      </a:lnTo>
                      <a:lnTo>
                        <a:pt x="3872" y="3911"/>
                      </a:lnTo>
                      <a:lnTo>
                        <a:pt x="3805" y="3921"/>
                      </a:lnTo>
                      <a:lnTo>
                        <a:pt x="3738" y="3924"/>
                      </a:lnTo>
                      <a:lnTo>
                        <a:pt x="632" y="3924"/>
                      </a:lnTo>
                      <a:lnTo>
                        <a:pt x="564" y="3921"/>
                      </a:lnTo>
                      <a:lnTo>
                        <a:pt x="498" y="3911"/>
                      </a:lnTo>
                      <a:lnTo>
                        <a:pt x="434" y="3894"/>
                      </a:lnTo>
                      <a:lnTo>
                        <a:pt x="373" y="3870"/>
                      </a:lnTo>
                      <a:lnTo>
                        <a:pt x="316" y="3840"/>
                      </a:lnTo>
                      <a:lnTo>
                        <a:pt x="261" y="3805"/>
                      </a:lnTo>
                      <a:lnTo>
                        <a:pt x="210" y="3763"/>
                      </a:lnTo>
                      <a:lnTo>
                        <a:pt x="163" y="3717"/>
                      </a:lnTo>
                      <a:lnTo>
                        <a:pt x="122" y="3665"/>
                      </a:lnTo>
                      <a:lnTo>
                        <a:pt x="85" y="3608"/>
                      </a:lnTo>
                      <a:lnTo>
                        <a:pt x="54" y="3547"/>
                      </a:lnTo>
                      <a:lnTo>
                        <a:pt x="31" y="3485"/>
                      </a:lnTo>
                      <a:lnTo>
                        <a:pt x="13" y="3421"/>
                      </a:lnTo>
                      <a:lnTo>
                        <a:pt x="3" y="3356"/>
                      </a:lnTo>
                      <a:lnTo>
                        <a:pt x="0" y="3291"/>
                      </a:lnTo>
                      <a:lnTo>
                        <a:pt x="4" y="3226"/>
                      </a:lnTo>
                      <a:lnTo>
                        <a:pt x="15" y="3162"/>
                      </a:lnTo>
                      <a:lnTo>
                        <a:pt x="32" y="3098"/>
                      </a:lnTo>
                      <a:lnTo>
                        <a:pt x="56" y="3036"/>
                      </a:lnTo>
                      <a:lnTo>
                        <a:pt x="88" y="2975"/>
                      </a:lnTo>
                      <a:lnTo>
                        <a:pt x="102" y="2955"/>
                      </a:lnTo>
                      <a:lnTo>
                        <a:pt x="122" y="2940"/>
                      </a:lnTo>
                      <a:lnTo>
                        <a:pt x="146" y="2931"/>
                      </a:lnTo>
                      <a:lnTo>
                        <a:pt x="170" y="2928"/>
                      </a:lnTo>
                      <a:lnTo>
                        <a:pt x="194" y="2931"/>
                      </a:lnTo>
                      <a:lnTo>
                        <a:pt x="218" y="2940"/>
                      </a:lnTo>
                      <a:lnTo>
                        <a:pt x="239" y="2956"/>
                      </a:lnTo>
                      <a:lnTo>
                        <a:pt x="254" y="2976"/>
                      </a:lnTo>
                      <a:lnTo>
                        <a:pt x="263" y="2999"/>
                      </a:lnTo>
                      <a:lnTo>
                        <a:pt x="265" y="3024"/>
                      </a:lnTo>
                      <a:lnTo>
                        <a:pt x="263" y="3048"/>
                      </a:lnTo>
                      <a:lnTo>
                        <a:pt x="252" y="3072"/>
                      </a:lnTo>
                      <a:lnTo>
                        <a:pt x="227" y="3125"/>
                      </a:lnTo>
                      <a:lnTo>
                        <a:pt x="207" y="3179"/>
                      </a:lnTo>
                      <a:lnTo>
                        <a:pt x="196" y="3235"/>
                      </a:lnTo>
                      <a:lnTo>
                        <a:pt x="192" y="3292"/>
                      </a:lnTo>
                      <a:lnTo>
                        <a:pt x="195" y="3348"/>
                      </a:lnTo>
                      <a:lnTo>
                        <a:pt x="207" y="3405"/>
                      </a:lnTo>
                      <a:lnTo>
                        <a:pt x="226" y="3459"/>
                      </a:lnTo>
                      <a:lnTo>
                        <a:pt x="251" y="3513"/>
                      </a:lnTo>
                      <a:lnTo>
                        <a:pt x="280" y="3556"/>
                      </a:lnTo>
                      <a:lnTo>
                        <a:pt x="313" y="3596"/>
                      </a:lnTo>
                      <a:lnTo>
                        <a:pt x="350" y="3631"/>
                      </a:lnTo>
                      <a:lnTo>
                        <a:pt x="390" y="3661"/>
                      </a:lnTo>
                      <a:lnTo>
                        <a:pt x="434" y="3686"/>
                      </a:lnTo>
                      <a:lnTo>
                        <a:pt x="480" y="3706"/>
                      </a:lnTo>
                      <a:lnTo>
                        <a:pt x="530" y="3721"/>
                      </a:lnTo>
                      <a:lnTo>
                        <a:pt x="580" y="3730"/>
                      </a:lnTo>
                      <a:lnTo>
                        <a:pt x="632" y="3733"/>
                      </a:lnTo>
                      <a:lnTo>
                        <a:pt x="3738" y="3733"/>
                      </a:lnTo>
                      <a:lnTo>
                        <a:pt x="3789" y="3730"/>
                      </a:lnTo>
                      <a:lnTo>
                        <a:pt x="3840" y="3721"/>
                      </a:lnTo>
                      <a:lnTo>
                        <a:pt x="3889" y="3706"/>
                      </a:lnTo>
                      <a:lnTo>
                        <a:pt x="3935" y="3686"/>
                      </a:lnTo>
                      <a:lnTo>
                        <a:pt x="3979" y="3661"/>
                      </a:lnTo>
                      <a:lnTo>
                        <a:pt x="4019" y="3631"/>
                      </a:lnTo>
                      <a:lnTo>
                        <a:pt x="4056" y="3596"/>
                      </a:lnTo>
                      <a:lnTo>
                        <a:pt x="4089" y="3556"/>
                      </a:lnTo>
                      <a:lnTo>
                        <a:pt x="4119" y="3513"/>
                      </a:lnTo>
                      <a:lnTo>
                        <a:pt x="4144" y="3459"/>
                      </a:lnTo>
                      <a:lnTo>
                        <a:pt x="4162" y="3405"/>
                      </a:lnTo>
                      <a:lnTo>
                        <a:pt x="4173" y="3348"/>
                      </a:lnTo>
                      <a:lnTo>
                        <a:pt x="4177" y="3292"/>
                      </a:lnTo>
                      <a:lnTo>
                        <a:pt x="4173" y="3235"/>
                      </a:lnTo>
                      <a:lnTo>
                        <a:pt x="4162" y="3179"/>
                      </a:lnTo>
                      <a:lnTo>
                        <a:pt x="4142" y="3125"/>
                      </a:lnTo>
                      <a:lnTo>
                        <a:pt x="4117" y="3072"/>
                      </a:lnTo>
                      <a:lnTo>
                        <a:pt x="2564" y="410"/>
                      </a:lnTo>
                      <a:lnTo>
                        <a:pt x="2535" y="366"/>
                      </a:lnTo>
                      <a:lnTo>
                        <a:pt x="2502" y="328"/>
                      </a:lnTo>
                      <a:lnTo>
                        <a:pt x="2465" y="293"/>
                      </a:lnTo>
                      <a:lnTo>
                        <a:pt x="2425" y="263"/>
                      </a:lnTo>
                      <a:lnTo>
                        <a:pt x="2381" y="239"/>
                      </a:lnTo>
                      <a:lnTo>
                        <a:pt x="2336" y="219"/>
                      </a:lnTo>
                      <a:lnTo>
                        <a:pt x="2287" y="204"/>
                      </a:lnTo>
                      <a:lnTo>
                        <a:pt x="2236" y="195"/>
                      </a:lnTo>
                      <a:lnTo>
                        <a:pt x="2185" y="192"/>
                      </a:lnTo>
                      <a:lnTo>
                        <a:pt x="2133" y="195"/>
                      </a:lnTo>
                      <a:lnTo>
                        <a:pt x="2082" y="204"/>
                      </a:lnTo>
                      <a:lnTo>
                        <a:pt x="2033" y="219"/>
                      </a:lnTo>
                      <a:lnTo>
                        <a:pt x="1988" y="239"/>
                      </a:lnTo>
                      <a:lnTo>
                        <a:pt x="1944" y="263"/>
                      </a:lnTo>
                      <a:lnTo>
                        <a:pt x="1903" y="293"/>
                      </a:lnTo>
                      <a:lnTo>
                        <a:pt x="1867" y="328"/>
                      </a:lnTo>
                      <a:lnTo>
                        <a:pt x="1834" y="366"/>
                      </a:lnTo>
                      <a:lnTo>
                        <a:pt x="1805" y="410"/>
                      </a:lnTo>
                      <a:lnTo>
                        <a:pt x="685" y="2332"/>
                      </a:lnTo>
                      <a:lnTo>
                        <a:pt x="669" y="2352"/>
                      </a:lnTo>
                      <a:lnTo>
                        <a:pt x="649" y="2367"/>
                      </a:lnTo>
                      <a:lnTo>
                        <a:pt x="626" y="2376"/>
                      </a:lnTo>
                      <a:lnTo>
                        <a:pt x="601" y="2380"/>
                      </a:lnTo>
                      <a:lnTo>
                        <a:pt x="577" y="2376"/>
                      </a:lnTo>
                      <a:lnTo>
                        <a:pt x="553" y="2367"/>
                      </a:lnTo>
                      <a:lnTo>
                        <a:pt x="532" y="2351"/>
                      </a:lnTo>
                      <a:lnTo>
                        <a:pt x="518" y="2331"/>
                      </a:lnTo>
                      <a:lnTo>
                        <a:pt x="508" y="2308"/>
                      </a:lnTo>
                      <a:lnTo>
                        <a:pt x="506" y="2283"/>
                      </a:lnTo>
                      <a:lnTo>
                        <a:pt x="508" y="2259"/>
                      </a:lnTo>
                      <a:lnTo>
                        <a:pt x="519" y="2235"/>
                      </a:lnTo>
                      <a:lnTo>
                        <a:pt x="1639" y="313"/>
                      </a:lnTo>
                      <a:lnTo>
                        <a:pt x="1676" y="258"/>
                      </a:lnTo>
                      <a:lnTo>
                        <a:pt x="1719" y="206"/>
                      </a:lnTo>
                      <a:lnTo>
                        <a:pt x="1765" y="159"/>
                      </a:lnTo>
                      <a:lnTo>
                        <a:pt x="1816" y="118"/>
                      </a:lnTo>
                      <a:lnTo>
                        <a:pt x="1870" y="84"/>
                      </a:lnTo>
                      <a:lnTo>
                        <a:pt x="1927" y="54"/>
                      </a:lnTo>
                      <a:lnTo>
                        <a:pt x="1988" y="30"/>
                      </a:lnTo>
                      <a:lnTo>
                        <a:pt x="2052" y="15"/>
                      </a:lnTo>
                      <a:lnTo>
                        <a:pt x="2117" y="4"/>
                      </a:lnTo>
                      <a:lnTo>
                        <a:pt x="21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6" name="Freeform 45"/>
                <p:cNvSpPr>
                  <a:spLocks/>
                </p:cNvSpPr>
                <p:nvPr/>
              </p:nvSpPr>
              <p:spPr bwMode="auto">
                <a:xfrm>
                  <a:off x="1529" y="2418"/>
                  <a:ext cx="468" cy="863"/>
                </a:xfrm>
                <a:custGeom>
                  <a:avLst/>
                  <a:gdLst>
                    <a:gd name="T0" fmla="*/ 531 w 937"/>
                    <a:gd name="T1" fmla="*/ 0 h 1725"/>
                    <a:gd name="T2" fmla="*/ 555 w 937"/>
                    <a:gd name="T3" fmla="*/ 1 h 1725"/>
                    <a:gd name="T4" fmla="*/ 580 w 937"/>
                    <a:gd name="T5" fmla="*/ 9 h 1725"/>
                    <a:gd name="T6" fmla="*/ 602 w 937"/>
                    <a:gd name="T7" fmla="*/ 22 h 1725"/>
                    <a:gd name="T8" fmla="*/ 617 w 937"/>
                    <a:gd name="T9" fmla="*/ 41 h 1725"/>
                    <a:gd name="T10" fmla="*/ 629 w 937"/>
                    <a:gd name="T11" fmla="*/ 63 h 1725"/>
                    <a:gd name="T12" fmla="*/ 635 w 937"/>
                    <a:gd name="T13" fmla="*/ 87 h 1725"/>
                    <a:gd name="T14" fmla="*/ 633 w 937"/>
                    <a:gd name="T15" fmla="*/ 111 h 1725"/>
                    <a:gd name="T16" fmla="*/ 625 w 937"/>
                    <a:gd name="T17" fmla="*/ 136 h 1725"/>
                    <a:gd name="T18" fmla="*/ 248 w 937"/>
                    <a:gd name="T19" fmla="*/ 925 h 1725"/>
                    <a:gd name="T20" fmla="*/ 842 w 937"/>
                    <a:gd name="T21" fmla="*/ 925 h 1725"/>
                    <a:gd name="T22" fmla="*/ 866 w 937"/>
                    <a:gd name="T23" fmla="*/ 928 h 1725"/>
                    <a:gd name="T24" fmla="*/ 887 w 937"/>
                    <a:gd name="T25" fmla="*/ 937 h 1725"/>
                    <a:gd name="T26" fmla="*/ 905 w 937"/>
                    <a:gd name="T27" fmla="*/ 949 h 1725"/>
                    <a:gd name="T28" fmla="*/ 921 w 937"/>
                    <a:gd name="T29" fmla="*/ 967 h 1725"/>
                    <a:gd name="T30" fmla="*/ 932 w 937"/>
                    <a:gd name="T31" fmla="*/ 989 h 1725"/>
                    <a:gd name="T32" fmla="*/ 937 w 937"/>
                    <a:gd name="T33" fmla="*/ 1011 h 1725"/>
                    <a:gd name="T34" fmla="*/ 937 w 937"/>
                    <a:gd name="T35" fmla="*/ 1034 h 1725"/>
                    <a:gd name="T36" fmla="*/ 931 w 937"/>
                    <a:gd name="T37" fmla="*/ 1056 h 1725"/>
                    <a:gd name="T38" fmla="*/ 688 w 937"/>
                    <a:gd name="T39" fmla="*/ 1666 h 1725"/>
                    <a:gd name="T40" fmla="*/ 676 w 937"/>
                    <a:gd name="T41" fmla="*/ 1687 h 1725"/>
                    <a:gd name="T42" fmla="*/ 661 w 937"/>
                    <a:gd name="T43" fmla="*/ 1703 h 1725"/>
                    <a:gd name="T44" fmla="*/ 643 w 937"/>
                    <a:gd name="T45" fmla="*/ 1716 h 1725"/>
                    <a:gd name="T46" fmla="*/ 621 w 937"/>
                    <a:gd name="T47" fmla="*/ 1723 h 1725"/>
                    <a:gd name="T48" fmla="*/ 599 w 937"/>
                    <a:gd name="T49" fmla="*/ 1725 h 1725"/>
                    <a:gd name="T50" fmla="*/ 580 w 937"/>
                    <a:gd name="T51" fmla="*/ 1724 h 1725"/>
                    <a:gd name="T52" fmla="*/ 563 w 937"/>
                    <a:gd name="T53" fmla="*/ 1719 h 1725"/>
                    <a:gd name="T54" fmla="*/ 540 w 937"/>
                    <a:gd name="T55" fmla="*/ 1707 h 1725"/>
                    <a:gd name="T56" fmla="*/ 523 w 937"/>
                    <a:gd name="T57" fmla="*/ 1690 h 1725"/>
                    <a:gd name="T58" fmla="*/ 511 w 937"/>
                    <a:gd name="T59" fmla="*/ 1668 h 1725"/>
                    <a:gd name="T60" fmla="*/ 503 w 937"/>
                    <a:gd name="T61" fmla="*/ 1644 h 1725"/>
                    <a:gd name="T62" fmla="*/ 503 w 937"/>
                    <a:gd name="T63" fmla="*/ 1619 h 1725"/>
                    <a:gd name="T64" fmla="*/ 510 w 937"/>
                    <a:gd name="T65" fmla="*/ 1594 h 1725"/>
                    <a:gd name="T66" fmla="*/ 701 w 937"/>
                    <a:gd name="T67" fmla="*/ 1117 h 1725"/>
                    <a:gd name="T68" fmla="*/ 97 w 937"/>
                    <a:gd name="T69" fmla="*/ 1117 h 1725"/>
                    <a:gd name="T70" fmla="*/ 72 w 937"/>
                    <a:gd name="T71" fmla="*/ 1113 h 1725"/>
                    <a:gd name="T72" fmla="*/ 51 w 937"/>
                    <a:gd name="T73" fmla="*/ 1105 h 1725"/>
                    <a:gd name="T74" fmla="*/ 31 w 937"/>
                    <a:gd name="T75" fmla="*/ 1091 h 1725"/>
                    <a:gd name="T76" fmla="*/ 15 w 937"/>
                    <a:gd name="T77" fmla="*/ 1072 h 1725"/>
                    <a:gd name="T78" fmla="*/ 6 w 937"/>
                    <a:gd name="T79" fmla="*/ 1050 h 1725"/>
                    <a:gd name="T80" fmla="*/ 0 w 937"/>
                    <a:gd name="T81" fmla="*/ 1027 h 1725"/>
                    <a:gd name="T82" fmla="*/ 3 w 937"/>
                    <a:gd name="T83" fmla="*/ 1003 h 1725"/>
                    <a:gd name="T84" fmla="*/ 10 w 937"/>
                    <a:gd name="T85" fmla="*/ 979 h 1725"/>
                    <a:gd name="T86" fmla="*/ 452 w 937"/>
                    <a:gd name="T87" fmla="*/ 54 h 1725"/>
                    <a:gd name="T88" fmla="*/ 466 w 937"/>
                    <a:gd name="T89" fmla="*/ 32 h 1725"/>
                    <a:gd name="T90" fmla="*/ 485 w 937"/>
                    <a:gd name="T91" fmla="*/ 16 h 1725"/>
                    <a:gd name="T92" fmla="*/ 507 w 937"/>
                    <a:gd name="T93" fmla="*/ 5 h 1725"/>
                    <a:gd name="T94" fmla="*/ 531 w 937"/>
                    <a:gd name="T95" fmla="*/ 0 h 1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37" h="1725">
                      <a:moveTo>
                        <a:pt x="531" y="0"/>
                      </a:moveTo>
                      <a:lnTo>
                        <a:pt x="555" y="1"/>
                      </a:lnTo>
                      <a:lnTo>
                        <a:pt x="580" y="9"/>
                      </a:lnTo>
                      <a:lnTo>
                        <a:pt x="602" y="22"/>
                      </a:lnTo>
                      <a:lnTo>
                        <a:pt x="617" y="41"/>
                      </a:lnTo>
                      <a:lnTo>
                        <a:pt x="629" y="63"/>
                      </a:lnTo>
                      <a:lnTo>
                        <a:pt x="635" y="87"/>
                      </a:lnTo>
                      <a:lnTo>
                        <a:pt x="633" y="111"/>
                      </a:lnTo>
                      <a:lnTo>
                        <a:pt x="625" y="136"/>
                      </a:lnTo>
                      <a:lnTo>
                        <a:pt x="248" y="925"/>
                      </a:lnTo>
                      <a:lnTo>
                        <a:pt x="842" y="925"/>
                      </a:lnTo>
                      <a:lnTo>
                        <a:pt x="866" y="928"/>
                      </a:lnTo>
                      <a:lnTo>
                        <a:pt x="887" y="937"/>
                      </a:lnTo>
                      <a:lnTo>
                        <a:pt x="905" y="949"/>
                      </a:lnTo>
                      <a:lnTo>
                        <a:pt x="921" y="967"/>
                      </a:lnTo>
                      <a:lnTo>
                        <a:pt x="932" y="989"/>
                      </a:lnTo>
                      <a:lnTo>
                        <a:pt x="937" y="1011"/>
                      </a:lnTo>
                      <a:lnTo>
                        <a:pt x="937" y="1034"/>
                      </a:lnTo>
                      <a:lnTo>
                        <a:pt x="931" y="1056"/>
                      </a:lnTo>
                      <a:lnTo>
                        <a:pt x="688" y="1666"/>
                      </a:lnTo>
                      <a:lnTo>
                        <a:pt x="676" y="1687"/>
                      </a:lnTo>
                      <a:lnTo>
                        <a:pt x="661" y="1703"/>
                      </a:lnTo>
                      <a:lnTo>
                        <a:pt x="643" y="1716"/>
                      </a:lnTo>
                      <a:lnTo>
                        <a:pt x="621" y="1723"/>
                      </a:lnTo>
                      <a:lnTo>
                        <a:pt x="599" y="1725"/>
                      </a:lnTo>
                      <a:lnTo>
                        <a:pt x="580" y="1724"/>
                      </a:lnTo>
                      <a:lnTo>
                        <a:pt x="563" y="1719"/>
                      </a:lnTo>
                      <a:lnTo>
                        <a:pt x="540" y="1707"/>
                      </a:lnTo>
                      <a:lnTo>
                        <a:pt x="523" y="1690"/>
                      </a:lnTo>
                      <a:lnTo>
                        <a:pt x="511" y="1668"/>
                      </a:lnTo>
                      <a:lnTo>
                        <a:pt x="503" y="1644"/>
                      </a:lnTo>
                      <a:lnTo>
                        <a:pt x="503" y="1619"/>
                      </a:lnTo>
                      <a:lnTo>
                        <a:pt x="510" y="1594"/>
                      </a:lnTo>
                      <a:lnTo>
                        <a:pt x="701" y="1117"/>
                      </a:lnTo>
                      <a:lnTo>
                        <a:pt x="97" y="1117"/>
                      </a:lnTo>
                      <a:lnTo>
                        <a:pt x="72" y="1113"/>
                      </a:lnTo>
                      <a:lnTo>
                        <a:pt x="51" y="1105"/>
                      </a:lnTo>
                      <a:lnTo>
                        <a:pt x="31" y="1091"/>
                      </a:lnTo>
                      <a:lnTo>
                        <a:pt x="15" y="1072"/>
                      </a:lnTo>
                      <a:lnTo>
                        <a:pt x="6" y="1050"/>
                      </a:lnTo>
                      <a:lnTo>
                        <a:pt x="0" y="1027"/>
                      </a:lnTo>
                      <a:lnTo>
                        <a:pt x="3" y="1003"/>
                      </a:lnTo>
                      <a:lnTo>
                        <a:pt x="10" y="979"/>
                      </a:lnTo>
                      <a:lnTo>
                        <a:pt x="452" y="54"/>
                      </a:lnTo>
                      <a:lnTo>
                        <a:pt x="466" y="32"/>
                      </a:lnTo>
                      <a:lnTo>
                        <a:pt x="485" y="16"/>
                      </a:lnTo>
                      <a:lnTo>
                        <a:pt x="507" y="5"/>
                      </a:lnTo>
                      <a:lnTo>
                        <a:pt x="5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7" name="Freeform 46"/>
                <p:cNvSpPr>
                  <a:spLocks noEditPoints="1"/>
                </p:cNvSpPr>
                <p:nvPr/>
              </p:nvSpPr>
              <p:spPr bwMode="auto">
                <a:xfrm>
                  <a:off x="1505" y="3285"/>
                  <a:ext cx="530" cy="410"/>
                </a:xfrm>
                <a:custGeom>
                  <a:avLst/>
                  <a:gdLst>
                    <a:gd name="T0" fmla="*/ 275 w 1059"/>
                    <a:gd name="T1" fmla="*/ 214 h 822"/>
                    <a:gd name="T2" fmla="*/ 478 w 1059"/>
                    <a:gd name="T3" fmla="*/ 567 h 822"/>
                    <a:gd name="T4" fmla="*/ 760 w 1059"/>
                    <a:gd name="T5" fmla="*/ 274 h 822"/>
                    <a:gd name="T6" fmla="*/ 275 w 1059"/>
                    <a:gd name="T7" fmla="*/ 214 h 822"/>
                    <a:gd name="T8" fmla="*/ 85 w 1059"/>
                    <a:gd name="T9" fmla="*/ 0 h 822"/>
                    <a:gd name="T10" fmla="*/ 107 w 1059"/>
                    <a:gd name="T11" fmla="*/ 0 h 822"/>
                    <a:gd name="T12" fmla="*/ 975 w 1059"/>
                    <a:gd name="T13" fmla="*/ 106 h 822"/>
                    <a:gd name="T14" fmla="*/ 1001 w 1059"/>
                    <a:gd name="T15" fmla="*/ 113 h 822"/>
                    <a:gd name="T16" fmla="*/ 1023 w 1059"/>
                    <a:gd name="T17" fmla="*/ 126 h 822"/>
                    <a:gd name="T18" fmla="*/ 1042 w 1059"/>
                    <a:gd name="T19" fmla="*/ 146 h 822"/>
                    <a:gd name="T20" fmla="*/ 1054 w 1059"/>
                    <a:gd name="T21" fmla="*/ 170 h 822"/>
                    <a:gd name="T22" fmla="*/ 1059 w 1059"/>
                    <a:gd name="T23" fmla="*/ 190 h 822"/>
                    <a:gd name="T24" fmla="*/ 1059 w 1059"/>
                    <a:gd name="T25" fmla="*/ 211 h 822"/>
                    <a:gd name="T26" fmla="*/ 1054 w 1059"/>
                    <a:gd name="T27" fmla="*/ 232 h 822"/>
                    <a:gd name="T28" fmla="*/ 1046 w 1059"/>
                    <a:gd name="T29" fmla="*/ 251 h 822"/>
                    <a:gd name="T30" fmla="*/ 1032 w 1059"/>
                    <a:gd name="T31" fmla="*/ 268 h 822"/>
                    <a:gd name="T32" fmla="*/ 528 w 1059"/>
                    <a:gd name="T33" fmla="*/ 793 h 822"/>
                    <a:gd name="T34" fmla="*/ 507 w 1059"/>
                    <a:gd name="T35" fmla="*/ 808 h 822"/>
                    <a:gd name="T36" fmla="*/ 484 w 1059"/>
                    <a:gd name="T37" fmla="*/ 818 h 822"/>
                    <a:gd name="T38" fmla="*/ 459 w 1059"/>
                    <a:gd name="T39" fmla="*/ 822 h 822"/>
                    <a:gd name="T40" fmla="*/ 447 w 1059"/>
                    <a:gd name="T41" fmla="*/ 820 h 822"/>
                    <a:gd name="T42" fmla="*/ 425 w 1059"/>
                    <a:gd name="T43" fmla="*/ 815 h 822"/>
                    <a:gd name="T44" fmla="*/ 406 w 1059"/>
                    <a:gd name="T45" fmla="*/ 806 h 822"/>
                    <a:gd name="T46" fmla="*/ 389 w 1059"/>
                    <a:gd name="T47" fmla="*/ 791 h 822"/>
                    <a:gd name="T48" fmla="*/ 375 w 1059"/>
                    <a:gd name="T49" fmla="*/ 774 h 822"/>
                    <a:gd name="T50" fmla="*/ 12 w 1059"/>
                    <a:gd name="T51" fmla="*/ 143 h 822"/>
                    <a:gd name="T52" fmla="*/ 2 w 1059"/>
                    <a:gd name="T53" fmla="*/ 118 h 822"/>
                    <a:gd name="T54" fmla="*/ 0 w 1059"/>
                    <a:gd name="T55" fmla="*/ 92 h 822"/>
                    <a:gd name="T56" fmla="*/ 4 w 1059"/>
                    <a:gd name="T57" fmla="*/ 66 h 822"/>
                    <a:gd name="T58" fmla="*/ 16 w 1059"/>
                    <a:gd name="T59" fmla="*/ 43 h 822"/>
                    <a:gd name="T60" fmla="*/ 29 w 1059"/>
                    <a:gd name="T61" fmla="*/ 25 h 822"/>
                    <a:gd name="T62" fmla="*/ 46 w 1059"/>
                    <a:gd name="T63" fmla="*/ 13 h 822"/>
                    <a:gd name="T64" fmla="*/ 65 w 1059"/>
                    <a:gd name="T65" fmla="*/ 4 h 822"/>
                    <a:gd name="T66" fmla="*/ 85 w 1059"/>
                    <a:gd name="T67" fmla="*/ 0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9" h="822">
                      <a:moveTo>
                        <a:pt x="275" y="214"/>
                      </a:moveTo>
                      <a:lnTo>
                        <a:pt x="478" y="567"/>
                      </a:lnTo>
                      <a:lnTo>
                        <a:pt x="760" y="274"/>
                      </a:lnTo>
                      <a:lnTo>
                        <a:pt x="275" y="214"/>
                      </a:lnTo>
                      <a:close/>
                      <a:moveTo>
                        <a:pt x="85" y="0"/>
                      </a:moveTo>
                      <a:lnTo>
                        <a:pt x="107" y="0"/>
                      </a:lnTo>
                      <a:lnTo>
                        <a:pt x="975" y="106"/>
                      </a:lnTo>
                      <a:lnTo>
                        <a:pt x="1001" y="113"/>
                      </a:lnTo>
                      <a:lnTo>
                        <a:pt x="1023" y="126"/>
                      </a:lnTo>
                      <a:lnTo>
                        <a:pt x="1042" y="146"/>
                      </a:lnTo>
                      <a:lnTo>
                        <a:pt x="1054" y="170"/>
                      </a:lnTo>
                      <a:lnTo>
                        <a:pt x="1059" y="190"/>
                      </a:lnTo>
                      <a:lnTo>
                        <a:pt x="1059" y="211"/>
                      </a:lnTo>
                      <a:lnTo>
                        <a:pt x="1054" y="232"/>
                      </a:lnTo>
                      <a:lnTo>
                        <a:pt x="1046" y="251"/>
                      </a:lnTo>
                      <a:lnTo>
                        <a:pt x="1032" y="268"/>
                      </a:lnTo>
                      <a:lnTo>
                        <a:pt x="528" y="793"/>
                      </a:lnTo>
                      <a:lnTo>
                        <a:pt x="507" y="808"/>
                      </a:lnTo>
                      <a:lnTo>
                        <a:pt x="484" y="818"/>
                      </a:lnTo>
                      <a:lnTo>
                        <a:pt x="459" y="822"/>
                      </a:lnTo>
                      <a:lnTo>
                        <a:pt x="447" y="820"/>
                      </a:lnTo>
                      <a:lnTo>
                        <a:pt x="425" y="815"/>
                      </a:lnTo>
                      <a:lnTo>
                        <a:pt x="406" y="806"/>
                      </a:lnTo>
                      <a:lnTo>
                        <a:pt x="389" y="791"/>
                      </a:lnTo>
                      <a:lnTo>
                        <a:pt x="375" y="774"/>
                      </a:lnTo>
                      <a:lnTo>
                        <a:pt x="12" y="143"/>
                      </a:lnTo>
                      <a:lnTo>
                        <a:pt x="2" y="118"/>
                      </a:lnTo>
                      <a:lnTo>
                        <a:pt x="0" y="92"/>
                      </a:lnTo>
                      <a:lnTo>
                        <a:pt x="4" y="66"/>
                      </a:lnTo>
                      <a:lnTo>
                        <a:pt x="16" y="43"/>
                      </a:lnTo>
                      <a:lnTo>
                        <a:pt x="29" y="25"/>
                      </a:lnTo>
                      <a:lnTo>
                        <a:pt x="46" y="13"/>
                      </a:lnTo>
                      <a:lnTo>
                        <a:pt x="65" y="4"/>
                      </a:lnTo>
                      <a:lnTo>
                        <a:pt x="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grpSp>
      <p:sp>
        <p:nvSpPr>
          <p:cNvPr id="79" name="Rounded Rectangle 78"/>
          <p:cNvSpPr/>
          <p:nvPr/>
        </p:nvSpPr>
        <p:spPr>
          <a:xfrm>
            <a:off x="4877626" y="104607"/>
            <a:ext cx="1471973" cy="5754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a:solidFill>
                  <a:srgbClr val="002060"/>
                </a:solidFill>
                <a:cs typeface="B Homa" panose="00000400000000000000" pitchFamily="2" charset="-78"/>
              </a:rPr>
              <a:t>ماتریس </a:t>
            </a:r>
            <a:r>
              <a:rPr lang="en-US" dirty="0">
                <a:solidFill>
                  <a:srgbClr val="002060"/>
                </a:solidFill>
                <a:cs typeface="B Homa" panose="00000400000000000000" pitchFamily="2" charset="-78"/>
              </a:rPr>
              <a:t>RACI</a:t>
            </a:r>
          </a:p>
        </p:txBody>
      </p:sp>
      <p:sp>
        <p:nvSpPr>
          <p:cNvPr id="80" name="Slide Number Placeholder 5"/>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C3EE3A-C468-41A9-BBE5-603562290F29}" type="slidenum">
              <a:rPr lang="en-US" smtClean="0"/>
              <a:pPr/>
              <a:t>23</a:t>
            </a:fld>
            <a:endParaRPr lang="en-US"/>
          </a:p>
        </p:txBody>
      </p:sp>
      <p:sp>
        <p:nvSpPr>
          <p:cNvPr id="81" name="Rectangle 80">
            <a:hlinkClick r:id="" action="ppaction://noaction"/>
          </p:cNvPr>
          <p:cNvSpPr/>
          <p:nvPr/>
        </p:nvSpPr>
        <p:spPr>
          <a:xfrm>
            <a:off x="11014396" y="4352814"/>
            <a:ext cx="1109121" cy="582066"/>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سازماندهی بهبود مستمر خدمت</a:t>
            </a:r>
            <a:endParaRPr lang="en-US" sz="1200" dirty="0">
              <a:solidFill>
                <a:schemeClr val="tx1"/>
              </a:solidFill>
              <a:cs typeface="B Homa" panose="00000400000000000000" pitchFamily="2" charset="-78"/>
            </a:endParaRPr>
          </a:p>
        </p:txBody>
      </p:sp>
      <p:sp>
        <p:nvSpPr>
          <p:cNvPr id="82" name="Rectangle 81">
            <a:hlinkClick r:id="rId5" action="ppaction://hlinksldjump"/>
          </p:cNvPr>
          <p:cNvSpPr/>
          <p:nvPr/>
        </p:nvSpPr>
        <p:spPr>
          <a:xfrm>
            <a:off x="8802339" y="554371"/>
            <a:ext cx="2160000" cy="21662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حاكميت و سيستم‌هاي مديريت</a:t>
            </a:r>
            <a:endParaRPr lang="en-US" sz="1200" dirty="0">
              <a:solidFill>
                <a:schemeClr val="tx1"/>
              </a:solidFill>
              <a:cs typeface="B Homa" panose="00000400000000000000" pitchFamily="2" charset="-78"/>
            </a:endParaRPr>
          </a:p>
        </p:txBody>
      </p:sp>
      <p:sp>
        <p:nvSpPr>
          <p:cNvPr id="83" name="Rectangle 82">
            <a:hlinkClick r:id="rId6" action="ppaction://hlinksldjump"/>
          </p:cNvPr>
          <p:cNvSpPr/>
          <p:nvPr/>
        </p:nvSpPr>
        <p:spPr>
          <a:xfrm>
            <a:off x="8796797" y="320768"/>
            <a:ext cx="2160000" cy="21662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خدمت و مدیریت خدمت</a:t>
            </a:r>
            <a:endParaRPr lang="en-US" sz="1200" dirty="0">
              <a:solidFill>
                <a:schemeClr val="tx1"/>
              </a:solidFill>
              <a:cs typeface="B Homa" panose="00000400000000000000" pitchFamily="2" charset="-78"/>
            </a:endParaRPr>
          </a:p>
        </p:txBody>
      </p:sp>
      <p:sp>
        <p:nvSpPr>
          <p:cNvPr id="84" name="Rectangle 83">
            <a:hlinkClick r:id="rId7" action="ppaction://hlinksldjump"/>
          </p:cNvPr>
          <p:cNvSpPr/>
          <p:nvPr/>
        </p:nvSpPr>
        <p:spPr>
          <a:xfrm>
            <a:off x="8796797" y="792612"/>
            <a:ext cx="2160000" cy="21662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چرخه عمر خدمت</a:t>
            </a:r>
            <a:endParaRPr lang="en-US" sz="1200" dirty="0">
              <a:solidFill>
                <a:schemeClr val="tx1"/>
              </a:solidFill>
              <a:cs typeface="B Homa" panose="00000400000000000000" pitchFamily="2" charset="-78"/>
            </a:endParaRPr>
          </a:p>
        </p:txBody>
      </p:sp>
      <p:sp>
        <p:nvSpPr>
          <p:cNvPr id="85" name="Rectangle 84">
            <a:hlinkClick r:id="rId8" action="ppaction://hlinksldjump"/>
          </p:cNvPr>
          <p:cNvSpPr/>
          <p:nvPr/>
        </p:nvSpPr>
        <p:spPr>
          <a:xfrm>
            <a:off x="8789752" y="1034660"/>
            <a:ext cx="2178129" cy="205501"/>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رویکرد بهبود مستمر خدمت</a:t>
            </a:r>
            <a:endParaRPr lang="en-US" sz="1200" dirty="0">
              <a:solidFill>
                <a:schemeClr val="tx1"/>
              </a:solidFill>
              <a:cs typeface="B Homa" panose="00000400000000000000" pitchFamily="2" charset="-78"/>
            </a:endParaRPr>
          </a:p>
        </p:txBody>
      </p:sp>
      <p:sp>
        <p:nvSpPr>
          <p:cNvPr id="86" name="Rectangle 85"/>
          <p:cNvSpPr/>
          <p:nvPr/>
        </p:nvSpPr>
        <p:spPr>
          <a:xfrm>
            <a:off x="8789752" y="1263268"/>
            <a:ext cx="2178129" cy="219976"/>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بهبود مستمر خدمت و ..</a:t>
            </a:r>
            <a:endParaRPr lang="en-US" sz="1200" dirty="0">
              <a:solidFill>
                <a:schemeClr val="tx1"/>
              </a:solidFill>
              <a:cs typeface="B Homa" panose="00000400000000000000" pitchFamily="2" charset="-78"/>
            </a:endParaRPr>
          </a:p>
        </p:txBody>
      </p:sp>
      <p:sp>
        <p:nvSpPr>
          <p:cNvPr id="87" name="Rectangle 86">
            <a:hlinkClick r:id="rId9" action="ppaction://hlinksldjump"/>
          </p:cNvPr>
          <p:cNvSpPr/>
          <p:nvPr/>
        </p:nvSpPr>
        <p:spPr>
          <a:xfrm>
            <a:off x="10992663" y="320769"/>
            <a:ext cx="1114760" cy="67419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مديريت خدمت به عنوان الگوی برتر</a:t>
            </a:r>
            <a:endParaRPr lang="en-US" sz="1200" dirty="0">
              <a:solidFill>
                <a:schemeClr val="tx1"/>
              </a:solidFill>
              <a:cs typeface="B Homa" panose="00000400000000000000" pitchFamily="2" charset="-78"/>
            </a:endParaRPr>
          </a:p>
        </p:txBody>
      </p:sp>
      <p:sp>
        <p:nvSpPr>
          <p:cNvPr id="88" name="Rectangle 87">
            <a:hlinkClick r:id="rId10" action="ppaction://hlinksldjump"/>
          </p:cNvPr>
          <p:cNvSpPr/>
          <p:nvPr/>
        </p:nvSpPr>
        <p:spPr>
          <a:xfrm>
            <a:off x="10992989" y="1021009"/>
            <a:ext cx="1114760" cy="995977"/>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اصول بهبود مستمر خدمت</a:t>
            </a:r>
            <a:endParaRPr lang="en-US" sz="1200" dirty="0">
              <a:solidFill>
                <a:schemeClr val="tx1"/>
              </a:solidFill>
              <a:cs typeface="B Homa" panose="00000400000000000000" pitchFamily="2" charset="-78"/>
            </a:endParaRPr>
          </a:p>
        </p:txBody>
      </p:sp>
      <p:sp>
        <p:nvSpPr>
          <p:cNvPr id="89" name="Rectangle 88">
            <a:hlinkClick r:id="rId9" action="ppaction://hlinksldjump"/>
          </p:cNvPr>
          <p:cNvSpPr/>
          <p:nvPr/>
        </p:nvSpPr>
        <p:spPr>
          <a:xfrm>
            <a:off x="10992663" y="42048"/>
            <a:ext cx="1114760" cy="255466"/>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مقدمه</a:t>
            </a:r>
            <a:endParaRPr lang="en-US" sz="1200" dirty="0">
              <a:solidFill>
                <a:schemeClr val="tx1"/>
              </a:solidFill>
              <a:cs typeface="B Homa" panose="00000400000000000000" pitchFamily="2" charset="-78"/>
            </a:endParaRPr>
          </a:p>
        </p:txBody>
      </p:sp>
      <p:sp>
        <p:nvSpPr>
          <p:cNvPr id="90" name="Rectangle 89">
            <a:hlinkClick r:id="rId9" action="ppaction://hlinksldjump"/>
          </p:cNvPr>
          <p:cNvSpPr/>
          <p:nvPr/>
        </p:nvSpPr>
        <p:spPr>
          <a:xfrm>
            <a:off x="8796797" y="40226"/>
            <a:ext cx="2160000" cy="255467"/>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نگاه کلی</a:t>
            </a:r>
            <a:endParaRPr lang="en-US" sz="1200" dirty="0">
              <a:solidFill>
                <a:schemeClr val="tx1"/>
              </a:solidFill>
              <a:cs typeface="B Homa" panose="00000400000000000000" pitchFamily="2" charset="-78"/>
            </a:endParaRPr>
          </a:p>
        </p:txBody>
      </p:sp>
      <p:sp>
        <p:nvSpPr>
          <p:cNvPr id="91" name="Rectangle 90"/>
          <p:cNvSpPr/>
          <p:nvPr/>
        </p:nvSpPr>
        <p:spPr>
          <a:xfrm>
            <a:off x="8789752" y="2035975"/>
            <a:ext cx="2185564" cy="209016"/>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فرایند هفت مرحله ای</a:t>
            </a:r>
            <a:endParaRPr lang="en-US" sz="1200" dirty="0">
              <a:solidFill>
                <a:schemeClr val="tx1"/>
              </a:solidFill>
              <a:cs typeface="B Homa" panose="00000400000000000000" pitchFamily="2" charset="-78"/>
            </a:endParaRPr>
          </a:p>
        </p:txBody>
      </p:sp>
      <p:sp>
        <p:nvSpPr>
          <p:cNvPr id="92" name="Rectangle 91">
            <a:hlinkClick r:id="rId10" action="ppaction://hlinksldjump"/>
          </p:cNvPr>
          <p:cNvSpPr/>
          <p:nvPr/>
        </p:nvSpPr>
        <p:spPr>
          <a:xfrm>
            <a:off x="11011577" y="2024065"/>
            <a:ext cx="1114760" cy="945408"/>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فرایند بهبود مستمر خدمت</a:t>
            </a:r>
            <a:endParaRPr lang="en-US" sz="1200" dirty="0">
              <a:solidFill>
                <a:schemeClr val="tx1"/>
              </a:solidFill>
              <a:cs typeface="B Homa" panose="00000400000000000000" pitchFamily="2" charset="-78"/>
            </a:endParaRPr>
          </a:p>
        </p:txBody>
      </p:sp>
      <p:sp>
        <p:nvSpPr>
          <p:cNvPr id="93" name="Rectangle 92"/>
          <p:cNvSpPr/>
          <p:nvPr/>
        </p:nvSpPr>
        <p:spPr>
          <a:xfrm>
            <a:off x="8789752" y="2260566"/>
            <a:ext cx="2185564" cy="22475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رویه جمع آوری و پایش داده</a:t>
            </a:r>
            <a:endParaRPr lang="en-US" sz="1200" dirty="0">
              <a:solidFill>
                <a:schemeClr val="tx1"/>
              </a:solidFill>
              <a:cs typeface="B Homa" panose="00000400000000000000" pitchFamily="2" charset="-78"/>
            </a:endParaRPr>
          </a:p>
        </p:txBody>
      </p:sp>
      <p:sp>
        <p:nvSpPr>
          <p:cNvPr id="94" name="Rectangle 93"/>
          <p:cNvSpPr/>
          <p:nvPr/>
        </p:nvSpPr>
        <p:spPr>
          <a:xfrm>
            <a:off x="8789752" y="2512650"/>
            <a:ext cx="2201730" cy="236043"/>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محرک ها، ورودی، خروجی و رابط‌ ها</a:t>
            </a:r>
            <a:endParaRPr lang="en-US" sz="1200" dirty="0">
              <a:solidFill>
                <a:schemeClr val="tx1"/>
              </a:solidFill>
              <a:cs typeface="B Homa" panose="00000400000000000000" pitchFamily="2" charset="-78"/>
            </a:endParaRPr>
          </a:p>
        </p:txBody>
      </p:sp>
      <p:sp>
        <p:nvSpPr>
          <p:cNvPr id="95" name="Rectangle 94"/>
          <p:cNvSpPr/>
          <p:nvPr/>
        </p:nvSpPr>
        <p:spPr>
          <a:xfrm>
            <a:off x="8789752" y="1513831"/>
            <a:ext cx="2190683" cy="491557"/>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ورودی های مستمر به تفکیک گام های چرخه عمر خدمت</a:t>
            </a:r>
            <a:endParaRPr lang="en-US" sz="1200" dirty="0">
              <a:solidFill>
                <a:schemeClr val="tx1"/>
              </a:solidFill>
              <a:cs typeface="B Homa" panose="00000400000000000000" pitchFamily="2" charset="-78"/>
            </a:endParaRPr>
          </a:p>
        </p:txBody>
      </p:sp>
      <p:sp>
        <p:nvSpPr>
          <p:cNvPr id="96" name="Rectangle 95"/>
          <p:cNvSpPr/>
          <p:nvPr/>
        </p:nvSpPr>
        <p:spPr>
          <a:xfrm>
            <a:off x="8807881" y="2774587"/>
            <a:ext cx="2185566" cy="215394"/>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نقش سایر فرایندها</a:t>
            </a:r>
            <a:endParaRPr lang="en-US" sz="1200" dirty="0">
              <a:solidFill>
                <a:schemeClr val="tx1"/>
              </a:solidFill>
              <a:cs typeface="B Homa" panose="00000400000000000000" pitchFamily="2" charset="-78"/>
            </a:endParaRPr>
          </a:p>
        </p:txBody>
      </p:sp>
      <p:sp>
        <p:nvSpPr>
          <p:cNvPr id="97" name="Rectangle 96">
            <a:hlinkClick r:id="rId10" action="ppaction://hlinksldjump"/>
          </p:cNvPr>
          <p:cNvSpPr/>
          <p:nvPr/>
        </p:nvSpPr>
        <p:spPr>
          <a:xfrm>
            <a:off x="11011577" y="2983570"/>
            <a:ext cx="1114760" cy="1355756"/>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روش ها و تکنیک های بهبود مستمر خدمت</a:t>
            </a:r>
            <a:endParaRPr lang="en-US" sz="1200" dirty="0">
              <a:solidFill>
                <a:schemeClr val="tx1"/>
              </a:solidFill>
              <a:cs typeface="B Homa" panose="00000400000000000000" pitchFamily="2" charset="-78"/>
            </a:endParaRPr>
          </a:p>
        </p:txBody>
      </p:sp>
      <p:sp>
        <p:nvSpPr>
          <p:cNvPr id="98" name="Rectangle 97"/>
          <p:cNvSpPr/>
          <p:nvPr/>
        </p:nvSpPr>
        <p:spPr>
          <a:xfrm>
            <a:off x="8807881" y="3006827"/>
            <a:ext cx="2203696" cy="223918"/>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مروری بر روش ها و تکنیک ها</a:t>
            </a:r>
            <a:endParaRPr lang="en-US" sz="1200" dirty="0">
              <a:solidFill>
                <a:schemeClr val="tx1"/>
              </a:solidFill>
              <a:cs typeface="B Homa" panose="00000400000000000000" pitchFamily="2" charset="-78"/>
            </a:endParaRPr>
          </a:p>
        </p:txBody>
      </p:sp>
      <p:sp>
        <p:nvSpPr>
          <p:cNvPr id="99" name="Rectangle 98"/>
          <p:cNvSpPr/>
          <p:nvPr/>
        </p:nvSpPr>
        <p:spPr>
          <a:xfrm>
            <a:off x="8807881" y="3252712"/>
            <a:ext cx="2203696" cy="238745"/>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چگونگی و زمان ممیزی</a:t>
            </a:r>
            <a:endParaRPr lang="en-US" sz="1200" dirty="0">
              <a:solidFill>
                <a:schemeClr val="tx1"/>
              </a:solidFill>
              <a:cs typeface="B Homa" panose="00000400000000000000" pitchFamily="2" charset="-78"/>
            </a:endParaRPr>
          </a:p>
        </p:txBody>
      </p:sp>
      <p:sp>
        <p:nvSpPr>
          <p:cNvPr id="100" name="Rectangle 99"/>
          <p:cNvSpPr/>
          <p:nvPr/>
        </p:nvSpPr>
        <p:spPr>
          <a:xfrm>
            <a:off x="8807881" y="3507033"/>
            <a:ext cx="2193063" cy="283152"/>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ارزش فرایند در مقایسه با بلوغ فرایند</a:t>
            </a:r>
            <a:endParaRPr lang="en-US" sz="1200" dirty="0">
              <a:solidFill>
                <a:schemeClr val="tx1"/>
              </a:solidFill>
              <a:cs typeface="B Homa" panose="00000400000000000000" pitchFamily="2" charset="-78"/>
            </a:endParaRPr>
          </a:p>
        </p:txBody>
      </p:sp>
      <p:sp>
        <p:nvSpPr>
          <p:cNvPr id="101" name="Rectangle 100"/>
          <p:cNvSpPr/>
          <p:nvPr/>
        </p:nvSpPr>
        <p:spPr>
          <a:xfrm>
            <a:off x="8796797" y="3808990"/>
            <a:ext cx="2204147" cy="271967"/>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مقایسه بلوغ فرایندی</a:t>
            </a:r>
            <a:endParaRPr lang="en-US" sz="1200" dirty="0">
              <a:solidFill>
                <a:schemeClr val="tx1"/>
              </a:solidFill>
              <a:cs typeface="B Homa" panose="00000400000000000000" pitchFamily="2" charset="-78"/>
            </a:endParaRPr>
          </a:p>
        </p:txBody>
      </p:sp>
      <p:sp>
        <p:nvSpPr>
          <p:cNvPr id="102" name="Rectangle 101"/>
          <p:cNvSpPr/>
          <p:nvPr/>
        </p:nvSpPr>
        <p:spPr>
          <a:xfrm>
            <a:off x="8796797" y="4104064"/>
            <a:ext cx="2214780" cy="257230"/>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کارت امتیازی متوازن </a:t>
            </a:r>
            <a:r>
              <a:rPr lang="en-US" sz="1200" dirty="0">
                <a:solidFill>
                  <a:schemeClr val="tx1"/>
                </a:solidFill>
                <a:cs typeface="B Homa" panose="00000400000000000000" pitchFamily="2" charset="-78"/>
              </a:rPr>
              <a:t>IT</a:t>
            </a:r>
          </a:p>
        </p:txBody>
      </p:sp>
      <p:sp>
        <p:nvSpPr>
          <p:cNvPr id="103" name="Rectangle 102"/>
          <p:cNvSpPr/>
          <p:nvPr/>
        </p:nvSpPr>
        <p:spPr>
          <a:xfrm>
            <a:off x="8796797" y="4380506"/>
            <a:ext cx="2204147" cy="272526"/>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100" dirty="0">
                <a:solidFill>
                  <a:schemeClr val="tx1"/>
                </a:solidFill>
                <a:cs typeface="B Homa" panose="00000400000000000000" pitchFamily="2" charset="-78"/>
              </a:rPr>
              <a:t>توسعه سازمانی، کارکردها، نقش ها</a:t>
            </a:r>
            <a:endParaRPr lang="en-US" sz="1100" dirty="0">
              <a:solidFill>
                <a:schemeClr val="tx1"/>
              </a:solidFill>
              <a:cs typeface="B Homa" panose="00000400000000000000" pitchFamily="2" charset="-78"/>
            </a:endParaRPr>
          </a:p>
        </p:txBody>
      </p:sp>
      <p:sp>
        <p:nvSpPr>
          <p:cNvPr id="104" name="Rectangle 103"/>
          <p:cNvSpPr/>
          <p:nvPr/>
        </p:nvSpPr>
        <p:spPr>
          <a:xfrm>
            <a:off x="8796797" y="4676137"/>
            <a:ext cx="2214780" cy="22382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ماتریس واگذاری مسئولیت</a:t>
            </a:r>
            <a:endParaRPr lang="en-US" sz="1200" dirty="0">
              <a:solidFill>
                <a:schemeClr val="tx1"/>
              </a:solidFill>
              <a:cs typeface="B Homa" panose="00000400000000000000" pitchFamily="2" charset="-78"/>
            </a:endParaRPr>
          </a:p>
        </p:txBody>
      </p:sp>
      <p:sp>
        <p:nvSpPr>
          <p:cNvPr id="105" name="Rectangle 104"/>
          <p:cNvSpPr/>
          <p:nvPr/>
        </p:nvSpPr>
        <p:spPr>
          <a:xfrm>
            <a:off x="8791771" y="4927291"/>
            <a:ext cx="2197503" cy="420907"/>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ابزارهای لازم برای پشتیبانی از فعالیت های بهبود مستمر خدمت </a:t>
            </a:r>
            <a:endParaRPr lang="en-US" sz="1200" dirty="0">
              <a:solidFill>
                <a:schemeClr val="tx1"/>
              </a:solidFill>
              <a:cs typeface="B Homa" panose="00000400000000000000" pitchFamily="2" charset="-78"/>
            </a:endParaRPr>
          </a:p>
        </p:txBody>
      </p:sp>
      <p:sp>
        <p:nvSpPr>
          <p:cNvPr id="106" name="Rectangle 105">
            <a:hlinkClick r:id="" action="ppaction://noaction"/>
          </p:cNvPr>
          <p:cNvSpPr/>
          <p:nvPr/>
        </p:nvSpPr>
        <p:spPr>
          <a:xfrm>
            <a:off x="11016314" y="4945696"/>
            <a:ext cx="1109121" cy="951555"/>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ملاحظات فنی</a:t>
            </a:r>
            <a:endParaRPr lang="en-US" sz="1200" dirty="0">
              <a:solidFill>
                <a:schemeClr val="tx1"/>
              </a:solidFill>
              <a:cs typeface="B Homa" panose="00000400000000000000" pitchFamily="2" charset="-78"/>
            </a:endParaRPr>
          </a:p>
        </p:txBody>
      </p:sp>
      <p:sp>
        <p:nvSpPr>
          <p:cNvPr id="107" name="Rectangle 106"/>
          <p:cNvSpPr/>
          <p:nvPr/>
        </p:nvSpPr>
        <p:spPr>
          <a:xfrm>
            <a:off x="8789753" y="5366191"/>
            <a:ext cx="2212914" cy="257750"/>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سیستم پیکربندی</a:t>
            </a:r>
            <a:endParaRPr lang="en-US" sz="1200" dirty="0">
              <a:solidFill>
                <a:schemeClr val="tx1"/>
              </a:solidFill>
              <a:cs typeface="B Homa" panose="00000400000000000000" pitchFamily="2" charset="-78"/>
            </a:endParaRPr>
          </a:p>
        </p:txBody>
      </p:sp>
      <p:sp>
        <p:nvSpPr>
          <p:cNvPr id="108" name="Rectangle 107"/>
          <p:cNvSpPr/>
          <p:nvPr/>
        </p:nvSpPr>
        <p:spPr>
          <a:xfrm>
            <a:off x="8796797" y="5649523"/>
            <a:ext cx="2192477" cy="264672"/>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دیگاه خدمت محور از سازمان </a:t>
            </a:r>
            <a:r>
              <a:rPr lang="en-US" sz="1200" dirty="0">
                <a:solidFill>
                  <a:schemeClr val="tx1"/>
                </a:solidFill>
                <a:cs typeface="B Homa" panose="00000400000000000000" pitchFamily="2" charset="-78"/>
              </a:rPr>
              <a:t>IT</a:t>
            </a:r>
          </a:p>
        </p:txBody>
      </p:sp>
      <p:sp>
        <p:nvSpPr>
          <p:cNvPr id="109" name="Rectangle 108">
            <a:hlinkClick r:id="" action="ppaction://noaction"/>
          </p:cNvPr>
          <p:cNvSpPr/>
          <p:nvPr/>
        </p:nvSpPr>
        <p:spPr>
          <a:xfrm>
            <a:off x="11011577" y="5908066"/>
            <a:ext cx="1125010" cy="631393"/>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a:solidFill>
                  <a:schemeClr val="tx1"/>
                </a:solidFill>
                <a:cs typeface="B Homa" panose="00000400000000000000" pitchFamily="2" charset="-78"/>
              </a:rPr>
              <a:t>پیاده سازی بهبود مستمر خدمت</a:t>
            </a:r>
            <a:endParaRPr lang="en-US" sz="1400" dirty="0">
              <a:solidFill>
                <a:schemeClr val="tx1"/>
              </a:solidFill>
              <a:cs typeface="B Homa" panose="00000400000000000000" pitchFamily="2" charset="-78"/>
            </a:endParaRPr>
          </a:p>
        </p:txBody>
      </p:sp>
      <p:sp>
        <p:nvSpPr>
          <p:cNvPr id="110" name="Rectangle 109"/>
          <p:cNvSpPr/>
          <p:nvPr/>
        </p:nvSpPr>
        <p:spPr>
          <a:xfrm>
            <a:off x="8796797" y="5922832"/>
            <a:ext cx="2204147" cy="316299"/>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fa-IR" sz="1200" dirty="0">
              <a:solidFill>
                <a:schemeClr val="tx1"/>
              </a:solidFill>
              <a:cs typeface="B Homa" panose="00000400000000000000" pitchFamily="2" charset="-78"/>
            </a:endParaRPr>
          </a:p>
          <a:p>
            <a:pPr algn="ctr" rtl="1"/>
            <a:r>
              <a:rPr lang="fa-IR" sz="1200" dirty="0">
                <a:solidFill>
                  <a:schemeClr val="tx1"/>
                </a:solidFill>
                <a:cs typeface="B Homa" panose="00000400000000000000" pitchFamily="2" charset="-78"/>
              </a:rPr>
              <a:t>دیدگاه جامع </a:t>
            </a:r>
            <a:r>
              <a:rPr lang="en-US" sz="1200" dirty="0">
                <a:solidFill>
                  <a:schemeClr val="tx1"/>
                </a:solidFill>
                <a:cs typeface="B Homa" panose="00000400000000000000" pitchFamily="2" charset="-78"/>
              </a:rPr>
              <a:t>CSI</a:t>
            </a:r>
            <a:r>
              <a:rPr lang="fa-IR" sz="1200" dirty="0">
                <a:solidFill>
                  <a:schemeClr val="tx1"/>
                </a:solidFill>
                <a:cs typeface="B Homa" panose="00000400000000000000" pitchFamily="2" charset="-78"/>
              </a:rPr>
              <a:t>، نقش ها و ورودی ها</a:t>
            </a:r>
            <a:endParaRPr lang="en-US" sz="1200" dirty="0">
              <a:solidFill>
                <a:schemeClr val="tx1"/>
              </a:solidFill>
              <a:cs typeface="B Homa" panose="00000400000000000000" pitchFamily="2" charset="-78"/>
            </a:endParaRPr>
          </a:p>
          <a:p>
            <a:pPr algn="ctr" rtl="1"/>
            <a:r>
              <a:rPr lang="fa-IR" sz="1200" dirty="0">
                <a:solidFill>
                  <a:schemeClr val="tx1"/>
                </a:solidFill>
                <a:cs typeface="B Homa" panose="00000400000000000000" pitchFamily="2" charset="-78"/>
              </a:rPr>
              <a:t> </a:t>
            </a:r>
            <a:endParaRPr lang="en-US" sz="1200" dirty="0">
              <a:solidFill>
                <a:schemeClr val="tx1"/>
              </a:solidFill>
              <a:cs typeface="B Homa" panose="00000400000000000000" pitchFamily="2" charset="-78"/>
            </a:endParaRPr>
          </a:p>
        </p:txBody>
      </p:sp>
      <p:sp>
        <p:nvSpPr>
          <p:cNvPr id="111" name="Rectangle 110">
            <a:hlinkClick r:id="" action="ppaction://noaction"/>
          </p:cNvPr>
          <p:cNvSpPr/>
          <p:nvPr/>
        </p:nvSpPr>
        <p:spPr>
          <a:xfrm>
            <a:off x="8796797" y="6539892"/>
            <a:ext cx="3339789" cy="298801"/>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a:solidFill>
                  <a:schemeClr val="tx1"/>
                </a:solidFill>
                <a:cs typeface="B Homa" panose="00000400000000000000" pitchFamily="2" charset="-78"/>
              </a:rPr>
              <a:t>چالش ها ریسک ها و عوامل بحزانی</a:t>
            </a:r>
            <a:endParaRPr lang="en-US" sz="1400" dirty="0">
              <a:solidFill>
                <a:schemeClr val="tx1"/>
              </a:solidFill>
              <a:cs typeface="B Homa" panose="00000400000000000000" pitchFamily="2" charset="-78"/>
            </a:endParaRPr>
          </a:p>
        </p:txBody>
      </p:sp>
      <p:sp>
        <p:nvSpPr>
          <p:cNvPr id="112" name="Rectangle 111"/>
          <p:cNvSpPr/>
          <p:nvPr/>
        </p:nvSpPr>
        <p:spPr>
          <a:xfrm>
            <a:off x="8801101" y="6231856"/>
            <a:ext cx="2210475" cy="307603"/>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fa-IR" sz="1400" dirty="0">
              <a:solidFill>
                <a:schemeClr val="tx1"/>
              </a:solidFill>
              <a:cs typeface="B Homa" panose="00000400000000000000" pitchFamily="2" charset="-78"/>
            </a:endParaRPr>
          </a:p>
          <a:p>
            <a:pPr algn="ctr" rtl="1"/>
            <a:r>
              <a:rPr lang="fa-IR" sz="1400" dirty="0">
                <a:solidFill>
                  <a:schemeClr val="tx1"/>
                </a:solidFill>
                <a:cs typeface="B Homa" panose="00000400000000000000" pitchFamily="2" charset="-78"/>
              </a:rPr>
              <a:t>دلایل شکست پروژه های تحول</a:t>
            </a:r>
            <a:endParaRPr lang="en-US" sz="1400" dirty="0">
              <a:solidFill>
                <a:schemeClr val="tx1"/>
              </a:solidFill>
              <a:cs typeface="B Homa" panose="00000400000000000000" pitchFamily="2" charset="-78"/>
            </a:endParaRPr>
          </a:p>
          <a:p>
            <a:pPr algn="ctr" rtl="1"/>
            <a:r>
              <a:rPr lang="fa-IR" sz="1400" dirty="0">
                <a:solidFill>
                  <a:schemeClr val="tx1"/>
                </a:solidFill>
                <a:cs typeface="B Homa" panose="00000400000000000000" pitchFamily="2" charset="-78"/>
              </a:rPr>
              <a:t> </a:t>
            </a:r>
            <a:endParaRPr lang="en-US" sz="1400" dirty="0">
              <a:solidFill>
                <a:schemeClr val="tx1"/>
              </a:solidFill>
              <a:cs typeface="B Homa" panose="00000400000000000000" pitchFamily="2" charset="-78"/>
            </a:endParaRPr>
          </a:p>
        </p:txBody>
      </p:sp>
    </p:spTree>
    <p:extLst>
      <p:ext uri="{BB962C8B-B14F-4D97-AF65-F5344CB8AC3E}">
        <p14:creationId xmlns:p14="http://schemas.microsoft.com/office/powerpoint/2010/main" val="61325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circle(in)">
                                      <p:cBhvr>
                                        <p:cTn id="7" dur="2000"/>
                                        <p:tgtEl>
                                          <p:spTgt spid="33"/>
                                        </p:tgtEl>
                                      </p:cBhvr>
                                    </p:animEffect>
                                  </p:childTnLst>
                                </p:cTn>
                              </p:par>
                              <p:par>
                                <p:cTn id="8" presetID="6" presetClass="entr" presetSubtype="16"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circle(in)">
                                      <p:cBhvr>
                                        <p:cTn id="10" dur="2000"/>
                                        <p:tgtEl>
                                          <p:spTgt spid="34"/>
                                        </p:tgtEl>
                                      </p:cBhvr>
                                    </p:animEffect>
                                  </p:childTnLst>
                                </p:cTn>
                              </p:par>
                              <p:par>
                                <p:cTn id="11" presetID="6" presetClass="entr" presetSubtype="16"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circle(in)">
                                      <p:cBhvr>
                                        <p:cTn id="13" dur="2000"/>
                                        <p:tgtEl>
                                          <p:spTgt spid="35"/>
                                        </p:tgtEl>
                                      </p:cBhvr>
                                    </p:animEffect>
                                  </p:childTnLst>
                                </p:cTn>
                              </p:par>
                              <p:par>
                                <p:cTn id="14" presetID="6" presetClass="entr" presetSubtype="16" fill="hold"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circle(in)">
                                      <p:cBhvr>
                                        <p:cTn id="16" dur="2000"/>
                                        <p:tgtEl>
                                          <p:spTgt spid="36"/>
                                        </p:tgtEl>
                                      </p:cBhvr>
                                    </p:animEffect>
                                  </p:childTnLst>
                                </p:cTn>
                              </p:par>
                              <p:par>
                                <p:cTn id="17" presetID="6" presetClass="entr" presetSubtype="16"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circle(in)">
                                      <p:cBhvr>
                                        <p:cTn id="19" dur="2000"/>
                                        <p:tgtEl>
                                          <p:spTgt spid="37"/>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FC3EE3A-C468-41A9-BBE5-603562290F29}" type="slidenum">
              <a:rPr lang="en-US" smtClean="0"/>
              <a:pPr/>
              <a:t>24</a:t>
            </a:fld>
            <a:endParaRPr lang="en-US"/>
          </a:p>
        </p:txBody>
      </p:sp>
      <p:grpSp>
        <p:nvGrpSpPr>
          <p:cNvPr id="33" name="Group 32"/>
          <p:cNvGrpSpPr/>
          <p:nvPr/>
        </p:nvGrpSpPr>
        <p:grpSpPr>
          <a:xfrm>
            <a:off x="1397252" y="2010931"/>
            <a:ext cx="1864791" cy="866983"/>
            <a:chOff x="7484019" y="8173715"/>
            <a:chExt cx="2624448" cy="2616085"/>
          </a:xfrm>
        </p:grpSpPr>
        <p:sp>
          <p:nvSpPr>
            <p:cNvPr id="34" name="Round Diagonal Corner Rectangle 33"/>
            <p:cNvSpPr/>
            <p:nvPr/>
          </p:nvSpPr>
          <p:spPr>
            <a:xfrm flipH="1">
              <a:off x="7484019" y="8173715"/>
              <a:ext cx="2624448" cy="2616085"/>
            </a:xfrm>
            <a:prstGeom prst="round2DiagRect">
              <a:avLst>
                <a:gd name="adj1" fmla="val 50000"/>
                <a:gd name="adj2" fmla="val 0"/>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a:solidFill>
                    <a:schemeClr val="bg1"/>
                  </a:solidFill>
                  <a:cs typeface="B Homa" panose="00000400000000000000" pitchFamily="2" charset="-78"/>
                </a:rPr>
                <a:t>درخواست خدمت</a:t>
              </a:r>
              <a:endParaRPr lang="en-US" sz="1600" dirty="0">
                <a:solidFill>
                  <a:schemeClr val="bg1"/>
                </a:solidFill>
                <a:cs typeface="B Homa" panose="00000400000000000000" pitchFamily="2" charset="-78"/>
              </a:endParaRPr>
            </a:p>
          </p:txBody>
        </p:sp>
        <p:sp>
          <p:nvSpPr>
            <p:cNvPr id="36" name="Rectangle 35"/>
            <p:cNvSpPr/>
            <p:nvPr/>
          </p:nvSpPr>
          <p:spPr>
            <a:xfrm>
              <a:off x="7853484" y="8317548"/>
              <a:ext cx="1885518" cy="1114444"/>
            </a:xfrm>
            <a:prstGeom prst="rect">
              <a:avLst/>
            </a:prstGeom>
          </p:spPr>
          <p:txBody>
            <a:bodyPr wrap="square">
              <a:spAutoFit/>
            </a:bodyPr>
            <a:lstStyle/>
            <a:p>
              <a:pPr algn="ctr"/>
              <a:r>
                <a:rPr lang="en-US" dirty="0">
                  <a:solidFill>
                    <a:schemeClr val="bg1"/>
                  </a:solidFill>
                  <a:cs typeface="B Homa" panose="00000400000000000000" pitchFamily="2" charset="-78"/>
                </a:rPr>
                <a:t> </a:t>
              </a:r>
              <a:endParaRPr lang="en-US" sz="1600" kern="0" dirty="0">
                <a:solidFill>
                  <a:schemeClr val="bg1"/>
                </a:solidFill>
                <a:latin typeface="Arial" pitchFamily="34" charset="0"/>
                <a:cs typeface="B Homa" panose="00000400000000000000" pitchFamily="2" charset="-78"/>
              </a:endParaRPr>
            </a:p>
          </p:txBody>
        </p:sp>
      </p:grpSp>
      <p:grpSp>
        <p:nvGrpSpPr>
          <p:cNvPr id="51" name="Group 50"/>
          <p:cNvGrpSpPr/>
          <p:nvPr/>
        </p:nvGrpSpPr>
        <p:grpSpPr>
          <a:xfrm>
            <a:off x="3592532" y="2032200"/>
            <a:ext cx="1864791" cy="866983"/>
            <a:chOff x="7484019" y="8173715"/>
            <a:chExt cx="2624448" cy="2616085"/>
          </a:xfrm>
        </p:grpSpPr>
        <p:sp>
          <p:nvSpPr>
            <p:cNvPr id="52" name="Round Diagonal Corner Rectangle 51"/>
            <p:cNvSpPr/>
            <p:nvPr/>
          </p:nvSpPr>
          <p:spPr>
            <a:xfrm flipH="1">
              <a:off x="7484019" y="8173715"/>
              <a:ext cx="2624448" cy="2616085"/>
            </a:xfrm>
            <a:prstGeom prst="round2DiagRect">
              <a:avLst>
                <a:gd name="adj1" fmla="val 50000"/>
                <a:gd name="adj2" fmla="val 0"/>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cs typeface="B Homa" panose="00000400000000000000" pitchFamily="2" charset="-78"/>
              </a:endParaRPr>
            </a:p>
          </p:txBody>
        </p:sp>
        <p:sp>
          <p:nvSpPr>
            <p:cNvPr id="53" name="Rectangle 52"/>
            <p:cNvSpPr/>
            <p:nvPr/>
          </p:nvSpPr>
          <p:spPr>
            <a:xfrm>
              <a:off x="7853484" y="8317548"/>
              <a:ext cx="1885518" cy="1021573"/>
            </a:xfrm>
            <a:prstGeom prst="rect">
              <a:avLst/>
            </a:prstGeom>
          </p:spPr>
          <p:txBody>
            <a:bodyPr wrap="square">
              <a:spAutoFit/>
            </a:bodyPr>
            <a:lstStyle/>
            <a:p>
              <a:pPr algn="ctr"/>
              <a:r>
                <a:rPr lang="fa-IR" sz="1600" dirty="0">
                  <a:solidFill>
                    <a:schemeClr val="bg1"/>
                  </a:solidFill>
                  <a:cs typeface="B Homa" panose="00000400000000000000" pitchFamily="2" charset="-78"/>
                </a:rPr>
                <a:t>مدیریت دانش</a:t>
              </a:r>
              <a:endParaRPr lang="en-US" sz="1400" kern="0" dirty="0">
                <a:solidFill>
                  <a:schemeClr val="bg1"/>
                </a:solidFill>
                <a:latin typeface="Arial" pitchFamily="34" charset="0"/>
                <a:cs typeface="B Homa" panose="00000400000000000000" pitchFamily="2" charset="-78"/>
              </a:endParaRPr>
            </a:p>
          </p:txBody>
        </p:sp>
      </p:grpSp>
      <p:grpSp>
        <p:nvGrpSpPr>
          <p:cNvPr id="54" name="Group 53"/>
          <p:cNvGrpSpPr/>
          <p:nvPr/>
        </p:nvGrpSpPr>
        <p:grpSpPr>
          <a:xfrm>
            <a:off x="5744569" y="2110607"/>
            <a:ext cx="1864791" cy="878664"/>
            <a:chOff x="7484019" y="8173715"/>
            <a:chExt cx="2624448" cy="2651332"/>
          </a:xfrm>
        </p:grpSpPr>
        <p:sp>
          <p:nvSpPr>
            <p:cNvPr id="55" name="Round Diagonal Corner Rectangle 54"/>
            <p:cNvSpPr/>
            <p:nvPr/>
          </p:nvSpPr>
          <p:spPr>
            <a:xfrm flipH="1">
              <a:off x="7484019" y="8173715"/>
              <a:ext cx="2624448" cy="2616085"/>
            </a:xfrm>
            <a:prstGeom prst="round2DiagRect">
              <a:avLst>
                <a:gd name="adj1" fmla="val 50000"/>
                <a:gd name="adj2" fmla="val 0"/>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cs typeface="B Homa" panose="00000400000000000000" pitchFamily="2" charset="-78"/>
              </a:endParaRPr>
            </a:p>
          </p:txBody>
        </p:sp>
        <p:sp>
          <p:nvSpPr>
            <p:cNvPr id="56" name="Rectangle 55"/>
            <p:cNvSpPr/>
            <p:nvPr/>
          </p:nvSpPr>
          <p:spPr>
            <a:xfrm>
              <a:off x="7853484" y="8317548"/>
              <a:ext cx="1885518" cy="2507499"/>
            </a:xfrm>
            <a:prstGeom prst="rect">
              <a:avLst/>
            </a:prstGeom>
          </p:spPr>
          <p:txBody>
            <a:bodyPr wrap="square">
              <a:spAutoFit/>
            </a:bodyPr>
            <a:lstStyle/>
            <a:p>
              <a:pPr algn="ctr"/>
              <a:r>
                <a:rPr lang="fa-IR" sz="1600" dirty="0">
                  <a:solidFill>
                    <a:schemeClr val="bg1"/>
                  </a:solidFill>
                  <a:cs typeface="B Homa" panose="00000400000000000000" pitchFamily="2" charset="-78"/>
                </a:rPr>
                <a:t>تجزیه و تحلیل خودکار خرابی/مساله </a:t>
              </a:r>
              <a:r>
                <a:rPr lang="en-US" sz="1600" dirty="0">
                  <a:solidFill>
                    <a:schemeClr val="bg1"/>
                  </a:solidFill>
                  <a:cs typeface="B Homa" panose="00000400000000000000" pitchFamily="2" charset="-78"/>
                </a:rPr>
                <a:t>IT </a:t>
              </a:r>
              <a:endParaRPr lang="en-US" sz="1400" kern="0" dirty="0">
                <a:solidFill>
                  <a:schemeClr val="bg1"/>
                </a:solidFill>
                <a:latin typeface="Arial" pitchFamily="34" charset="0"/>
                <a:cs typeface="B Homa" panose="00000400000000000000" pitchFamily="2" charset="-78"/>
              </a:endParaRPr>
            </a:p>
          </p:txBody>
        </p:sp>
      </p:grpSp>
      <p:sp>
        <p:nvSpPr>
          <p:cNvPr id="58" name="Round Diagonal Corner Rectangle 57"/>
          <p:cNvSpPr/>
          <p:nvPr/>
        </p:nvSpPr>
        <p:spPr>
          <a:xfrm flipH="1">
            <a:off x="1316218" y="1096281"/>
            <a:ext cx="1864791" cy="866983"/>
          </a:xfrm>
          <a:prstGeom prst="round2DiagRect">
            <a:avLst>
              <a:gd name="adj1" fmla="val 50000"/>
              <a:gd name="adj2" fmla="val 0"/>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solidFill>
                  <a:schemeClr val="bg1"/>
                </a:solidFill>
                <a:cs typeface="B Homa" panose="00000400000000000000" pitchFamily="2" charset="-78"/>
              </a:rPr>
              <a:t>مدیریت رخداد </a:t>
            </a:r>
            <a:endParaRPr lang="en-US" sz="1600" dirty="0">
              <a:solidFill>
                <a:schemeClr val="bg1"/>
              </a:solidFill>
              <a:cs typeface="B Homa" panose="00000400000000000000" pitchFamily="2" charset="-78"/>
            </a:endParaRPr>
          </a:p>
        </p:txBody>
      </p:sp>
      <p:sp>
        <p:nvSpPr>
          <p:cNvPr id="61" name="Round Diagonal Corner Rectangle 60"/>
          <p:cNvSpPr/>
          <p:nvPr/>
        </p:nvSpPr>
        <p:spPr>
          <a:xfrm flipH="1">
            <a:off x="3530394" y="1077170"/>
            <a:ext cx="1864791" cy="866983"/>
          </a:xfrm>
          <a:prstGeom prst="round2DiagRect">
            <a:avLst>
              <a:gd name="adj1" fmla="val 50000"/>
              <a:gd name="adj2" fmla="val 0"/>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a:solidFill>
                  <a:schemeClr val="bg1"/>
                </a:solidFill>
                <a:cs typeface="B Homa" panose="00000400000000000000" pitchFamily="2" charset="-78"/>
              </a:rPr>
              <a:t>مدیریت شبکه و سیستم ها </a:t>
            </a:r>
            <a:endParaRPr lang="en-US" sz="1400" dirty="0">
              <a:solidFill>
                <a:schemeClr val="bg1"/>
              </a:solidFill>
              <a:cs typeface="B Homa" panose="00000400000000000000" pitchFamily="2" charset="-78"/>
            </a:endParaRPr>
          </a:p>
        </p:txBody>
      </p:sp>
      <p:grpSp>
        <p:nvGrpSpPr>
          <p:cNvPr id="63" name="Group 62"/>
          <p:cNvGrpSpPr/>
          <p:nvPr/>
        </p:nvGrpSpPr>
        <p:grpSpPr>
          <a:xfrm>
            <a:off x="5744570" y="1148370"/>
            <a:ext cx="1864791" cy="878664"/>
            <a:chOff x="7484019" y="8173715"/>
            <a:chExt cx="2624448" cy="2651332"/>
          </a:xfrm>
        </p:grpSpPr>
        <p:sp>
          <p:nvSpPr>
            <p:cNvPr id="64" name="Round Diagonal Corner Rectangle 63"/>
            <p:cNvSpPr/>
            <p:nvPr/>
          </p:nvSpPr>
          <p:spPr>
            <a:xfrm flipH="1">
              <a:off x="7484019" y="8173715"/>
              <a:ext cx="2624448" cy="2616085"/>
            </a:xfrm>
            <a:prstGeom prst="round2DiagRect">
              <a:avLst>
                <a:gd name="adj1" fmla="val 50000"/>
                <a:gd name="adj2" fmla="val 0"/>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400" dirty="0">
                <a:solidFill>
                  <a:schemeClr val="bg1"/>
                </a:solidFill>
                <a:cs typeface="B Homa" panose="00000400000000000000" pitchFamily="2" charset="-78"/>
              </a:endParaRPr>
            </a:p>
          </p:txBody>
        </p:sp>
        <p:sp>
          <p:nvSpPr>
            <p:cNvPr id="65" name="Rectangle 64"/>
            <p:cNvSpPr/>
            <p:nvPr/>
          </p:nvSpPr>
          <p:spPr>
            <a:xfrm>
              <a:off x="7853484" y="8317548"/>
              <a:ext cx="1885518" cy="2507499"/>
            </a:xfrm>
            <a:prstGeom prst="rect">
              <a:avLst/>
            </a:prstGeom>
          </p:spPr>
          <p:txBody>
            <a:bodyPr wrap="square">
              <a:spAutoFit/>
            </a:bodyPr>
            <a:lstStyle/>
            <a:p>
              <a:pPr algn="ctr"/>
              <a:r>
                <a:rPr lang="fa-IR" sz="1600" dirty="0">
                  <a:solidFill>
                    <a:schemeClr val="bg1"/>
                  </a:solidFill>
                  <a:cs typeface="B Homa" panose="00000400000000000000" pitchFamily="2" charset="-78"/>
                </a:rPr>
                <a:t>مجموعه برنامه های مدیریت خدمت </a:t>
              </a:r>
              <a:r>
                <a:rPr lang="en-US" sz="1600" dirty="0">
                  <a:solidFill>
                    <a:schemeClr val="bg1"/>
                  </a:solidFill>
                  <a:cs typeface="B Homa" panose="00000400000000000000" pitchFamily="2" charset="-78"/>
                </a:rPr>
                <a:t>IT </a:t>
              </a:r>
              <a:endParaRPr lang="en-US" sz="1400" kern="0" dirty="0">
                <a:solidFill>
                  <a:schemeClr val="bg1"/>
                </a:solidFill>
                <a:latin typeface="Arial" pitchFamily="34" charset="0"/>
                <a:cs typeface="B Homa" panose="00000400000000000000" pitchFamily="2" charset="-78"/>
              </a:endParaRPr>
            </a:p>
          </p:txBody>
        </p:sp>
      </p:grpSp>
      <p:grpSp>
        <p:nvGrpSpPr>
          <p:cNvPr id="48" name="Group 47"/>
          <p:cNvGrpSpPr/>
          <p:nvPr/>
        </p:nvGrpSpPr>
        <p:grpSpPr>
          <a:xfrm>
            <a:off x="1437000" y="2933936"/>
            <a:ext cx="1864791" cy="866983"/>
            <a:chOff x="7484019" y="8173715"/>
            <a:chExt cx="2624448" cy="2616085"/>
          </a:xfrm>
        </p:grpSpPr>
        <p:sp>
          <p:nvSpPr>
            <p:cNvPr id="49" name="Round Diagonal Corner Rectangle 48"/>
            <p:cNvSpPr/>
            <p:nvPr/>
          </p:nvSpPr>
          <p:spPr>
            <a:xfrm flipH="1">
              <a:off x="7484019" y="8173715"/>
              <a:ext cx="2624448" cy="2616085"/>
            </a:xfrm>
            <a:prstGeom prst="round2DiagRect">
              <a:avLst>
                <a:gd name="adj1" fmla="val 50000"/>
                <a:gd name="adj2" fmla="val 0"/>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cs typeface="B Homa" panose="00000400000000000000" pitchFamily="2" charset="-78"/>
              </a:endParaRPr>
            </a:p>
          </p:txBody>
        </p:sp>
        <p:sp>
          <p:nvSpPr>
            <p:cNvPr id="50" name="Rectangle 49"/>
            <p:cNvSpPr/>
            <p:nvPr/>
          </p:nvSpPr>
          <p:spPr>
            <a:xfrm>
              <a:off x="7883396" y="8604418"/>
              <a:ext cx="1885518" cy="1764534"/>
            </a:xfrm>
            <a:prstGeom prst="rect">
              <a:avLst/>
            </a:prstGeom>
          </p:spPr>
          <p:txBody>
            <a:bodyPr wrap="square">
              <a:spAutoFit/>
            </a:bodyPr>
            <a:lstStyle/>
            <a:p>
              <a:pPr algn="ctr"/>
              <a:r>
                <a:rPr lang="fa-IR" sz="1600" dirty="0">
                  <a:solidFill>
                    <a:schemeClr val="bg1"/>
                  </a:solidFill>
                  <a:cs typeface="B Homa" panose="00000400000000000000" pitchFamily="2" charset="-78"/>
                </a:rPr>
                <a:t>ابزارهای تحلیل آماری </a:t>
              </a:r>
              <a:r>
                <a:rPr lang="en-US" sz="1600" dirty="0">
                  <a:solidFill>
                    <a:schemeClr val="bg1"/>
                  </a:solidFill>
                  <a:cs typeface="B Homa" panose="00000400000000000000" pitchFamily="2" charset="-78"/>
                </a:rPr>
                <a:t> </a:t>
              </a:r>
              <a:endParaRPr lang="en-US" sz="1400" kern="0" dirty="0">
                <a:solidFill>
                  <a:schemeClr val="bg1"/>
                </a:solidFill>
                <a:latin typeface="Arial" pitchFamily="34" charset="0"/>
                <a:cs typeface="B Homa" panose="00000400000000000000" pitchFamily="2" charset="-78"/>
              </a:endParaRPr>
            </a:p>
          </p:txBody>
        </p:sp>
      </p:grpSp>
      <p:grpSp>
        <p:nvGrpSpPr>
          <p:cNvPr id="66" name="Group 65"/>
          <p:cNvGrpSpPr/>
          <p:nvPr/>
        </p:nvGrpSpPr>
        <p:grpSpPr>
          <a:xfrm>
            <a:off x="3643016" y="2960292"/>
            <a:ext cx="1864791" cy="866983"/>
            <a:chOff x="7484019" y="8173715"/>
            <a:chExt cx="2624448" cy="2616085"/>
          </a:xfrm>
        </p:grpSpPr>
        <p:sp>
          <p:nvSpPr>
            <p:cNvPr id="67" name="Round Diagonal Corner Rectangle 66"/>
            <p:cNvSpPr/>
            <p:nvPr/>
          </p:nvSpPr>
          <p:spPr>
            <a:xfrm flipH="1">
              <a:off x="7484019" y="8173715"/>
              <a:ext cx="2624448" cy="2616085"/>
            </a:xfrm>
            <a:prstGeom prst="round2DiagRect">
              <a:avLst>
                <a:gd name="adj1" fmla="val 50000"/>
                <a:gd name="adj2" fmla="val 0"/>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cs typeface="B Homa" panose="00000400000000000000" pitchFamily="2" charset="-78"/>
              </a:endParaRPr>
            </a:p>
          </p:txBody>
        </p:sp>
        <p:sp>
          <p:nvSpPr>
            <p:cNvPr id="68" name="Rectangle 67"/>
            <p:cNvSpPr/>
            <p:nvPr/>
          </p:nvSpPr>
          <p:spPr>
            <a:xfrm>
              <a:off x="7853484" y="8317548"/>
              <a:ext cx="1885518" cy="2228888"/>
            </a:xfrm>
            <a:prstGeom prst="rect">
              <a:avLst/>
            </a:prstGeom>
          </p:spPr>
          <p:txBody>
            <a:bodyPr wrap="square">
              <a:spAutoFit/>
            </a:bodyPr>
            <a:lstStyle/>
            <a:p>
              <a:pPr algn="ctr"/>
              <a:r>
                <a:rPr lang="fa-IR" sz="1400" dirty="0">
                  <a:solidFill>
                    <a:schemeClr val="bg1"/>
                  </a:solidFill>
                  <a:cs typeface="B Homa" panose="00000400000000000000" pitchFamily="2" charset="-78"/>
                </a:rPr>
                <a:t>ابزارهای پایش عملکرد برنامه های کاربردی و خدمت </a:t>
              </a:r>
              <a:endParaRPr lang="en-US" sz="1200" kern="0" dirty="0">
                <a:solidFill>
                  <a:schemeClr val="bg1"/>
                </a:solidFill>
                <a:latin typeface="Arial" pitchFamily="34" charset="0"/>
                <a:cs typeface="B Homa" panose="00000400000000000000" pitchFamily="2" charset="-78"/>
              </a:endParaRPr>
            </a:p>
          </p:txBody>
        </p:sp>
      </p:grpSp>
      <p:grpSp>
        <p:nvGrpSpPr>
          <p:cNvPr id="69" name="Group 68"/>
          <p:cNvGrpSpPr/>
          <p:nvPr/>
        </p:nvGrpSpPr>
        <p:grpSpPr>
          <a:xfrm>
            <a:off x="5811328" y="2933936"/>
            <a:ext cx="1864791" cy="992379"/>
            <a:chOff x="7484019" y="7795338"/>
            <a:chExt cx="2624448" cy="2994462"/>
          </a:xfrm>
        </p:grpSpPr>
        <p:sp>
          <p:nvSpPr>
            <p:cNvPr id="70" name="Round Diagonal Corner Rectangle 69"/>
            <p:cNvSpPr/>
            <p:nvPr/>
          </p:nvSpPr>
          <p:spPr>
            <a:xfrm flipH="1">
              <a:off x="7484019" y="8173715"/>
              <a:ext cx="2624448" cy="2616085"/>
            </a:xfrm>
            <a:prstGeom prst="round2DiagRect">
              <a:avLst>
                <a:gd name="adj1" fmla="val 50000"/>
                <a:gd name="adj2" fmla="val 0"/>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cs typeface="B Homa" panose="00000400000000000000" pitchFamily="2" charset="-78"/>
              </a:endParaRPr>
            </a:p>
          </p:txBody>
        </p:sp>
        <p:sp>
          <p:nvSpPr>
            <p:cNvPr id="71" name="Rectangle 70"/>
            <p:cNvSpPr/>
            <p:nvPr/>
          </p:nvSpPr>
          <p:spPr>
            <a:xfrm>
              <a:off x="7837990" y="7795338"/>
              <a:ext cx="1885518" cy="2600367"/>
            </a:xfrm>
            <a:prstGeom prst="rect">
              <a:avLst/>
            </a:prstGeom>
          </p:spPr>
          <p:txBody>
            <a:bodyPr wrap="square">
              <a:spAutoFit/>
            </a:bodyPr>
            <a:lstStyle/>
            <a:p>
              <a:pPr algn="ctr"/>
              <a:endParaRPr lang="fa-IR" dirty="0">
                <a:solidFill>
                  <a:schemeClr val="bg1"/>
                </a:solidFill>
                <a:cs typeface="B Homa" panose="00000400000000000000" pitchFamily="2" charset="-78"/>
              </a:endParaRPr>
            </a:p>
            <a:p>
              <a:pPr algn="ctr"/>
              <a:r>
                <a:rPr lang="fa-IR" sz="1600" dirty="0">
                  <a:solidFill>
                    <a:schemeClr val="bg1"/>
                  </a:solidFill>
                  <a:cs typeface="B Homa" panose="00000400000000000000" pitchFamily="2" charset="-78"/>
                </a:rPr>
                <a:t>مدیریت عملکرد </a:t>
              </a:r>
              <a:endParaRPr lang="en-US" sz="1400" kern="0" dirty="0">
                <a:solidFill>
                  <a:schemeClr val="bg1"/>
                </a:solidFill>
                <a:latin typeface="Arial" pitchFamily="34" charset="0"/>
                <a:cs typeface="B Homa" panose="00000400000000000000" pitchFamily="2" charset="-78"/>
              </a:endParaRPr>
            </a:p>
          </p:txBody>
        </p:sp>
      </p:grpSp>
      <p:sp>
        <p:nvSpPr>
          <p:cNvPr id="72" name="Round Diagonal Corner Rectangle 71"/>
          <p:cNvSpPr/>
          <p:nvPr/>
        </p:nvSpPr>
        <p:spPr>
          <a:xfrm flipH="1">
            <a:off x="5919484" y="4933152"/>
            <a:ext cx="1864791" cy="866983"/>
          </a:xfrm>
          <a:prstGeom prst="round2DiagRect">
            <a:avLst>
              <a:gd name="adj1" fmla="val 50000"/>
              <a:gd name="adj2" fmla="val 0"/>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a:solidFill>
                  <a:schemeClr val="bg1"/>
                </a:solidFill>
                <a:cs typeface="B Homa" panose="00000400000000000000" pitchFamily="2" charset="-78"/>
              </a:rPr>
              <a:t>مدیریت پروژه و پورتفلیو </a:t>
            </a:r>
            <a:endParaRPr lang="en-US" sz="1400" dirty="0">
              <a:solidFill>
                <a:schemeClr val="bg1"/>
              </a:solidFill>
              <a:cs typeface="B Homa" panose="00000400000000000000" pitchFamily="2" charset="-78"/>
            </a:endParaRPr>
          </a:p>
        </p:txBody>
      </p:sp>
      <p:sp>
        <p:nvSpPr>
          <p:cNvPr id="73" name="Round Diagonal Corner Rectangle 72"/>
          <p:cNvSpPr/>
          <p:nvPr/>
        </p:nvSpPr>
        <p:spPr>
          <a:xfrm flipH="1">
            <a:off x="3694918" y="3904417"/>
            <a:ext cx="1864791" cy="866983"/>
          </a:xfrm>
          <a:prstGeom prst="round2DiagRect">
            <a:avLst>
              <a:gd name="adj1" fmla="val 50000"/>
              <a:gd name="adj2" fmla="val 0"/>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a:solidFill>
                  <a:schemeClr val="bg1"/>
                </a:solidFill>
                <a:cs typeface="B Homa" panose="00000400000000000000" pitchFamily="2" charset="-78"/>
              </a:rPr>
              <a:t>مدیریت تست نرم افزار </a:t>
            </a:r>
            <a:endParaRPr lang="en-US" sz="1400" dirty="0">
              <a:solidFill>
                <a:schemeClr val="bg1"/>
              </a:solidFill>
              <a:cs typeface="B Homa" panose="00000400000000000000" pitchFamily="2" charset="-78"/>
            </a:endParaRPr>
          </a:p>
        </p:txBody>
      </p:sp>
      <p:sp>
        <p:nvSpPr>
          <p:cNvPr id="74" name="Round Diagonal Corner Rectangle 73"/>
          <p:cNvSpPr/>
          <p:nvPr/>
        </p:nvSpPr>
        <p:spPr>
          <a:xfrm flipH="1">
            <a:off x="5845998" y="3996108"/>
            <a:ext cx="1864791" cy="866983"/>
          </a:xfrm>
          <a:prstGeom prst="round2DiagRect">
            <a:avLst>
              <a:gd name="adj1" fmla="val 50000"/>
              <a:gd name="adj2" fmla="val 0"/>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a:solidFill>
                  <a:schemeClr val="bg1"/>
                </a:solidFill>
                <a:cs typeface="B Homa" panose="00000400000000000000" pitchFamily="2" charset="-78"/>
              </a:rPr>
              <a:t>کنترل ورژن های نرم افزار</a:t>
            </a:r>
            <a:endParaRPr lang="en-US" sz="1400" dirty="0">
              <a:solidFill>
                <a:schemeClr val="bg1"/>
              </a:solidFill>
              <a:cs typeface="B Homa" panose="00000400000000000000" pitchFamily="2" charset="-78"/>
            </a:endParaRPr>
          </a:p>
        </p:txBody>
      </p:sp>
      <p:grpSp>
        <p:nvGrpSpPr>
          <p:cNvPr id="75" name="Group 74"/>
          <p:cNvGrpSpPr/>
          <p:nvPr/>
        </p:nvGrpSpPr>
        <p:grpSpPr>
          <a:xfrm>
            <a:off x="1489122" y="3839299"/>
            <a:ext cx="1864791" cy="866983"/>
            <a:chOff x="7527460" y="8092669"/>
            <a:chExt cx="2624448" cy="2616085"/>
          </a:xfrm>
        </p:grpSpPr>
        <p:sp>
          <p:nvSpPr>
            <p:cNvPr id="76" name="Round Diagonal Corner Rectangle 75"/>
            <p:cNvSpPr/>
            <p:nvPr/>
          </p:nvSpPr>
          <p:spPr>
            <a:xfrm flipH="1">
              <a:off x="7527460" y="8092669"/>
              <a:ext cx="2624448" cy="2616085"/>
            </a:xfrm>
            <a:prstGeom prst="round2DiagRect">
              <a:avLst>
                <a:gd name="adj1" fmla="val 50000"/>
                <a:gd name="adj2" fmla="val 0"/>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cs typeface="B Homa" panose="00000400000000000000" pitchFamily="2" charset="-78"/>
              </a:endParaRPr>
            </a:p>
          </p:txBody>
        </p:sp>
        <p:sp>
          <p:nvSpPr>
            <p:cNvPr id="77" name="Rectangle 76"/>
            <p:cNvSpPr/>
            <p:nvPr/>
          </p:nvSpPr>
          <p:spPr>
            <a:xfrm>
              <a:off x="7853484" y="8317548"/>
              <a:ext cx="1885518" cy="1764534"/>
            </a:xfrm>
            <a:prstGeom prst="rect">
              <a:avLst/>
            </a:prstGeom>
          </p:spPr>
          <p:txBody>
            <a:bodyPr wrap="square">
              <a:spAutoFit/>
            </a:bodyPr>
            <a:lstStyle/>
            <a:p>
              <a:pPr algn="ctr"/>
              <a:r>
                <a:rPr lang="fa-IR" sz="1600" dirty="0">
                  <a:solidFill>
                    <a:schemeClr val="bg1"/>
                  </a:solidFill>
                  <a:cs typeface="B Homa" panose="00000400000000000000" pitchFamily="2" charset="-78"/>
                </a:rPr>
                <a:t>مدیریت امنیت اطلاعات</a:t>
              </a:r>
              <a:endParaRPr lang="en-US" sz="1400" kern="0" dirty="0">
                <a:solidFill>
                  <a:schemeClr val="bg1"/>
                </a:solidFill>
                <a:latin typeface="Arial" pitchFamily="34" charset="0"/>
                <a:cs typeface="B Homa" panose="00000400000000000000" pitchFamily="2" charset="-78"/>
              </a:endParaRPr>
            </a:p>
          </p:txBody>
        </p:sp>
      </p:grpSp>
      <p:sp>
        <p:nvSpPr>
          <p:cNvPr id="78" name="Round Diagonal Corner Rectangle 77"/>
          <p:cNvSpPr/>
          <p:nvPr/>
        </p:nvSpPr>
        <p:spPr>
          <a:xfrm flipH="1">
            <a:off x="3736815" y="4828063"/>
            <a:ext cx="1864791" cy="866983"/>
          </a:xfrm>
          <a:prstGeom prst="round2DiagRect">
            <a:avLst>
              <a:gd name="adj1" fmla="val 50000"/>
              <a:gd name="adj2" fmla="val 0"/>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a:solidFill>
                  <a:schemeClr val="bg1"/>
                </a:solidFill>
                <a:cs typeface="B Homa" panose="00000400000000000000" pitchFamily="2" charset="-78"/>
              </a:rPr>
              <a:t>هوشمندی کسب و کار/گزارش دهی</a:t>
            </a:r>
            <a:endParaRPr lang="en-US" sz="1400" dirty="0">
              <a:solidFill>
                <a:schemeClr val="bg1"/>
              </a:solidFill>
              <a:cs typeface="B Homa" panose="00000400000000000000" pitchFamily="2" charset="-78"/>
            </a:endParaRPr>
          </a:p>
        </p:txBody>
      </p:sp>
      <p:sp>
        <p:nvSpPr>
          <p:cNvPr id="79" name="Round Diagonal Corner Rectangle 78"/>
          <p:cNvSpPr/>
          <p:nvPr/>
        </p:nvSpPr>
        <p:spPr>
          <a:xfrm flipH="1">
            <a:off x="1530150" y="4771400"/>
            <a:ext cx="1864791" cy="866983"/>
          </a:xfrm>
          <a:prstGeom prst="round2DiagRect">
            <a:avLst>
              <a:gd name="adj1" fmla="val 50000"/>
              <a:gd name="adj2" fmla="val 0"/>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a:solidFill>
                  <a:schemeClr val="bg1"/>
                </a:solidFill>
                <a:cs typeface="B Homa" panose="00000400000000000000" pitchFamily="2" charset="-78"/>
              </a:rPr>
              <a:t>ابزارهای مدیریت مالی</a:t>
            </a:r>
            <a:endParaRPr lang="en-US" sz="1400" dirty="0">
              <a:solidFill>
                <a:schemeClr val="bg1"/>
              </a:solidFill>
              <a:cs typeface="B Homa" panose="00000400000000000000" pitchFamily="2" charset="-78"/>
            </a:endParaRPr>
          </a:p>
        </p:txBody>
      </p:sp>
      <p:sp>
        <p:nvSpPr>
          <p:cNvPr id="62" name="Rectangle 61">
            <a:hlinkClick r:id="" action="ppaction://noaction"/>
          </p:cNvPr>
          <p:cNvSpPr/>
          <p:nvPr/>
        </p:nvSpPr>
        <p:spPr>
          <a:xfrm>
            <a:off x="11014396" y="4352814"/>
            <a:ext cx="1109121" cy="582066"/>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سازماندهی بهبود مستمر خدمت</a:t>
            </a:r>
            <a:endParaRPr lang="en-US" sz="1200" dirty="0">
              <a:solidFill>
                <a:schemeClr val="tx1"/>
              </a:solidFill>
              <a:cs typeface="B Homa" panose="00000400000000000000" pitchFamily="2" charset="-78"/>
            </a:endParaRPr>
          </a:p>
        </p:txBody>
      </p:sp>
      <p:sp>
        <p:nvSpPr>
          <p:cNvPr id="81" name="Rectangle 80">
            <a:hlinkClick r:id="rId3" action="ppaction://hlinksldjump"/>
          </p:cNvPr>
          <p:cNvSpPr/>
          <p:nvPr/>
        </p:nvSpPr>
        <p:spPr>
          <a:xfrm>
            <a:off x="8802339" y="554371"/>
            <a:ext cx="2160000" cy="21662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حاكميت و سيستم‌هاي مديريت</a:t>
            </a:r>
            <a:endParaRPr lang="en-US" sz="1200" dirty="0">
              <a:solidFill>
                <a:schemeClr val="tx1"/>
              </a:solidFill>
              <a:cs typeface="B Homa" panose="00000400000000000000" pitchFamily="2" charset="-78"/>
            </a:endParaRPr>
          </a:p>
        </p:txBody>
      </p:sp>
      <p:sp>
        <p:nvSpPr>
          <p:cNvPr id="82" name="Rectangle 81">
            <a:hlinkClick r:id="rId4" action="ppaction://hlinksldjump"/>
          </p:cNvPr>
          <p:cNvSpPr/>
          <p:nvPr/>
        </p:nvSpPr>
        <p:spPr>
          <a:xfrm>
            <a:off x="8796797" y="320768"/>
            <a:ext cx="2160000" cy="21662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خدمت و مدیریت خدمت</a:t>
            </a:r>
            <a:endParaRPr lang="en-US" sz="1200" dirty="0">
              <a:solidFill>
                <a:schemeClr val="tx1"/>
              </a:solidFill>
              <a:cs typeface="B Homa" panose="00000400000000000000" pitchFamily="2" charset="-78"/>
            </a:endParaRPr>
          </a:p>
        </p:txBody>
      </p:sp>
      <p:sp>
        <p:nvSpPr>
          <p:cNvPr id="83" name="Rectangle 82">
            <a:hlinkClick r:id="rId5" action="ppaction://hlinksldjump"/>
          </p:cNvPr>
          <p:cNvSpPr/>
          <p:nvPr/>
        </p:nvSpPr>
        <p:spPr>
          <a:xfrm>
            <a:off x="8796797" y="792612"/>
            <a:ext cx="2160000" cy="21662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چرخه عمر خدمت</a:t>
            </a:r>
            <a:endParaRPr lang="en-US" sz="1200" dirty="0">
              <a:solidFill>
                <a:schemeClr val="tx1"/>
              </a:solidFill>
              <a:cs typeface="B Homa" panose="00000400000000000000" pitchFamily="2" charset="-78"/>
            </a:endParaRPr>
          </a:p>
        </p:txBody>
      </p:sp>
      <p:sp>
        <p:nvSpPr>
          <p:cNvPr id="84" name="Rectangle 83">
            <a:hlinkClick r:id="rId6" action="ppaction://hlinksldjump"/>
          </p:cNvPr>
          <p:cNvSpPr/>
          <p:nvPr/>
        </p:nvSpPr>
        <p:spPr>
          <a:xfrm>
            <a:off x="8789752" y="1034660"/>
            <a:ext cx="2178129" cy="205501"/>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رویکرد بهبود مستمر خدمت</a:t>
            </a:r>
            <a:endParaRPr lang="en-US" sz="1200" dirty="0">
              <a:solidFill>
                <a:schemeClr val="tx1"/>
              </a:solidFill>
              <a:cs typeface="B Homa" panose="00000400000000000000" pitchFamily="2" charset="-78"/>
            </a:endParaRPr>
          </a:p>
        </p:txBody>
      </p:sp>
      <p:sp>
        <p:nvSpPr>
          <p:cNvPr id="85" name="Rectangle 84"/>
          <p:cNvSpPr/>
          <p:nvPr/>
        </p:nvSpPr>
        <p:spPr>
          <a:xfrm>
            <a:off x="8789752" y="1263268"/>
            <a:ext cx="2178129" cy="219976"/>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بهبود مستمر خدمت و ..</a:t>
            </a:r>
            <a:endParaRPr lang="en-US" sz="1200" dirty="0">
              <a:solidFill>
                <a:schemeClr val="tx1"/>
              </a:solidFill>
              <a:cs typeface="B Homa" panose="00000400000000000000" pitchFamily="2" charset="-78"/>
            </a:endParaRPr>
          </a:p>
        </p:txBody>
      </p:sp>
      <p:sp>
        <p:nvSpPr>
          <p:cNvPr id="86" name="Rectangle 85">
            <a:hlinkClick r:id="rId7" action="ppaction://hlinksldjump"/>
          </p:cNvPr>
          <p:cNvSpPr/>
          <p:nvPr/>
        </p:nvSpPr>
        <p:spPr>
          <a:xfrm>
            <a:off x="10992663" y="320769"/>
            <a:ext cx="1114760" cy="67419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مديريت خدمت به عنوان الگوی برتر</a:t>
            </a:r>
            <a:endParaRPr lang="en-US" sz="1200" dirty="0">
              <a:solidFill>
                <a:schemeClr val="tx1"/>
              </a:solidFill>
              <a:cs typeface="B Homa" panose="00000400000000000000" pitchFamily="2" charset="-78"/>
            </a:endParaRPr>
          </a:p>
        </p:txBody>
      </p:sp>
      <p:sp>
        <p:nvSpPr>
          <p:cNvPr id="87" name="Rectangle 86">
            <a:hlinkClick r:id="rId8" action="ppaction://hlinksldjump"/>
          </p:cNvPr>
          <p:cNvSpPr/>
          <p:nvPr/>
        </p:nvSpPr>
        <p:spPr>
          <a:xfrm>
            <a:off x="10992989" y="1021009"/>
            <a:ext cx="1114760" cy="995977"/>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اصول بهبود مستمر خدمت</a:t>
            </a:r>
            <a:endParaRPr lang="en-US" sz="1200" dirty="0">
              <a:solidFill>
                <a:schemeClr val="tx1"/>
              </a:solidFill>
              <a:cs typeface="B Homa" panose="00000400000000000000" pitchFamily="2" charset="-78"/>
            </a:endParaRPr>
          </a:p>
        </p:txBody>
      </p:sp>
      <p:sp>
        <p:nvSpPr>
          <p:cNvPr id="88" name="Rectangle 87">
            <a:hlinkClick r:id="rId7" action="ppaction://hlinksldjump"/>
          </p:cNvPr>
          <p:cNvSpPr/>
          <p:nvPr/>
        </p:nvSpPr>
        <p:spPr>
          <a:xfrm>
            <a:off x="10992663" y="42048"/>
            <a:ext cx="1114760" cy="255466"/>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مقدمه</a:t>
            </a:r>
            <a:endParaRPr lang="en-US" sz="1200" dirty="0">
              <a:solidFill>
                <a:schemeClr val="tx1"/>
              </a:solidFill>
              <a:cs typeface="B Homa" panose="00000400000000000000" pitchFamily="2" charset="-78"/>
            </a:endParaRPr>
          </a:p>
        </p:txBody>
      </p:sp>
      <p:sp>
        <p:nvSpPr>
          <p:cNvPr id="89" name="Rectangle 88">
            <a:hlinkClick r:id="rId7" action="ppaction://hlinksldjump"/>
          </p:cNvPr>
          <p:cNvSpPr/>
          <p:nvPr/>
        </p:nvSpPr>
        <p:spPr>
          <a:xfrm>
            <a:off x="8796797" y="40226"/>
            <a:ext cx="2160000" cy="255467"/>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نگاه کلی</a:t>
            </a:r>
            <a:endParaRPr lang="en-US" sz="1200" dirty="0">
              <a:solidFill>
                <a:schemeClr val="tx1"/>
              </a:solidFill>
              <a:cs typeface="B Homa" panose="00000400000000000000" pitchFamily="2" charset="-78"/>
            </a:endParaRPr>
          </a:p>
        </p:txBody>
      </p:sp>
      <p:sp>
        <p:nvSpPr>
          <p:cNvPr id="90" name="Rectangle 89"/>
          <p:cNvSpPr/>
          <p:nvPr/>
        </p:nvSpPr>
        <p:spPr>
          <a:xfrm>
            <a:off x="8789752" y="2035975"/>
            <a:ext cx="2185564" cy="209016"/>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فرایند هفت مرحله ای</a:t>
            </a:r>
            <a:endParaRPr lang="en-US" sz="1200" dirty="0">
              <a:solidFill>
                <a:schemeClr val="tx1"/>
              </a:solidFill>
              <a:cs typeface="B Homa" panose="00000400000000000000" pitchFamily="2" charset="-78"/>
            </a:endParaRPr>
          </a:p>
        </p:txBody>
      </p:sp>
      <p:sp>
        <p:nvSpPr>
          <p:cNvPr id="91" name="Rectangle 90">
            <a:hlinkClick r:id="rId8" action="ppaction://hlinksldjump"/>
          </p:cNvPr>
          <p:cNvSpPr/>
          <p:nvPr/>
        </p:nvSpPr>
        <p:spPr>
          <a:xfrm>
            <a:off x="11011577" y="2024065"/>
            <a:ext cx="1114760" cy="945408"/>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فرایند بهبود مستمر خدمت</a:t>
            </a:r>
            <a:endParaRPr lang="en-US" sz="1200" dirty="0">
              <a:solidFill>
                <a:schemeClr val="tx1"/>
              </a:solidFill>
              <a:cs typeface="B Homa" panose="00000400000000000000" pitchFamily="2" charset="-78"/>
            </a:endParaRPr>
          </a:p>
        </p:txBody>
      </p:sp>
      <p:sp>
        <p:nvSpPr>
          <p:cNvPr id="92" name="Rectangle 91"/>
          <p:cNvSpPr/>
          <p:nvPr/>
        </p:nvSpPr>
        <p:spPr>
          <a:xfrm>
            <a:off x="8789752" y="2260566"/>
            <a:ext cx="2185564" cy="22475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رویه جمع آوری و پایش داده</a:t>
            </a:r>
            <a:endParaRPr lang="en-US" sz="1200" dirty="0">
              <a:solidFill>
                <a:schemeClr val="tx1"/>
              </a:solidFill>
              <a:cs typeface="B Homa" panose="00000400000000000000" pitchFamily="2" charset="-78"/>
            </a:endParaRPr>
          </a:p>
        </p:txBody>
      </p:sp>
      <p:sp>
        <p:nvSpPr>
          <p:cNvPr id="93" name="Rectangle 92"/>
          <p:cNvSpPr/>
          <p:nvPr/>
        </p:nvSpPr>
        <p:spPr>
          <a:xfrm>
            <a:off x="8789752" y="2512650"/>
            <a:ext cx="2201730" cy="236043"/>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محرک ها، ورودی، خروجی و رابط‌ ها</a:t>
            </a:r>
            <a:endParaRPr lang="en-US" sz="1200" dirty="0">
              <a:solidFill>
                <a:schemeClr val="tx1"/>
              </a:solidFill>
              <a:cs typeface="B Homa" panose="00000400000000000000" pitchFamily="2" charset="-78"/>
            </a:endParaRPr>
          </a:p>
        </p:txBody>
      </p:sp>
      <p:sp>
        <p:nvSpPr>
          <p:cNvPr id="94" name="Rectangle 93"/>
          <p:cNvSpPr/>
          <p:nvPr/>
        </p:nvSpPr>
        <p:spPr>
          <a:xfrm>
            <a:off x="8789752" y="1513831"/>
            <a:ext cx="2190683" cy="491557"/>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ورودی های مستمر به تفکیک گام های چرخه عمر خدمت</a:t>
            </a:r>
            <a:endParaRPr lang="en-US" sz="1200" dirty="0">
              <a:solidFill>
                <a:schemeClr val="tx1"/>
              </a:solidFill>
              <a:cs typeface="B Homa" panose="00000400000000000000" pitchFamily="2" charset="-78"/>
            </a:endParaRPr>
          </a:p>
        </p:txBody>
      </p:sp>
      <p:sp>
        <p:nvSpPr>
          <p:cNvPr id="95" name="Rectangle 94"/>
          <p:cNvSpPr/>
          <p:nvPr/>
        </p:nvSpPr>
        <p:spPr>
          <a:xfrm>
            <a:off x="8807881" y="2774587"/>
            <a:ext cx="2185566" cy="215394"/>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نقش سایر فرایندها</a:t>
            </a:r>
            <a:endParaRPr lang="en-US" sz="1200" dirty="0">
              <a:solidFill>
                <a:schemeClr val="tx1"/>
              </a:solidFill>
              <a:cs typeface="B Homa" panose="00000400000000000000" pitchFamily="2" charset="-78"/>
            </a:endParaRPr>
          </a:p>
        </p:txBody>
      </p:sp>
      <p:sp>
        <p:nvSpPr>
          <p:cNvPr id="96" name="Rectangle 95">
            <a:hlinkClick r:id="rId8" action="ppaction://hlinksldjump"/>
          </p:cNvPr>
          <p:cNvSpPr/>
          <p:nvPr/>
        </p:nvSpPr>
        <p:spPr>
          <a:xfrm>
            <a:off x="11011577" y="2983570"/>
            <a:ext cx="1114760" cy="1355756"/>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روش ها و تکنیک های بهبود مستمر خدمت</a:t>
            </a:r>
            <a:endParaRPr lang="en-US" sz="1200" dirty="0">
              <a:solidFill>
                <a:schemeClr val="tx1"/>
              </a:solidFill>
              <a:cs typeface="B Homa" panose="00000400000000000000" pitchFamily="2" charset="-78"/>
            </a:endParaRPr>
          </a:p>
        </p:txBody>
      </p:sp>
      <p:sp>
        <p:nvSpPr>
          <p:cNvPr id="97" name="Rectangle 96"/>
          <p:cNvSpPr/>
          <p:nvPr/>
        </p:nvSpPr>
        <p:spPr>
          <a:xfrm>
            <a:off x="8807881" y="3006827"/>
            <a:ext cx="2203696" cy="223918"/>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مروری بر روش ها و تکنیک ها</a:t>
            </a:r>
            <a:endParaRPr lang="en-US" sz="1200" dirty="0">
              <a:solidFill>
                <a:schemeClr val="tx1"/>
              </a:solidFill>
              <a:cs typeface="B Homa" panose="00000400000000000000" pitchFamily="2" charset="-78"/>
            </a:endParaRPr>
          </a:p>
        </p:txBody>
      </p:sp>
      <p:sp>
        <p:nvSpPr>
          <p:cNvPr id="98" name="Rectangle 97"/>
          <p:cNvSpPr/>
          <p:nvPr/>
        </p:nvSpPr>
        <p:spPr>
          <a:xfrm>
            <a:off x="8807881" y="3252712"/>
            <a:ext cx="2203696" cy="238745"/>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چگونگی و زمان ممیزی</a:t>
            </a:r>
            <a:endParaRPr lang="en-US" sz="1200" dirty="0">
              <a:solidFill>
                <a:schemeClr val="tx1"/>
              </a:solidFill>
              <a:cs typeface="B Homa" panose="00000400000000000000" pitchFamily="2" charset="-78"/>
            </a:endParaRPr>
          </a:p>
        </p:txBody>
      </p:sp>
      <p:sp>
        <p:nvSpPr>
          <p:cNvPr id="99" name="Rectangle 98"/>
          <p:cNvSpPr/>
          <p:nvPr/>
        </p:nvSpPr>
        <p:spPr>
          <a:xfrm>
            <a:off x="8807881" y="3507033"/>
            <a:ext cx="2193063" cy="283152"/>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ارزش فرایند در مقایسه با بلوغ فرایند</a:t>
            </a:r>
            <a:endParaRPr lang="en-US" sz="1200" dirty="0">
              <a:solidFill>
                <a:schemeClr val="tx1"/>
              </a:solidFill>
              <a:cs typeface="B Homa" panose="00000400000000000000" pitchFamily="2" charset="-78"/>
            </a:endParaRPr>
          </a:p>
        </p:txBody>
      </p:sp>
      <p:sp>
        <p:nvSpPr>
          <p:cNvPr id="100" name="Rectangle 99"/>
          <p:cNvSpPr/>
          <p:nvPr/>
        </p:nvSpPr>
        <p:spPr>
          <a:xfrm>
            <a:off x="8796797" y="3808990"/>
            <a:ext cx="2204147" cy="271967"/>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مقایسه بلوغ فرایندی</a:t>
            </a:r>
            <a:endParaRPr lang="en-US" sz="1200" dirty="0">
              <a:solidFill>
                <a:schemeClr val="tx1"/>
              </a:solidFill>
              <a:cs typeface="B Homa" panose="00000400000000000000" pitchFamily="2" charset="-78"/>
            </a:endParaRPr>
          </a:p>
        </p:txBody>
      </p:sp>
      <p:sp>
        <p:nvSpPr>
          <p:cNvPr id="101" name="Rectangle 100"/>
          <p:cNvSpPr/>
          <p:nvPr/>
        </p:nvSpPr>
        <p:spPr>
          <a:xfrm>
            <a:off x="8796797" y="4104064"/>
            <a:ext cx="2214780" cy="257230"/>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کارت امتیازی متوازن </a:t>
            </a:r>
            <a:r>
              <a:rPr lang="en-US" sz="1200" dirty="0">
                <a:solidFill>
                  <a:schemeClr val="tx1"/>
                </a:solidFill>
                <a:cs typeface="B Homa" panose="00000400000000000000" pitchFamily="2" charset="-78"/>
              </a:rPr>
              <a:t>IT</a:t>
            </a:r>
          </a:p>
        </p:txBody>
      </p:sp>
      <p:sp>
        <p:nvSpPr>
          <p:cNvPr id="102" name="Rectangle 101"/>
          <p:cNvSpPr/>
          <p:nvPr/>
        </p:nvSpPr>
        <p:spPr>
          <a:xfrm>
            <a:off x="8796797" y="4380506"/>
            <a:ext cx="2204147" cy="272526"/>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100" dirty="0">
                <a:solidFill>
                  <a:schemeClr val="tx1"/>
                </a:solidFill>
                <a:cs typeface="B Homa" panose="00000400000000000000" pitchFamily="2" charset="-78"/>
              </a:rPr>
              <a:t>توسعه سازمانی، کارکردها، نقش ها</a:t>
            </a:r>
            <a:endParaRPr lang="en-US" sz="1100" dirty="0">
              <a:solidFill>
                <a:schemeClr val="tx1"/>
              </a:solidFill>
              <a:cs typeface="B Homa" panose="00000400000000000000" pitchFamily="2" charset="-78"/>
            </a:endParaRPr>
          </a:p>
        </p:txBody>
      </p:sp>
      <p:sp>
        <p:nvSpPr>
          <p:cNvPr id="103" name="Rectangle 102"/>
          <p:cNvSpPr/>
          <p:nvPr/>
        </p:nvSpPr>
        <p:spPr>
          <a:xfrm>
            <a:off x="8796797" y="4676137"/>
            <a:ext cx="2214780" cy="22382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ماتریس واگذاری مسئولیت</a:t>
            </a:r>
            <a:endParaRPr lang="en-US" sz="1200" dirty="0">
              <a:solidFill>
                <a:schemeClr val="tx1"/>
              </a:solidFill>
              <a:cs typeface="B Homa" panose="00000400000000000000" pitchFamily="2" charset="-78"/>
            </a:endParaRPr>
          </a:p>
        </p:txBody>
      </p:sp>
      <p:sp>
        <p:nvSpPr>
          <p:cNvPr id="104" name="Rectangle 103"/>
          <p:cNvSpPr/>
          <p:nvPr/>
        </p:nvSpPr>
        <p:spPr>
          <a:xfrm>
            <a:off x="8791771" y="4927291"/>
            <a:ext cx="2197503" cy="420907"/>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ابزارهای لازم برای پشتیبانی از فعالیت های بهبود مستمر خدمت </a:t>
            </a:r>
            <a:endParaRPr lang="en-US" sz="1200" dirty="0">
              <a:solidFill>
                <a:schemeClr val="tx1"/>
              </a:solidFill>
              <a:cs typeface="B Homa" panose="00000400000000000000" pitchFamily="2" charset="-78"/>
            </a:endParaRPr>
          </a:p>
        </p:txBody>
      </p:sp>
      <p:sp>
        <p:nvSpPr>
          <p:cNvPr id="105" name="Rectangle 104">
            <a:hlinkClick r:id="" action="ppaction://noaction"/>
          </p:cNvPr>
          <p:cNvSpPr/>
          <p:nvPr/>
        </p:nvSpPr>
        <p:spPr>
          <a:xfrm>
            <a:off x="11016314" y="4945696"/>
            <a:ext cx="1109121" cy="951555"/>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ملاحظات فنی</a:t>
            </a:r>
            <a:endParaRPr lang="en-US" sz="1200" dirty="0">
              <a:solidFill>
                <a:schemeClr val="tx1"/>
              </a:solidFill>
              <a:cs typeface="B Homa" panose="00000400000000000000" pitchFamily="2" charset="-78"/>
            </a:endParaRPr>
          </a:p>
        </p:txBody>
      </p:sp>
      <p:sp>
        <p:nvSpPr>
          <p:cNvPr id="106" name="Rectangle 105"/>
          <p:cNvSpPr/>
          <p:nvPr/>
        </p:nvSpPr>
        <p:spPr>
          <a:xfrm>
            <a:off x="8789753" y="5366191"/>
            <a:ext cx="2212914" cy="257750"/>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سیستم پیکربندی</a:t>
            </a:r>
            <a:endParaRPr lang="en-US" sz="1200" dirty="0">
              <a:solidFill>
                <a:schemeClr val="tx1"/>
              </a:solidFill>
              <a:cs typeface="B Homa" panose="00000400000000000000" pitchFamily="2" charset="-78"/>
            </a:endParaRPr>
          </a:p>
        </p:txBody>
      </p:sp>
      <p:sp>
        <p:nvSpPr>
          <p:cNvPr id="107" name="Rectangle 106"/>
          <p:cNvSpPr/>
          <p:nvPr/>
        </p:nvSpPr>
        <p:spPr>
          <a:xfrm>
            <a:off x="8796797" y="5649523"/>
            <a:ext cx="2192477" cy="264672"/>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دیگاه خدمت محور از سازمان </a:t>
            </a:r>
            <a:r>
              <a:rPr lang="en-US" sz="1200" dirty="0">
                <a:solidFill>
                  <a:schemeClr val="tx1"/>
                </a:solidFill>
                <a:cs typeface="B Homa" panose="00000400000000000000" pitchFamily="2" charset="-78"/>
              </a:rPr>
              <a:t>IT</a:t>
            </a:r>
          </a:p>
        </p:txBody>
      </p:sp>
      <p:sp>
        <p:nvSpPr>
          <p:cNvPr id="108" name="Rectangle 107">
            <a:hlinkClick r:id="" action="ppaction://noaction"/>
          </p:cNvPr>
          <p:cNvSpPr/>
          <p:nvPr/>
        </p:nvSpPr>
        <p:spPr>
          <a:xfrm>
            <a:off x="11011577" y="5908066"/>
            <a:ext cx="1125010" cy="631393"/>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a:solidFill>
                  <a:schemeClr val="tx1"/>
                </a:solidFill>
                <a:cs typeface="B Homa" panose="00000400000000000000" pitchFamily="2" charset="-78"/>
              </a:rPr>
              <a:t>پیاده سازی بهبود مستمر خدمت</a:t>
            </a:r>
            <a:endParaRPr lang="en-US" sz="1400" dirty="0">
              <a:solidFill>
                <a:schemeClr val="tx1"/>
              </a:solidFill>
              <a:cs typeface="B Homa" panose="00000400000000000000" pitchFamily="2" charset="-78"/>
            </a:endParaRPr>
          </a:p>
        </p:txBody>
      </p:sp>
      <p:sp>
        <p:nvSpPr>
          <p:cNvPr id="109" name="Rectangle 108"/>
          <p:cNvSpPr/>
          <p:nvPr/>
        </p:nvSpPr>
        <p:spPr>
          <a:xfrm>
            <a:off x="8796797" y="5922832"/>
            <a:ext cx="2204147" cy="316299"/>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fa-IR" sz="1200" dirty="0">
              <a:solidFill>
                <a:schemeClr val="tx1"/>
              </a:solidFill>
              <a:cs typeface="B Homa" panose="00000400000000000000" pitchFamily="2" charset="-78"/>
            </a:endParaRPr>
          </a:p>
          <a:p>
            <a:pPr algn="ctr" rtl="1"/>
            <a:r>
              <a:rPr lang="fa-IR" sz="1200" dirty="0">
                <a:solidFill>
                  <a:schemeClr val="tx1"/>
                </a:solidFill>
                <a:cs typeface="B Homa" panose="00000400000000000000" pitchFamily="2" charset="-78"/>
              </a:rPr>
              <a:t>دیدگاه جامع </a:t>
            </a:r>
            <a:r>
              <a:rPr lang="en-US" sz="1200" dirty="0">
                <a:solidFill>
                  <a:schemeClr val="tx1"/>
                </a:solidFill>
                <a:cs typeface="B Homa" panose="00000400000000000000" pitchFamily="2" charset="-78"/>
              </a:rPr>
              <a:t>CSI</a:t>
            </a:r>
            <a:r>
              <a:rPr lang="fa-IR" sz="1200" dirty="0">
                <a:solidFill>
                  <a:schemeClr val="tx1"/>
                </a:solidFill>
                <a:cs typeface="B Homa" panose="00000400000000000000" pitchFamily="2" charset="-78"/>
              </a:rPr>
              <a:t>، نقش ها و ورودی ها</a:t>
            </a:r>
            <a:endParaRPr lang="en-US" sz="1200" dirty="0">
              <a:solidFill>
                <a:schemeClr val="tx1"/>
              </a:solidFill>
              <a:cs typeface="B Homa" panose="00000400000000000000" pitchFamily="2" charset="-78"/>
            </a:endParaRPr>
          </a:p>
          <a:p>
            <a:pPr algn="ctr" rtl="1"/>
            <a:r>
              <a:rPr lang="fa-IR" sz="1200" dirty="0">
                <a:solidFill>
                  <a:schemeClr val="tx1"/>
                </a:solidFill>
                <a:cs typeface="B Homa" panose="00000400000000000000" pitchFamily="2" charset="-78"/>
              </a:rPr>
              <a:t> </a:t>
            </a:r>
            <a:endParaRPr lang="en-US" sz="1200" dirty="0">
              <a:solidFill>
                <a:schemeClr val="tx1"/>
              </a:solidFill>
              <a:cs typeface="B Homa" panose="00000400000000000000" pitchFamily="2" charset="-78"/>
            </a:endParaRPr>
          </a:p>
        </p:txBody>
      </p:sp>
      <p:sp>
        <p:nvSpPr>
          <p:cNvPr id="110" name="Rectangle 109">
            <a:hlinkClick r:id="" action="ppaction://noaction"/>
          </p:cNvPr>
          <p:cNvSpPr/>
          <p:nvPr/>
        </p:nvSpPr>
        <p:spPr>
          <a:xfrm>
            <a:off x="8796797" y="6539892"/>
            <a:ext cx="3339789" cy="298801"/>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a:solidFill>
                  <a:schemeClr val="tx1"/>
                </a:solidFill>
                <a:cs typeface="B Homa" panose="00000400000000000000" pitchFamily="2" charset="-78"/>
              </a:rPr>
              <a:t>چالش ها ریسک ها و عوامل بحزانی</a:t>
            </a:r>
            <a:endParaRPr lang="en-US" sz="1400" dirty="0">
              <a:solidFill>
                <a:schemeClr val="tx1"/>
              </a:solidFill>
              <a:cs typeface="B Homa" panose="00000400000000000000" pitchFamily="2" charset="-78"/>
            </a:endParaRPr>
          </a:p>
        </p:txBody>
      </p:sp>
      <p:sp>
        <p:nvSpPr>
          <p:cNvPr id="111" name="Rectangle 110"/>
          <p:cNvSpPr/>
          <p:nvPr/>
        </p:nvSpPr>
        <p:spPr>
          <a:xfrm>
            <a:off x="8801101" y="6231856"/>
            <a:ext cx="2210475" cy="307603"/>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fa-IR" sz="1400" dirty="0">
              <a:solidFill>
                <a:schemeClr val="tx1"/>
              </a:solidFill>
              <a:cs typeface="B Homa" panose="00000400000000000000" pitchFamily="2" charset="-78"/>
            </a:endParaRPr>
          </a:p>
          <a:p>
            <a:pPr algn="ctr" rtl="1"/>
            <a:r>
              <a:rPr lang="fa-IR" sz="1400" dirty="0">
                <a:solidFill>
                  <a:schemeClr val="tx1"/>
                </a:solidFill>
                <a:cs typeface="B Homa" panose="00000400000000000000" pitchFamily="2" charset="-78"/>
              </a:rPr>
              <a:t>دلایل شکست پروژه های تحول</a:t>
            </a:r>
            <a:endParaRPr lang="en-US" sz="1400" dirty="0">
              <a:solidFill>
                <a:schemeClr val="tx1"/>
              </a:solidFill>
              <a:cs typeface="B Homa" panose="00000400000000000000" pitchFamily="2" charset="-78"/>
            </a:endParaRPr>
          </a:p>
          <a:p>
            <a:pPr algn="ctr" rtl="1"/>
            <a:r>
              <a:rPr lang="fa-IR" sz="1400" dirty="0">
                <a:solidFill>
                  <a:schemeClr val="tx1"/>
                </a:solidFill>
                <a:cs typeface="B Homa" panose="00000400000000000000" pitchFamily="2" charset="-78"/>
              </a:rPr>
              <a:t> </a:t>
            </a:r>
            <a:endParaRPr lang="en-US" sz="1400" dirty="0">
              <a:solidFill>
                <a:schemeClr val="tx1"/>
              </a:solidFill>
              <a:cs typeface="B Homa" panose="00000400000000000000" pitchFamily="2" charset="-78"/>
            </a:endParaRPr>
          </a:p>
        </p:txBody>
      </p:sp>
      <p:sp>
        <p:nvSpPr>
          <p:cNvPr id="2" name="TextBox 1"/>
          <p:cNvSpPr txBox="1"/>
          <p:nvPr/>
        </p:nvSpPr>
        <p:spPr>
          <a:xfrm>
            <a:off x="6465820" y="6462979"/>
            <a:ext cx="604653" cy="307777"/>
          </a:xfrm>
          <a:prstGeom prst="rect">
            <a:avLst/>
          </a:prstGeom>
          <a:noFill/>
        </p:spPr>
        <p:txBody>
          <a:bodyPr wrap="none" rtlCol="0">
            <a:spAutoFit/>
          </a:bodyPr>
          <a:lstStyle/>
          <a:p>
            <a:r>
              <a:rPr lang="en-US" sz="1400" dirty="0"/>
              <a:t>24-30</a:t>
            </a:r>
          </a:p>
        </p:txBody>
      </p:sp>
      <p:sp>
        <p:nvSpPr>
          <p:cNvPr id="3" name="TextBox 2"/>
          <p:cNvSpPr txBox="1"/>
          <p:nvPr/>
        </p:nvSpPr>
        <p:spPr>
          <a:xfrm>
            <a:off x="4575411" y="408257"/>
            <a:ext cx="2972289" cy="369332"/>
          </a:xfrm>
          <a:prstGeom prst="rect">
            <a:avLst/>
          </a:prstGeom>
          <a:noFill/>
        </p:spPr>
        <p:txBody>
          <a:bodyPr wrap="none" rtlCol="0">
            <a:spAutoFit/>
          </a:bodyPr>
          <a:lstStyle/>
          <a:p>
            <a:pPr algn="r" rtl="1"/>
            <a:r>
              <a:rPr lang="fa-IR" dirty="0">
                <a:solidFill>
                  <a:schemeClr val="tx1">
                    <a:lumMod val="65000"/>
                    <a:lumOff val="35000"/>
                  </a:schemeClr>
                </a:solidFill>
                <a:cs typeface="B Homa" panose="00000400000000000000" pitchFamily="2" charset="-78"/>
              </a:rPr>
              <a:t>ابزارهای مورد نیاز پشتیبانی از </a:t>
            </a:r>
            <a:r>
              <a:rPr lang="en-US" dirty="0">
                <a:solidFill>
                  <a:schemeClr val="tx1">
                    <a:lumMod val="65000"/>
                    <a:lumOff val="35000"/>
                  </a:schemeClr>
                </a:solidFill>
                <a:cs typeface="B Homa" panose="00000400000000000000" pitchFamily="2" charset="-78"/>
              </a:rPr>
              <a:t>CSI</a:t>
            </a:r>
            <a:r>
              <a:rPr lang="fa-IR" dirty="0">
                <a:solidFill>
                  <a:schemeClr val="tx1">
                    <a:lumMod val="65000"/>
                    <a:lumOff val="35000"/>
                  </a:schemeClr>
                </a:solidFill>
                <a:cs typeface="B Homa" panose="00000400000000000000" pitchFamily="2" charset="-78"/>
              </a:rPr>
              <a:t> </a:t>
            </a:r>
            <a:endParaRPr lang="en-US" dirty="0">
              <a:solidFill>
                <a:schemeClr val="tx1">
                  <a:lumMod val="65000"/>
                  <a:lumOff val="35000"/>
                </a:schemeClr>
              </a:solidFill>
              <a:cs typeface="B Homa" panose="00000400000000000000" pitchFamily="2" charset="-78"/>
            </a:endParaRPr>
          </a:p>
        </p:txBody>
      </p:sp>
    </p:spTree>
    <p:extLst>
      <p:ext uri="{BB962C8B-B14F-4D97-AF65-F5344CB8AC3E}">
        <p14:creationId xmlns:p14="http://schemas.microsoft.com/office/powerpoint/2010/main" val="54654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ppt_x"/>
                                          </p:val>
                                        </p:tav>
                                        <p:tav tm="100000">
                                          <p:val>
                                            <p:strVal val="#ppt_x"/>
                                          </p:val>
                                        </p:tav>
                                      </p:tavLst>
                                    </p:anim>
                                    <p:anim calcmode="lin" valueType="num">
                                      <p:cBhvr additive="base">
                                        <p:cTn id="12" dur="500" fill="hold"/>
                                        <p:tgtEl>
                                          <p:spTgt spid="5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ppt_x"/>
                                          </p:val>
                                        </p:tav>
                                        <p:tav tm="100000">
                                          <p:val>
                                            <p:strVal val="#ppt_x"/>
                                          </p:val>
                                        </p:tav>
                                      </p:tavLst>
                                    </p:anim>
                                    <p:anim calcmode="lin" valueType="num">
                                      <p:cBhvr additive="base">
                                        <p:cTn id="16" dur="500" fill="hold"/>
                                        <p:tgtEl>
                                          <p:spTgt spid="4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5"/>
                                        </p:tgtEl>
                                        <p:attrNameLst>
                                          <p:attrName>style.visibility</p:attrName>
                                        </p:attrNameLst>
                                      </p:cBhvr>
                                      <p:to>
                                        <p:strVal val="visible"/>
                                      </p:to>
                                    </p:set>
                                    <p:anim calcmode="lin" valueType="num">
                                      <p:cBhvr additive="base">
                                        <p:cTn id="19" dur="500" fill="hold"/>
                                        <p:tgtEl>
                                          <p:spTgt spid="75"/>
                                        </p:tgtEl>
                                        <p:attrNameLst>
                                          <p:attrName>ppt_x</p:attrName>
                                        </p:attrNameLst>
                                      </p:cBhvr>
                                      <p:tavLst>
                                        <p:tav tm="0">
                                          <p:val>
                                            <p:strVal val="#ppt_x"/>
                                          </p:val>
                                        </p:tav>
                                        <p:tav tm="100000">
                                          <p:val>
                                            <p:strVal val="#ppt_x"/>
                                          </p:val>
                                        </p:tav>
                                      </p:tavLst>
                                    </p:anim>
                                    <p:anim calcmode="lin" valueType="num">
                                      <p:cBhvr additive="base">
                                        <p:cTn id="20" dur="500" fill="hold"/>
                                        <p:tgtEl>
                                          <p:spTgt spid="7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500" fill="hold"/>
                                        <p:tgtEl>
                                          <p:spTgt spid="79"/>
                                        </p:tgtEl>
                                        <p:attrNameLst>
                                          <p:attrName>ppt_x</p:attrName>
                                        </p:attrNameLst>
                                      </p:cBhvr>
                                      <p:tavLst>
                                        <p:tav tm="0">
                                          <p:val>
                                            <p:strVal val="#ppt_x"/>
                                          </p:val>
                                        </p:tav>
                                        <p:tav tm="100000">
                                          <p:val>
                                            <p:strVal val="#ppt_x"/>
                                          </p:val>
                                        </p:tav>
                                      </p:tavLst>
                                    </p:anim>
                                    <p:anim calcmode="lin" valueType="num">
                                      <p:cBhvr additive="base">
                                        <p:cTn id="24"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1"/>
                                        </p:tgtEl>
                                        <p:attrNameLst>
                                          <p:attrName>style.visibility</p:attrName>
                                        </p:attrNameLst>
                                      </p:cBhvr>
                                      <p:to>
                                        <p:strVal val="visible"/>
                                      </p:to>
                                    </p:set>
                                    <p:anim calcmode="lin" valueType="num">
                                      <p:cBhvr additive="base">
                                        <p:cTn id="29" dur="500" fill="hold"/>
                                        <p:tgtEl>
                                          <p:spTgt spid="51"/>
                                        </p:tgtEl>
                                        <p:attrNameLst>
                                          <p:attrName>ppt_x</p:attrName>
                                        </p:attrNameLst>
                                      </p:cBhvr>
                                      <p:tavLst>
                                        <p:tav tm="0">
                                          <p:val>
                                            <p:strVal val="#ppt_x"/>
                                          </p:val>
                                        </p:tav>
                                        <p:tav tm="100000">
                                          <p:val>
                                            <p:strVal val="#ppt_x"/>
                                          </p:val>
                                        </p:tav>
                                      </p:tavLst>
                                    </p:anim>
                                    <p:anim calcmode="lin" valueType="num">
                                      <p:cBhvr additive="base">
                                        <p:cTn id="30" dur="500" fill="hold"/>
                                        <p:tgtEl>
                                          <p:spTgt spid="5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61"/>
                                        </p:tgtEl>
                                        <p:attrNameLst>
                                          <p:attrName>style.visibility</p:attrName>
                                        </p:attrNameLst>
                                      </p:cBhvr>
                                      <p:to>
                                        <p:strVal val="visible"/>
                                      </p:to>
                                    </p:set>
                                    <p:anim calcmode="lin" valueType="num">
                                      <p:cBhvr additive="base">
                                        <p:cTn id="33" dur="500" fill="hold"/>
                                        <p:tgtEl>
                                          <p:spTgt spid="61"/>
                                        </p:tgtEl>
                                        <p:attrNameLst>
                                          <p:attrName>ppt_x</p:attrName>
                                        </p:attrNameLst>
                                      </p:cBhvr>
                                      <p:tavLst>
                                        <p:tav tm="0">
                                          <p:val>
                                            <p:strVal val="#ppt_x"/>
                                          </p:val>
                                        </p:tav>
                                        <p:tav tm="100000">
                                          <p:val>
                                            <p:strVal val="#ppt_x"/>
                                          </p:val>
                                        </p:tav>
                                      </p:tavLst>
                                    </p:anim>
                                    <p:anim calcmode="lin" valueType="num">
                                      <p:cBhvr additive="base">
                                        <p:cTn id="34" dur="500" fill="hold"/>
                                        <p:tgtEl>
                                          <p:spTgt spid="61"/>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66"/>
                                        </p:tgtEl>
                                        <p:attrNameLst>
                                          <p:attrName>style.visibility</p:attrName>
                                        </p:attrNameLst>
                                      </p:cBhvr>
                                      <p:to>
                                        <p:strVal val="visible"/>
                                      </p:to>
                                    </p:set>
                                    <p:anim calcmode="lin" valueType="num">
                                      <p:cBhvr additive="base">
                                        <p:cTn id="37" dur="500" fill="hold"/>
                                        <p:tgtEl>
                                          <p:spTgt spid="66"/>
                                        </p:tgtEl>
                                        <p:attrNameLst>
                                          <p:attrName>ppt_x</p:attrName>
                                        </p:attrNameLst>
                                      </p:cBhvr>
                                      <p:tavLst>
                                        <p:tav tm="0">
                                          <p:val>
                                            <p:strVal val="#ppt_x"/>
                                          </p:val>
                                        </p:tav>
                                        <p:tav tm="100000">
                                          <p:val>
                                            <p:strVal val="#ppt_x"/>
                                          </p:val>
                                        </p:tav>
                                      </p:tavLst>
                                    </p:anim>
                                    <p:anim calcmode="lin" valueType="num">
                                      <p:cBhvr additive="base">
                                        <p:cTn id="38" dur="500" fill="hold"/>
                                        <p:tgtEl>
                                          <p:spTgt spid="6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500" fill="hold"/>
                                        <p:tgtEl>
                                          <p:spTgt spid="73"/>
                                        </p:tgtEl>
                                        <p:attrNameLst>
                                          <p:attrName>ppt_x</p:attrName>
                                        </p:attrNameLst>
                                      </p:cBhvr>
                                      <p:tavLst>
                                        <p:tav tm="0">
                                          <p:val>
                                            <p:strVal val="#ppt_x"/>
                                          </p:val>
                                        </p:tav>
                                        <p:tav tm="100000">
                                          <p:val>
                                            <p:strVal val="#ppt_x"/>
                                          </p:val>
                                        </p:tav>
                                      </p:tavLst>
                                    </p:anim>
                                    <p:anim calcmode="lin" valueType="num">
                                      <p:cBhvr additive="base">
                                        <p:cTn id="42" dur="500" fill="hold"/>
                                        <p:tgtEl>
                                          <p:spTgt spid="7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78"/>
                                        </p:tgtEl>
                                        <p:attrNameLst>
                                          <p:attrName>style.visibility</p:attrName>
                                        </p:attrNameLst>
                                      </p:cBhvr>
                                      <p:to>
                                        <p:strVal val="visible"/>
                                      </p:to>
                                    </p:set>
                                    <p:anim calcmode="lin" valueType="num">
                                      <p:cBhvr additive="base">
                                        <p:cTn id="45" dur="500" fill="hold"/>
                                        <p:tgtEl>
                                          <p:spTgt spid="78"/>
                                        </p:tgtEl>
                                        <p:attrNameLst>
                                          <p:attrName>ppt_x</p:attrName>
                                        </p:attrNameLst>
                                      </p:cBhvr>
                                      <p:tavLst>
                                        <p:tav tm="0">
                                          <p:val>
                                            <p:strVal val="#ppt_x"/>
                                          </p:val>
                                        </p:tav>
                                        <p:tav tm="100000">
                                          <p:val>
                                            <p:strVal val="#ppt_x"/>
                                          </p:val>
                                        </p:tav>
                                      </p:tavLst>
                                    </p:anim>
                                    <p:anim calcmode="lin" valueType="num">
                                      <p:cBhvr additive="base">
                                        <p:cTn id="46"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additive="base">
                                        <p:cTn id="51" dur="500" fill="hold"/>
                                        <p:tgtEl>
                                          <p:spTgt spid="54"/>
                                        </p:tgtEl>
                                        <p:attrNameLst>
                                          <p:attrName>ppt_x</p:attrName>
                                        </p:attrNameLst>
                                      </p:cBhvr>
                                      <p:tavLst>
                                        <p:tav tm="0">
                                          <p:val>
                                            <p:strVal val="#ppt_x"/>
                                          </p:val>
                                        </p:tav>
                                        <p:tav tm="100000">
                                          <p:val>
                                            <p:strVal val="#ppt_x"/>
                                          </p:val>
                                        </p:tav>
                                      </p:tavLst>
                                    </p:anim>
                                    <p:anim calcmode="lin" valueType="num">
                                      <p:cBhvr additive="base">
                                        <p:cTn id="52" dur="500" fill="hold"/>
                                        <p:tgtEl>
                                          <p:spTgt spid="54"/>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63"/>
                                        </p:tgtEl>
                                        <p:attrNameLst>
                                          <p:attrName>style.visibility</p:attrName>
                                        </p:attrNameLst>
                                      </p:cBhvr>
                                      <p:to>
                                        <p:strVal val="visible"/>
                                      </p:to>
                                    </p:set>
                                    <p:anim calcmode="lin" valueType="num">
                                      <p:cBhvr additive="base">
                                        <p:cTn id="55" dur="500" fill="hold"/>
                                        <p:tgtEl>
                                          <p:spTgt spid="63"/>
                                        </p:tgtEl>
                                        <p:attrNameLst>
                                          <p:attrName>ppt_x</p:attrName>
                                        </p:attrNameLst>
                                      </p:cBhvr>
                                      <p:tavLst>
                                        <p:tav tm="0">
                                          <p:val>
                                            <p:strVal val="#ppt_x"/>
                                          </p:val>
                                        </p:tav>
                                        <p:tav tm="100000">
                                          <p:val>
                                            <p:strVal val="#ppt_x"/>
                                          </p:val>
                                        </p:tav>
                                      </p:tavLst>
                                    </p:anim>
                                    <p:anim calcmode="lin" valueType="num">
                                      <p:cBhvr additive="base">
                                        <p:cTn id="56" dur="500" fill="hold"/>
                                        <p:tgtEl>
                                          <p:spTgt spid="63"/>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69"/>
                                        </p:tgtEl>
                                        <p:attrNameLst>
                                          <p:attrName>style.visibility</p:attrName>
                                        </p:attrNameLst>
                                      </p:cBhvr>
                                      <p:to>
                                        <p:strVal val="visible"/>
                                      </p:to>
                                    </p:set>
                                    <p:anim calcmode="lin" valueType="num">
                                      <p:cBhvr additive="base">
                                        <p:cTn id="59" dur="500" fill="hold"/>
                                        <p:tgtEl>
                                          <p:spTgt spid="69"/>
                                        </p:tgtEl>
                                        <p:attrNameLst>
                                          <p:attrName>ppt_x</p:attrName>
                                        </p:attrNameLst>
                                      </p:cBhvr>
                                      <p:tavLst>
                                        <p:tav tm="0">
                                          <p:val>
                                            <p:strVal val="#ppt_x"/>
                                          </p:val>
                                        </p:tav>
                                        <p:tav tm="100000">
                                          <p:val>
                                            <p:strVal val="#ppt_x"/>
                                          </p:val>
                                        </p:tav>
                                      </p:tavLst>
                                    </p:anim>
                                    <p:anim calcmode="lin" valueType="num">
                                      <p:cBhvr additive="base">
                                        <p:cTn id="60" dur="500" fill="hold"/>
                                        <p:tgtEl>
                                          <p:spTgt spid="6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2"/>
                                        </p:tgtEl>
                                        <p:attrNameLst>
                                          <p:attrName>style.visibility</p:attrName>
                                        </p:attrNameLst>
                                      </p:cBhvr>
                                      <p:to>
                                        <p:strVal val="visible"/>
                                      </p:to>
                                    </p:set>
                                    <p:anim calcmode="lin" valueType="num">
                                      <p:cBhvr additive="base">
                                        <p:cTn id="63" dur="500" fill="hold"/>
                                        <p:tgtEl>
                                          <p:spTgt spid="72"/>
                                        </p:tgtEl>
                                        <p:attrNameLst>
                                          <p:attrName>ppt_x</p:attrName>
                                        </p:attrNameLst>
                                      </p:cBhvr>
                                      <p:tavLst>
                                        <p:tav tm="0">
                                          <p:val>
                                            <p:strVal val="#ppt_x"/>
                                          </p:val>
                                        </p:tav>
                                        <p:tav tm="100000">
                                          <p:val>
                                            <p:strVal val="#ppt_x"/>
                                          </p:val>
                                        </p:tav>
                                      </p:tavLst>
                                    </p:anim>
                                    <p:anim calcmode="lin" valueType="num">
                                      <p:cBhvr additive="base">
                                        <p:cTn id="64" dur="500" fill="hold"/>
                                        <p:tgtEl>
                                          <p:spTgt spid="72"/>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additive="base">
                                        <p:cTn id="67" dur="500" fill="hold"/>
                                        <p:tgtEl>
                                          <p:spTgt spid="74"/>
                                        </p:tgtEl>
                                        <p:attrNameLst>
                                          <p:attrName>ppt_x</p:attrName>
                                        </p:attrNameLst>
                                      </p:cBhvr>
                                      <p:tavLst>
                                        <p:tav tm="0">
                                          <p:val>
                                            <p:strVal val="#ppt_x"/>
                                          </p:val>
                                        </p:tav>
                                        <p:tav tm="100000">
                                          <p:val>
                                            <p:strVal val="#ppt_x"/>
                                          </p:val>
                                        </p:tav>
                                      </p:tavLst>
                                    </p:anim>
                                    <p:anim calcmode="lin" valueType="num">
                                      <p:cBhvr additive="base">
                                        <p:cTn id="68"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61" grpId="0" animBg="1"/>
      <p:bldP spid="72" grpId="0" animBg="1"/>
      <p:bldP spid="73" grpId="0" animBg="1"/>
      <p:bldP spid="74" grpId="0" animBg="1"/>
      <p:bldP spid="78" grpId="0" animBg="1"/>
      <p:bldP spid="7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z="1400" dirty="0">
                <a:solidFill>
                  <a:schemeClr val="tx1"/>
                </a:solidFill>
              </a:rPr>
              <a:t>25</a:t>
            </a:r>
            <a:r>
              <a:rPr lang="en-US" sz="1600" dirty="0">
                <a:solidFill>
                  <a:schemeClr val="tx1"/>
                </a:solidFill>
              </a:rPr>
              <a:t>-</a:t>
            </a:r>
            <a:r>
              <a:rPr lang="en-US" sz="1400" dirty="0">
                <a:solidFill>
                  <a:schemeClr val="tx1"/>
                </a:solidFill>
              </a:rPr>
              <a:t> 48</a:t>
            </a:r>
          </a:p>
        </p:txBody>
      </p:sp>
      <p:pic>
        <p:nvPicPr>
          <p:cNvPr id="61" name="Picture 60"/>
          <p:cNvPicPr>
            <a:picLocks noChangeAspect="1"/>
          </p:cNvPicPr>
          <p:nvPr/>
        </p:nvPicPr>
        <p:blipFill>
          <a:blip r:embed="rId3"/>
          <a:stretch>
            <a:fillRect/>
          </a:stretch>
        </p:blipFill>
        <p:spPr>
          <a:xfrm>
            <a:off x="525010" y="291652"/>
            <a:ext cx="7831738" cy="5878185"/>
          </a:xfrm>
          <a:prstGeom prst="rect">
            <a:avLst/>
          </a:prstGeom>
        </p:spPr>
      </p:pic>
      <p:sp>
        <p:nvSpPr>
          <p:cNvPr id="63" name="Rectangle 62">
            <a:hlinkClick r:id="" action="ppaction://noaction"/>
          </p:cNvPr>
          <p:cNvSpPr/>
          <p:nvPr/>
        </p:nvSpPr>
        <p:spPr>
          <a:xfrm>
            <a:off x="11014396" y="4352814"/>
            <a:ext cx="1109121" cy="582066"/>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سازماندهی بهبود مستمر خدمت</a:t>
            </a:r>
            <a:endParaRPr lang="en-US" sz="1200" dirty="0">
              <a:solidFill>
                <a:schemeClr val="tx1"/>
              </a:solidFill>
              <a:cs typeface="B Homa" panose="00000400000000000000" pitchFamily="2" charset="-78"/>
            </a:endParaRPr>
          </a:p>
        </p:txBody>
      </p:sp>
      <p:sp>
        <p:nvSpPr>
          <p:cNvPr id="64" name="Rectangle 63">
            <a:hlinkClick r:id="rId4" action="ppaction://hlinksldjump"/>
          </p:cNvPr>
          <p:cNvSpPr/>
          <p:nvPr/>
        </p:nvSpPr>
        <p:spPr>
          <a:xfrm>
            <a:off x="8802339" y="554371"/>
            <a:ext cx="2160000" cy="21662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حاكميت و سيستم‌هاي مديريت</a:t>
            </a:r>
            <a:endParaRPr lang="en-US" sz="1200" dirty="0">
              <a:solidFill>
                <a:schemeClr val="tx1"/>
              </a:solidFill>
              <a:cs typeface="B Homa" panose="00000400000000000000" pitchFamily="2" charset="-78"/>
            </a:endParaRPr>
          </a:p>
        </p:txBody>
      </p:sp>
      <p:sp>
        <p:nvSpPr>
          <p:cNvPr id="65" name="Rectangle 64">
            <a:hlinkClick r:id="rId5" action="ppaction://hlinksldjump"/>
          </p:cNvPr>
          <p:cNvSpPr/>
          <p:nvPr/>
        </p:nvSpPr>
        <p:spPr>
          <a:xfrm>
            <a:off x="8796797" y="320768"/>
            <a:ext cx="2160000" cy="21662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خدمت و مدیریت خدمت</a:t>
            </a:r>
            <a:endParaRPr lang="en-US" sz="1200" dirty="0">
              <a:solidFill>
                <a:schemeClr val="tx1"/>
              </a:solidFill>
              <a:cs typeface="B Homa" panose="00000400000000000000" pitchFamily="2" charset="-78"/>
            </a:endParaRPr>
          </a:p>
        </p:txBody>
      </p:sp>
      <p:sp>
        <p:nvSpPr>
          <p:cNvPr id="66" name="Rectangle 65">
            <a:hlinkClick r:id="rId6" action="ppaction://hlinksldjump"/>
          </p:cNvPr>
          <p:cNvSpPr/>
          <p:nvPr/>
        </p:nvSpPr>
        <p:spPr>
          <a:xfrm>
            <a:off x="8796797" y="792612"/>
            <a:ext cx="2160000" cy="21662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چرخه عمر خدمت</a:t>
            </a:r>
            <a:endParaRPr lang="en-US" sz="1200" dirty="0">
              <a:solidFill>
                <a:schemeClr val="tx1"/>
              </a:solidFill>
              <a:cs typeface="B Homa" panose="00000400000000000000" pitchFamily="2" charset="-78"/>
            </a:endParaRPr>
          </a:p>
        </p:txBody>
      </p:sp>
      <p:sp>
        <p:nvSpPr>
          <p:cNvPr id="67" name="Rectangle 66">
            <a:hlinkClick r:id="rId7" action="ppaction://hlinksldjump"/>
          </p:cNvPr>
          <p:cNvSpPr/>
          <p:nvPr/>
        </p:nvSpPr>
        <p:spPr>
          <a:xfrm>
            <a:off x="8789752" y="1034660"/>
            <a:ext cx="2178129" cy="205501"/>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رویکرد بهبود مستمر خدمت</a:t>
            </a:r>
            <a:endParaRPr lang="en-US" sz="1200" dirty="0">
              <a:solidFill>
                <a:schemeClr val="tx1"/>
              </a:solidFill>
              <a:cs typeface="B Homa" panose="00000400000000000000" pitchFamily="2" charset="-78"/>
            </a:endParaRPr>
          </a:p>
        </p:txBody>
      </p:sp>
      <p:sp>
        <p:nvSpPr>
          <p:cNvPr id="68" name="Rectangle 67"/>
          <p:cNvSpPr/>
          <p:nvPr/>
        </p:nvSpPr>
        <p:spPr>
          <a:xfrm>
            <a:off x="8789752" y="1263268"/>
            <a:ext cx="2178129" cy="219976"/>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بهبود مستمر خدمت و ..</a:t>
            </a:r>
            <a:endParaRPr lang="en-US" sz="1200" dirty="0">
              <a:solidFill>
                <a:schemeClr val="tx1"/>
              </a:solidFill>
              <a:cs typeface="B Homa" panose="00000400000000000000" pitchFamily="2" charset="-78"/>
            </a:endParaRPr>
          </a:p>
        </p:txBody>
      </p:sp>
      <p:sp>
        <p:nvSpPr>
          <p:cNvPr id="69" name="Rectangle 68">
            <a:hlinkClick r:id="rId8" action="ppaction://hlinksldjump"/>
          </p:cNvPr>
          <p:cNvSpPr/>
          <p:nvPr/>
        </p:nvSpPr>
        <p:spPr>
          <a:xfrm>
            <a:off x="10992663" y="320769"/>
            <a:ext cx="1114760" cy="67419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مديريت خدمت به عنوان الگوی برتر</a:t>
            </a:r>
            <a:endParaRPr lang="en-US" sz="1200" dirty="0">
              <a:solidFill>
                <a:schemeClr val="tx1"/>
              </a:solidFill>
              <a:cs typeface="B Homa" panose="00000400000000000000" pitchFamily="2" charset="-78"/>
            </a:endParaRPr>
          </a:p>
        </p:txBody>
      </p:sp>
      <p:sp>
        <p:nvSpPr>
          <p:cNvPr id="70" name="Rectangle 69">
            <a:hlinkClick r:id="rId9" action="ppaction://hlinksldjump"/>
          </p:cNvPr>
          <p:cNvSpPr/>
          <p:nvPr/>
        </p:nvSpPr>
        <p:spPr>
          <a:xfrm>
            <a:off x="10992989" y="1021009"/>
            <a:ext cx="1114760" cy="995977"/>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اصول بهبود مستمر خدمت</a:t>
            </a:r>
            <a:endParaRPr lang="en-US" sz="1200" dirty="0">
              <a:solidFill>
                <a:schemeClr val="tx1"/>
              </a:solidFill>
              <a:cs typeface="B Homa" panose="00000400000000000000" pitchFamily="2" charset="-78"/>
            </a:endParaRPr>
          </a:p>
        </p:txBody>
      </p:sp>
      <p:sp>
        <p:nvSpPr>
          <p:cNvPr id="71" name="Rectangle 70">
            <a:hlinkClick r:id="rId8" action="ppaction://hlinksldjump"/>
          </p:cNvPr>
          <p:cNvSpPr/>
          <p:nvPr/>
        </p:nvSpPr>
        <p:spPr>
          <a:xfrm>
            <a:off x="10992663" y="42048"/>
            <a:ext cx="1114760" cy="255466"/>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مقدمه</a:t>
            </a:r>
            <a:endParaRPr lang="en-US" sz="1200" dirty="0">
              <a:solidFill>
                <a:schemeClr val="tx1"/>
              </a:solidFill>
              <a:cs typeface="B Homa" panose="00000400000000000000" pitchFamily="2" charset="-78"/>
            </a:endParaRPr>
          </a:p>
        </p:txBody>
      </p:sp>
      <p:sp>
        <p:nvSpPr>
          <p:cNvPr id="72" name="Rectangle 71">
            <a:hlinkClick r:id="rId8" action="ppaction://hlinksldjump"/>
          </p:cNvPr>
          <p:cNvSpPr/>
          <p:nvPr/>
        </p:nvSpPr>
        <p:spPr>
          <a:xfrm>
            <a:off x="8796797" y="40226"/>
            <a:ext cx="2160000" cy="255467"/>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نگاه کلی</a:t>
            </a:r>
            <a:endParaRPr lang="en-US" sz="1200" dirty="0">
              <a:solidFill>
                <a:schemeClr val="tx1"/>
              </a:solidFill>
              <a:cs typeface="B Homa" panose="00000400000000000000" pitchFamily="2" charset="-78"/>
            </a:endParaRPr>
          </a:p>
        </p:txBody>
      </p:sp>
      <p:sp>
        <p:nvSpPr>
          <p:cNvPr id="73" name="Rectangle 72"/>
          <p:cNvSpPr/>
          <p:nvPr/>
        </p:nvSpPr>
        <p:spPr>
          <a:xfrm>
            <a:off x="8789752" y="2035975"/>
            <a:ext cx="2185564" cy="209016"/>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فرایند هفت مرحله ای</a:t>
            </a:r>
            <a:endParaRPr lang="en-US" sz="1200" dirty="0">
              <a:solidFill>
                <a:schemeClr val="tx1"/>
              </a:solidFill>
              <a:cs typeface="B Homa" panose="00000400000000000000" pitchFamily="2" charset="-78"/>
            </a:endParaRPr>
          </a:p>
        </p:txBody>
      </p:sp>
      <p:sp>
        <p:nvSpPr>
          <p:cNvPr id="74" name="Rectangle 73">
            <a:hlinkClick r:id="rId9" action="ppaction://hlinksldjump"/>
          </p:cNvPr>
          <p:cNvSpPr/>
          <p:nvPr/>
        </p:nvSpPr>
        <p:spPr>
          <a:xfrm>
            <a:off x="11011577" y="2024065"/>
            <a:ext cx="1114760" cy="945408"/>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فرایند بهبود مستمر خدمت</a:t>
            </a:r>
            <a:endParaRPr lang="en-US" sz="1200" dirty="0">
              <a:solidFill>
                <a:schemeClr val="tx1"/>
              </a:solidFill>
              <a:cs typeface="B Homa" panose="00000400000000000000" pitchFamily="2" charset="-78"/>
            </a:endParaRPr>
          </a:p>
        </p:txBody>
      </p:sp>
      <p:sp>
        <p:nvSpPr>
          <p:cNvPr id="75" name="Rectangle 74"/>
          <p:cNvSpPr/>
          <p:nvPr/>
        </p:nvSpPr>
        <p:spPr>
          <a:xfrm>
            <a:off x="8789752" y="2260566"/>
            <a:ext cx="2185564" cy="22475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رویه جمع آوری و پایش داده</a:t>
            </a:r>
            <a:endParaRPr lang="en-US" sz="1200" dirty="0">
              <a:solidFill>
                <a:schemeClr val="tx1"/>
              </a:solidFill>
              <a:cs typeface="B Homa" panose="00000400000000000000" pitchFamily="2" charset="-78"/>
            </a:endParaRPr>
          </a:p>
        </p:txBody>
      </p:sp>
      <p:sp>
        <p:nvSpPr>
          <p:cNvPr id="76" name="Rectangle 75"/>
          <p:cNvSpPr/>
          <p:nvPr/>
        </p:nvSpPr>
        <p:spPr>
          <a:xfrm>
            <a:off x="8789752" y="2512650"/>
            <a:ext cx="2201730" cy="236043"/>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محرک ها، ورودی، خروجی و رابط‌ ها</a:t>
            </a:r>
            <a:endParaRPr lang="en-US" sz="1200" dirty="0">
              <a:solidFill>
                <a:schemeClr val="tx1"/>
              </a:solidFill>
              <a:cs typeface="B Homa" panose="00000400000000000000" pitchFamily="2" charset="-78"/>
            </a:endParaRPr>
          </a:p>
        </p:txBody>
      </p:sp>
      <p:sp>
        <p:nvSpPr>
          <p:cNvPr id="77" name="Rectangle 76"/>
          <p:cNvSpPr/>
          <p:nvPr/>
        </p:nvSpPr>
        <p:spPr>
          <a:xfrm>
            <a:off x="8789752" y="1513831"/>
            <a:ext cx="2190683" cy="491557"/>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ورودی های مستمر به تفکیک گام های چرخه عمر خدمت</a:t>
            </a:r>
            <a:endParaRPr lang="en-US" sz="1200" dirty="0">
              <a:solidFill>
                <a:schemeClr val="tx1"/>
              </a:solidFill>
              <a:cs typeface="B Homa" panose="00000400000000000000" pitchFamily="2" charset="-78"/>
            </a:endParaRPr>
          </a:p>
        </p:txBody>
      </p:sp>
      <p:sp>
        <p:nvSpPr>
          <p:cNvPr id="78" name="Rectangle 77"/>
          <p:cNvSpPr/>
          <p:nvPr/>
        </p:nvSpPr>
        <p:spPr>
          <a:xfrm>
            <a:off x="8807881" y="2774587"/>
            <a:ext cx="2185566" cy="215394"/>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نقش سایر فرایندها</a:t>
            </a:r>
            <a:endParaRPr lang="en-US" sz="1200" dirty="0">
              <a:solidFill>
                <a:schemeClr val="tx1"/>
              </a:solidFill>
              <a:cs typeface="B Homa" panose="00000400000000000000" pitchFamily="2" charset="-78"/>
            </a:endParaRPr>
          </a:p>
        </p:txBody>
      </p:sp>
      <p:sp>
        <p:nvSpPr>
          <p:cNvPr id="79" name="Rectangle 78">
            <a:hlinkClick r:id="rId9" action="ppaction://hlinksldjump"/>
          </p:cNvPr>
          <p:cNvSpPr/>
          <p:nvPr/>
        </p:nvSpPr>
        <p:spPr>
          <a:xfrm>
            <a:off x="11011577" y="2983570"/>
            <a:ext cx="1114760" cy="1355756"/>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روش ها و تکنیک های بهبود مستمر خدمت</a:t>
            </a:r>
            <a:endParaRPr lang="en-US" sz="1200" dirty="0">
              <a:solidFill>
                <a:schemeClr val="tx1"/>
              </a:solidFill>
              <a:cs typeface="B Homa" panose="00000400000000000000" pitchFamily="2" charset="-78"/>
            </a:endParaRPr>
          </a:p>
        </p:txBody>
      </p:sp>
      <p:sp>
        <p:nvSpPr>
          <p:cNvPr id="80" name="Rectangle 79"/>
          <p:cNvSpPr/>
          <p:nvPr/>
        </p:nvSpPr>
        <p:spPr>
          <a:xfrm>
            <a:off x="8807881" y="3006827"/>
            <a:ext cx="2203696" cy="223918"/>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مروری بر روش ها و تکنیک ها</a:t>
            </a:r>
            <a:endParaRPr lang="en-US" sz="1200" dirty="0">
              <a:solidFill>
                <a:schemeClr val="tx1"/>
              </a:solidFill>
              <a:cs typeface="B Homa" panose="00000400000000000000" pitchFamily="2" charset="-78"/>
            </a:endParaRPr>
          </a:p>
        </p:txBody>
      </p:sp>
      <p:sp>
        <p:nvSpPr>
          <p:cNvPr id="81" name="Rectangle 80"/>
          <p:cNvSpPr/>
          <p:nvPr/>
        </p:nvSpPr>
        <p:spPr>
          <a:xfrm>
            <a:off x="8807881" y="3252712"/>
            <a:ext cx="2203696" cy="238745"/>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چگونگی و زمان ممیزی</a:t>
            </a:r>
            <a:endParaRPr lang="en-US" sz="1200" dirty="0">
              <a:solidFill>
                <a:schemeClr val="tx1"/>
              </a:solidFill>
              <a:cs typeface="B Homa" panose="00000400000000000000" pitchFamily="2" charset="-78"/>
            </a:endParaRPr>
          </a:p>
        </p:txBody>
      </p:sp>
      <p:sp>
        <p:nvSpPr>
          <p:cNvPr id="82" name="Rectangle 81"/>
          <p:cNvSpPr/>
          <p:nvPr/>
        </p:nvSpPr>
        <p:spPr>
          <a:xfrm>
            <a:off x="8807881" y="3507033"/>
            <a:ext cx="2193063" cy="283152"/>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ارزش فرایند در مقایسه با بلوغ فرایند</a:t>
            </a:r>
            <a:endParaRPr lang="en-US" sz="1200" dirty="0">
              <a:solidFill>
                <a:schemeClr val="tx1"/>
              </a:solidFill>
              <a:cs typeface="B Homa" panose="00000400000000000000" pitchFamily="2" charset="-78"/>
            </a:endParaRPr>
          </a:p>
        </p:txBody>
      </p:sp>
      <p:sp>
        <p:nvSpPr>
          <p:cNvPr id="83" name="Rectangle 82"/>
          <p:cNvSpPr/>
          <p:nvPr/>
        </p:nvSpPr>
        <p:spPr>
          <a:xfrm>
            <a:off x="8796797" y="3808990"/>
            <a:ext cx="2204147" cy="271967"/>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مقایسه بلوغ فرایندی</a:t>
            </a:r>
            <a:endParaRPr lang="en-US" sz="1200" dirty="0">
              <a:solidFill>
                <a:schemeClr val="tx1"/>
              </a:solidFill>
              <a:cs typeface="B Homa" panose="00000400000000000000" pitchFamily="2" charset="-78"/>
            </a:endParaRPr>
          </a:p>
        </p:txBody>
      </p:sp>
      <p:sp>
        <p:nvSpPr>
          <p:cNvPr id="84" name="Rectangle 83"/>
          <p:cNvSpPr/>
          <p:nvPr/>
        </p:nvSpPr>
        <p:spPr>
          <a:xfrm>
            <a:off x="8796797" y="4104064"/>
            <a:ext cx="2214780" cy="257230"/>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کارت امتیازی متوازن </a:t>
            </a:r>
            <a:r>
              <a:rPr lang="en-US" sz="1200" dirty="0">
                <a:solidFill>
                  <a:schemeClr val="tx1"/>
                </a:solidFill>
                <a:cs typeface="B Homa" panose="00000400000000000000" pitchFamily="2" charset="-78"/>
              </a:rPr>
              <a:t>IT</a:t>
            </a:r>
          </a:p>
        </p:txBody>
      </p:sp>
      <p:sp>
        <p:nvSpPr>
          <p:cNvPr id="85" name="Rectangle 84"/>
          <p:cNvSpPr/>
          <p:nvPr/>
        </p:nvSpPr>
        <p:spPr>
          <a:xfrm>
            <a:off x="8796797" y="4380506"/>
            <a:ext cx="2204147" cy="272526"/>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100" dirty="0">
                <a:solidFill>
                  <a:schemeClr val="tx1"/>
                </a:solidFill>
                <a:cs typeface="B Homa" panose="00000400000000000000" pitchFamily="2" charset="-78"/>
              </a:rPr>
              <a:t>توسعه سازمانی، کارکردها، نقش ها</a:t>
            </a:r>
            <a:endParaRPr lang="en-US" sz="1100" dirty="0">
              <a:solidFill>
                <a:schemeClr val="tx1"/>
              </a:solidFill>
              <a:cs typeface="B Homa" panose="00000400000000000000" pitchFamily="2" charset="-78"/>
            </a:endParaRPr>
          </a:p>
        </p:txBody>
      </p:sp>
      <p:sp>
        <p:nvSpPr>
          <p:cNvPr id="86" name="Rectangle 85"/>
          <p:cNvSpPr/>
          <p:nvPr/>
        </p:nvSpPr>
        <p:spPr>
          <a:xfrm>
            <a:off x="8796797" y="4676137"/>
            <a:ext cx="2214780" cy="22382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ماتریس واگذاری مسئولیت</a:t>
            </a:r>
            <a:endParaRPr lang="en-US" sz="1200" dirty="0">
              <a:solidFill>
                <a:schemeClr val="tx1"/>
              </a:solidFill>
              <a:cs typeface="B Homa" panose="00000400000000000000" pitchFamily="2" charset="-78"/>
            </a:endParaRPr>
          </a:p>
        </p:txBody>
      </p:sp>
      <p:sp>
        <p:nvSpPr>
          <p:cNvPr id="87" name="Rectangle 86"/>
          <p:cNvSpPr/>
          <p:nvPr/>
        </p:nvSpPr>
        <p:spPr>
          <a:xfrm>
            <a:off x="8791771" y="4927291"/>
            <a:ext cx="2197503" cy="420907"/>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ابزارهای لازم برای پشتیبانی از فعالیت های بهبود مستمر خدمت </a:t>
            </a:r>
            <a:endParaRPr lang="en-US" sz="1200" dirty="0">
              <a:solidFill>
                <a:schemeClr val="tx1"/>
              </a:solidFill>
              <a:cs typeface="B Homa" panose="00000400000000000000" pitchFamily="2" charset="-78"/>
            </a:endParaRPr>
          </a:p>
        </p:txBody>
      </p:sp>
      <p:sp>
        <p:nvSpPr>
          <p:cNvPr id="88" name="Rectangle 87">
            <a:hlinkClick r:id="" action="ppaction://noaction"/>
          </p:cNvPr>
          <p:cNvSpPr/>
          <p:nvPr/>
        </p:nvSpPr>
        <p:spPr>
          <a:xfrm>
            <a:off x="11016314" y="4945696"/>
            <a:ext cx="1109121" cy="951555"/>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ملاحظات فنی</a:t>
            </a:r>
            <a:endParaRPr lang="en-US" sz="1200" dirty="0">
              <a:solidFill>
                <a:schemeClr val="tx1"/>
              </a:solidFill>
              <a:cs typeface="B Homa" panose="00000400000000000000" pitchFamily="2" charset="-78"/>
            </a:endParaRPr>
          </a:p>
        </p:txBody>
      </p:sp>
      <p:sp>
        <p:nvSpPr>
          <p:cNvPr id="89" name="Rectangle 88"/>
          <p:cNvSpPr/>
          <p:nvPr/>
        </p:nvSpPr>
        <p:spPr>
          <a:xfrm>
            <a:off x="8789753" y="5366191"/>
            <a:ext cx="2212914" cy="257750"/>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سیستم پیکربندی</a:t>
            </a:r>
            <a:endParaRPr lang="en-US" sz="1200" dirty="0">
              <a:solidFill>
                <a:schemeClr val="tx1"/>
              </a:solidFill>
              <a:cs typeface="B Homa" panose="00000400000000000000" pitchFamily="2" charset="-78"/>
            </a:endParaRPr>
          </a:p>
        </p:txBody>
      </p:sp>
      <p:sp>
        <p:nvSpPr>
          <p:cNvPr id="90" name="Rectangle 89"/>
          <p:cNvSpPr/>
          <p:nvPr/>
        </p:nvSpPr>
        <p:spPr>
          <a:xfrm>
            <a:off x="8796797" y="5649523"/>
            <a:ext cx="2192477" cy="264672"/>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دیگاه خدمت محور از سازمان </a:t>
            </a:r>
            <a:r>
              <a:rPr lang="en-US" sz="1200" dirty="0">
                <a:solidFill>
                  <a:schemeClr val="tx1"/>
                </a:solidFill>
                <a:cs typeface="B Homa" panose="00000400000000000000" pitchFamily="2" charset="-78"/>
              </a:rPr>
              <a:t>IT</a:t>
            </a:r>
          </a:p>
        </p:txBody>
      </p:sp>
      <p:sp>
        <p:nvSpPr>
          <p:cNvPr id="91" name="Rectangle 90">
            <a:hlinkClick r:id="" action="ppaction://noaction"/>
          </p:cNvPr>
          <p:cNvSpPr/>
          <p:nvPr/>
        </p:nvSpPr>
        <p:spPr>
          <a:xfrm>
            <a:off x="11011577" y="5908066"/>
            <a:ext cx="1125010" cy="631393"/>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a:solidFill>
                  <a:schemeClr val="tx1"/>
                </a:solidFill>
                <a:cs typeface="B Homa" panose="00000400000000000000" pitchFamily="2" charset="-78"/>
              </a:rPr>
              <a:t>پیاده سازی بهبود مستمر خدمت</a:t>
            </a:r>
            <a:endParaRPr lang="en-US" sz="1400" dirty="0">
              <a:solidFill>
                <a:schemeClr val="tx1"/>
              </a:solidFill>
              <a:cs typeface="B Homa" panose="00000400000000000000" pitchFamily="2" charset="-78"/>
            </a:endParaRPr>
          </a:p>
        </p:txBody>
      </p:sp>
      <p:sp>
        <p:nvSpPr>
          <p:cNvPr id="92" name="Rectangle 91"/>
          <p:cNvSpPr/>
          <p:nvPr/>
        </p:nvSpPr>
        <p:spPr>
          <a:xfrm>
            <a:off x="8796797" y="5922832"/>
            <a:ext cx="2204147" cy="316299"/>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fa-IR" sz="1200" dirty="0">
              <a:solidFill>
                <a:schemeClr val="tx1"/>
              </a:solidFill>
              <a:cs typeface="B Homa" panose="00000400000000000000" pitchFamily="2" charset="-78"/>
            </a:endParaRPr>
          </a:p>
          <a:p>
            <a:pPr algn="ctr" rtl="1"/>
            <a:r>
              <a:rPr lang="fa-IR" sz="1200" dirty="0">
                <a:solidFill>
                  <a:schemeClr val="tx1"/>
                </a:solidFill>
                <a:cs typeface="B Homa" panose="00000400000000000000" pitchFamily="2" charset="-78"/>
              </a:rPr>
              <a:t>دیدگاه جامع </a:t>
            </a:r>
            <a:r>
              <a:rPr lang="en-US" sz="1200" dirty="0">
                <a:solidFill>
                  <a:schemeClr val="tx1"/>
                </a:solidFill>
                <a:cs typeface="B Homa" panose="00000400000000000000" pitchFamily="2" charset="-78"/>
              </a:rPr>
              <a:t>CSI</a:t>
            </a:r>
            <a:r>
              <a:rPr lang="fa-IR" sz="1200" dirty="0">
                <a:solidFill>
                  <a:schemeClr val="tx1"/>
                </a:solidFill>
                <a:cs typeface="B Homa" panose="00000400000000000000" pitchFamily="2" charset="-78"/>
              </a:rPr>
              <a:t>، نقش ها و ورودی ها</a:t>
            </a:r>
            <a:endParaRPr lang="en-US" sz="1200" dirty="0">
              <a:solidFill>
                <a:schemeClr val="tx1"/>
              </a:solidFill>
              <a:cs typeface="B Homa" panose="00000400000000000000" pitchFamily="2" charset="-78"/>
            </a:endParaRPr>
          </a:p>
          <a:p>
            <a:pPr algn="ctr" rtl="1"/>
            <a:r>
              <a:rPr lang="fa-IR" sz="1200" dirty="0">
                <a:solidFill>
                  <a:schemeClr val="tx1"/>
                </a:solidFill>
                <a:cs typeface="B Homa" panose="00000400000000000000" pitchFamily="2" charset="-78"/>
              </a:rPr>
              <a:t> </a:t>
            </a:r>
            <a:endParaRPr lang="en-US" sz="1200" dirty="0">
              <a:solidFill>
                <a:schemeClr val="tx1"/>
              </a:solidFill>
              <a:cs typeface="B Homa" panose="00000400000000000000" pitchFamily="2" charset="-78"/>
            </a:endParaRPr>
          </a:p>
        </p:txBody>
      </p:sp>
      <p:sp>
        <p:nvSpPr>
          <p:cNvPr id="93" name="Rectangle 92">
            <a:hlinkClick r:id="" action="ppaction://noaction"/>
          </p:cNvPr>
          <p:cNvSpPr/>
          <p:nvPr/>
        </p:nvSpPr>
        <p:spPr>
          <a:xfrm>
            <a:off x="8796797" y="6539892"/>
            <a:ext cx="3339789" cy="298801"/>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a:solidFill>
                  <a:schemeClr val="tx1"/>
                </a:solidFill>
                <a:cs typeface="B Homa" panose="00000400000000000000" pitchFamily="2" charset="-78"/>
              </a:rPr>
              <a:t>چالش ها ریسک ها و عوامل بحزانی</a:t>
            </a:r>
            <a:endParaRPr lang="en-US" sz="1400" dirty="0">
              <a:solidFill>
                <a:schemeClr val="tx1"/>
              </a:solidFill>
              <a:cs typeface="B Homa" panose="00000400000000000000" pitchFamily="2" charset="-78"/>
            </a:endParaRPr>
          </a:p>
        </p:txBody>
      </p:sp>
      <p:sp>
        <p:nvSpPr>
          <p:cNvPr id="94" name="Rectangle 93"/>
          <p:cNvSpPr/>
          <p:nvPr/>
        </p:nvSpPr>
        <p:spPr>
          <a:xfrm>
            <a:off x="8801101" y="6231856"/>
            <a:ext cx="2210475" cy="307603"/>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fa-IR" sz="1400" dirty="0">
              <a:solidFill>
                <a:schemeClr val="tx1"/>
              </a:solidFill>
              <a:cs typeface="B Homa" panose="00000400000000000000" pitchFamily="2" charset="-78"/>
            </a:endParaRPr>
          </a:p>
          <a:p>
            <a:pPr algn="ctr" rtl="1"/>
            <a:r>
              <a:rPr lang="fa-IR" sz="1400" dirty="0">
                <a:solidFill>
                  <a:schemeClr val="tx1"/>
                </a:solidFill>
                <a:cs typeface="B Homa" panose="00000400000000000000" pitchFamily="2" charset="-78"/>
              </a:rPr>
              <a:t>دلایل شکست پروژه های تحول</a:t>
            </a:r>
            <a:endParaRPr lang="en-US" sz="1400" dirty="0">
              <a:solidFill>
                <a:schemeClr val="tx1"/>
              </a:solidFill>
              <a:cs typeface="B Homa" panose="00000400000000000000" pitchFamily="2" charset="-78"/>
            </a:endParaRPr>
          </a:p>
          <a:p>
            <a:pPr algn="ctr" rtl="1"/>
            <a:r>
              <a:rPr lang="fa-IR" sz="1400" dirty="0">
                <a:solidFill>
                  <a:schemeClr val="tx1"/>
                </a:solidFill>
                <a:cs typeface="B Homa" panose="00000400000000000000" pitchFamily="2" charset="-78"/>
              </a:rPr>
              <a:t> </a:t>
            </a:r>
            <a:endParaRPr lang="en-US" sz="1400" dirty="0">
              <a:solidFill>
                <a:schemeClr val="tx1"/>
              </a:solidFill>
              <a:cs typeface="B Homa" panose="00000400000000000000" pitchFamily="2" charset="-78"/>
            </a:endParaRPr>
          </a:p>
        </p:txBody>
      </p:sp>
    </p:spTree>
    <p:extLst>
      <p:ext uri="{BB962C8B-B14F-4D97-AF65-F5344CB8AC3E}">
        <p14:creationId xmlns:p14="http://schemas.microsoft.com/office/powerpoint/2010/main" val="4000508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barn(inVertical)">
                                      <p:cBhvr>
                                        <p:cTn id="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z="1400" dirty="0">
                <a:solidFill>
                  <a:schemeClr val="tx1"/>
                </a:solidFill>
              </a:rPr>
              <a:t>26-30</a:t>
            </a:r>
          </a:p>
        </p:txBody>
      </p:sp>
      <p:sp>
        <p:nvSpPr>
          <p:cNvPr id="6" name="Slide Number Placeholder 5"/>
          <p:cNvSpPr>
            <a:spLocks noGrp="1"/>
          </p:cNvSpPr>
          <p:nvPr>
            <p:ph type="sldNum" sz="quarter" idx="12"/>
          </p:nvPr>
        </p:nvSpPr>
        <p:spPr/>
        <p:txBody>
          <a:bodyPr/>
          <a:lstStyle/>
          <a:p>
            <a:fld id="{7FC3EE3A-C468-41A9-BBE5-603562290F29}" type="slidenum">
              <a:rPr lang="en-US" smtClean="0"/>
              <a:pPr/>
              <a:t>26</a:t>
            </a:fld>
            <a:endParaRPr lang="en-US"/>
          </a:p>
        </p:txBody>
      </p:sp>
      <p:pic>
        <p:nvPicPr>
          <p:cNvPr id="35" name="Picture 34"/>
          <p:cNvPicPr>
            <a:picLocks noChangeAspect="1"/>
          </p:cNvPicPr>
          <p:nvPr/>
        </p:nvPicPr>
        <p:blipFill>
          <a:blip r:embed="rId3"/>
          <a:stretch>
            <a:fillRect/>
          </a:stretch>
        </p:blipFill>
        <p:spPr>
          <a:xfrm>
            <a:off x="365529" y="237416"/>
            <a:ext cx="8235023" cy="6194406"/>
          </a:xfrm>
          <a:prstGeom prst="rect">
            <a:avLst/>
          </a:prstGeom>
        </p:spPr>
      </p:pic>
      <p:sp>
        <p:nvSpPr>
          <p:cNvPr id="39" name="Rectangle 38">
            <a:hlinkClick r:id="" action="ppaction://noaction"/>
          </p:cNvPr>
          <p:cNvSpPr/>
          <p:nvPr/>
        </p:nvSpPr>
        <p:spPr>
          <a:xfrm>
            <a:off x="11014396" y="4352814"/>
            <a:ext cx="1109121" cy="582066"/>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سازماندهی بهبود مستمر خدمت</a:t>
            </a:r>
            <a:endParaRPr lang="en-US" sz="1200" dirty="0">
              <a:solidFill>
                <a:schemeClr val="tx1"/>
              </a:solidFill>
              <a:cs typeface="B Homa" panose="00000400000000000000" pitchFamily="2" charset="-78"/>
            </a:endParaRPr>
          </a:p>
        </p:txBody>
      </p:sp>
      <p:sp>
        <p:nvSpPr>
          <p:cNvPr id="40" name="Rectangle 39">
            <a:hlinkClick r:id="rId4" action="ppaction://hlinksldjump"/>
          </p:cNvPr>
          <p:cNvSpPr/>
          <p:nvPr/>
        </p:nvSpPr>
        <p:spPr>
          <a:xfrm>
            <a:off x="8802339" y="554371"/>
            <a:ext cx="2160000" cy="21662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حاكميت و سيستم‌هاي مديريت</a:t>
            </a:r>
            <a:endParaRPr lang="en-US" sz="1200" dirty="0">
              <a:solidFill>
                <a:schemeClr val="tx1"/>
              </a:solidFill>
              <a:cs typeface="B Homa" panose="00000400000000000000" pitchFamily="2" charset="-78"/>
            </a:endParaRPr>
          </a:p>
        </p:txBody>
      </p:sp>
      <p:sp>
        <p:nvSpPr>
          <p:cNvPr id="41" name="Rectangle 40">
            <a:hlinkClick r:id="rId5" action="ppaction://hlinksldjump"/>
          </p:cNvPr>
          <p:cNvSpPr/>
          <p:nvPr/>
        </p:nvSpPr>
        <p:spPr>
          <a:xfrm>
            <a:off x="8796797" y="320768"/>
            <a:ext cx="2160000" cy="21662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خدمت و مدیریت خدمت</a:t>
            </a:r>
            <a:endParaRPr lang="en-US" sz="1200" dirty="0">
              <a:solidFill>
                <a:schemeClr val="tx1"/>
              </a:solidFill>
              <a:cs typeface="B Homa" panose="00000400000000000000" pitchFamily="2" charset="-78"/>
            </a:endParaRPr>
          </a:p>
        </p:txBody>
      </p:sp>
      <p:sp>
        <p:nvSpPr>
          <p:cNvPr id="42" name="Rectangle 41">
            <a:hlinkClick r:id="rId6" action="ppaction://hlinksldjump"/>
          </p:cNvPr>
          <p:cNvSpPr/>
          <p:nvPr/>
        </p:nvSpPr>
        <p:spPr>
          <a:xfrm>
            <a:off x="8796797" y="792612"/>
            <a:ext cx="2160000" cy="21662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چرخه عمر خدمت</a:t>
            </a:r>
            <a:endParaRPr lang="en-US" sz="1200" dirty="0">
              <a:solidFill>
                <a:schemeClr val="tx1"/>
              </a:solidFill>
              <a:cs typeface="B Homa" panose="00000400000000000000" pitchFamily="2" charset="-78"/>
            </a:endParaRPr>
          </a:p>
        </p:txBody>
      </p:sp>
      <p:sp>
        <p:nvSpPr>
          <p:cNvPr id="43" name="Rectangle 42">
            <a:hlinkClick r:id="rId7" action="ppaction://hlinksldjump"/>
          </p:cNvPr>
          <p:cNvSpPr/>
          <p:nvPr/>
        </p:nvSpPr>
        <p:spPr>
          <a:xfrm>
            <a:off x="8789752" y="1034660"/>
            <a:ext cx="2178129" cy="205501"/>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رویکرد بهبود مستمر خدمت</a:t>
            </a:r>
            <a:endParaRPr lang="en-US" sz="1200" dirty="0">
              <a:solidFill>
                <a:schemeClr val="tx1"/>
              </a:solidFill>
              <a:cs typeface="B Homa" panose="00000400000000000000" pitchFamily="2" charset="-78"/>
            </a:endParaRPr>
          </a:p>
        </p:txBody>
      </p:sp>
      <p:sp>
        <p:nvSpPr>
          <p:cNvPr id="44" name="Rectangle 43"/>
          <p:cNvSpPr/>
          <p:nvPr/>
        </p:nvSpPr>
        <p:spPr>
          <a:xfrm>
            <a:off x="8789752" y="1263268"/>
            <a:ext cx="2178129" cy="219976"/>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بهبود مستمر خدمت و ..</a:t>
            </a:r>
            <a:endParaRPr lang="en-US" sz="1200" dirty="0">
              <a:solidFill>
                <a:schemeClr val="tx1"/>
              </a:solidFill>
              <a:cs typeface="B Homa" panose="00000400000000000000" pitchFamily="2" charset="-78"/>
            </a:endParaRPr>
          </a:p>
        </p:txBody>
      </p:sp>
      <p:sp>
        <p:nvSpPr>
          <p:cNvPr id="45" name="Rectangle 44">
            <a:hlinkClick r:id="rId8" action="ppaction://hlinksldjump"/>
          </p:cNvPr>
          <p:cNvSpPr/>
          <p:nvPr/>
        </p:nvSpPr>
        <p:spPr>
          <a:xfrm>
            <a:off x="10992663" y="320769"/>
            <a:ext cx="1114760" cy="67419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مديريت خدمت به عنوان الگوی برتر</a:t>
            </a:r>
            <a:endParaRPr lang="en-US" sz="1200" dirty="0">
              <a:solidFill>
                <a:schemeClr val="tx1"/>
              </a:solidFill>
              <a:cs typeface="B Homa" panose="00000400000000000000" pitchFamily="2" charset="-78"/>
            </a:endParaRPr>
          </a:p>
        </p:txBody>
      </p:sp>
      <p:sp>
        <p:nvSpPr>
          <p:cNvPr id="46" name="Rectangle 45">
            <a:hlinkClick r:id="rId9" action="ppaction://hlinksldjump"/>
          </p:cNvPr>
          <p:cNvSpPr/>
          <p:nvPr/>
        </p:nvSpPr>
        <p:spPr>
          <a:xfrm>
            <a:off x="10992989" y="1021009"/>
            <a:ext cx="1114760" cy="995977"/>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اصول بهبود مستمر خدمت</a:t>
            </a:r>
            <a:endParaRPr lang="en-US" sz="1200" dirty="0">
              <a:solidFill>
                <a:schemeClr val="tx1"/>
              </a:solidFill>
              <a:cs typeface="B Homa" panose="00000400000000000000" pitchFamily="2" charset="-78"/>
            </a:endParaRPr>
          </a:p>
        </p:txBody>
      </p:sp>
      <p:sp>
        <p:nvSpPr>
          <p:cNvPr id="47" name="Rectangle 46">
            <a:hlinkClick r:id="rId8" action="ppaction://hlinksldjump"/>
          </p:cNvPr>
          <p:cNvSpPr/>
          <p:nvPr/>
        </p:nvSpPr>
        <p:spPr>
          <a:xfrm>
            <a:off x="10992663" y="42048"/>
            <a:ext cx="1114760" cy="255466"/>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مقدمه</a:t>
            </a:r>
            <a:endParaRPr lang="en-US" sz="1200" dirty="0">
              <a:solidFill>
                <a:schemeClr val="tx1"/>
              </a:solidFill>
              <a:cs typeface="B Homa" panose="00000400000000000000" pitchFamily="2" charset="-78"/>
            </a:endParaRPr>
          </a:p>
        </p:txBody>
      </p:sp>
      <p:sp>
        <p:nvSpPr>
          <p:cNvPr id="48" name="Rectangle 47">
            <a:hlinkClick r:id="rId8" action="ppaction://hlinksldjump"/>
          </p:cNvPr>
          <p:cNvSpPr/>
          <p:nvPr/>
        </p:nvSpPr>
        <p:spPr>
          <a:xfrm>
            <a:off x="8796797" y="40226"/>
            <a:ext cx="2160000" cy="255467"/>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نگاه کلی</a:t>
            </a:r>
            <a:endParaRPr lang="en-US" sz="1200" dirty="0">
              <a:solidFill>
                <a:schemeClr val="tx1"/>
              </a:solidFill>
              <a:cs typeface="B Homa" panose="00000400000000000000" pitchFamily="2" charset="-78"/>
            </a:endParaRPr>
          </a:p>
        </p:txBody>
      </p:sp>
      <p:sp>
        <p:nvSpPr>
          <p:cNvPr id="49" name="Rectangle 48"/>
          <p:cNvSpPr/>
          <p:nvPr/>
        </p:nvSpPr>
        <p:spPr>
          <a:xfrm>
            <a:off x="8789752" y="2035975"/>
            <a:ext cx="2185564" cy="209016"/>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فرایند هفت مرحله ای</a:t>
            </a:r>
            <a:endParaRPr lang="en-US" sz="1200" dirty="0">
              <a:solidFill>
                <a:schemeClr val="tx1"/>
              </a:solidFill>
              <a:cs typeface="B Homa" panose="00000400000000000000" pitchFamily="2" charset="-78"/>
            </a:endParaRPr>
          </a:p>
        </p:txBody>
      </p:sp>
      <p:sp>
        <p:nvSpPr>
          <p:cNvPr id="50" name="Rectangle 49">
            <a:hlinkClick r:id="rId9" action="ppaction://hlinksldjump"/>
          </p:cNvPr>
          <p:cNvSpPr/>
          <p:nvPr/>
        </p:nvSpPr>
        <p:spPr>
          <a:xfrm>
            <a:off x="11011577" y="2024065"/>
            <a:ext cx="1114760" cy="945408"/>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فرایند بهبود مستمر خدمت</a:t>
            </a:r>
            <a:endParaRPr lang="en-US" sz="1200" dirty="0">
              <a:solidFill>
                <a:schemeClr val="tx1"/>
              </a:solidFill>
              <a:cs typeface="B Homa" panose="00000400000000000000" pitchFamily="2" charset="-78"/>
            </a:endParaRPr>
          </a:p>
        </p:txBody>
      </p:sp>
      <p:sp>
        <p:nvSpPr>
          <p:cNvPr id="51" name="Rectangle 50"/>
          <p:cNvSpPr/>
          <p:nvPr/>
        </p:nvSpPr>
        <p:spPr>
          <a:xfrm>
            <a:off x="8789752" y="2260566"/>
            <a:ext cx="2185564" cy="22475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رویه جمع آوری و پایش داده</a:t>
            </a:r>
            <a:endParaRPr lang="en-US" sz="1200" dirty="0">
              <a:solidFill>
                <a:schemeClr val="tx1"/>
              </a:solidFill>
              <a:cs typeface="B Homa" panose="00000400000000000000" pitchFamily="2" charset="-78"/>
            </a:endParaRPr>
          </a:p>
        </p:txBody>
      </p:sp>
      <p:sp>
        <p:nvSpPr>
          <p:cNvPr id="52" name="Rectangle 51"/>
          <p:cNvSpPr/>
          <p:nvPr/>
        </p:nvSpPr>
        <p:spPr>
          <a:xfrm>
            <a:off x="8789752" y="2512650"/>
            <a:ext cx="2201730" cy="236043"/>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محرک ها، ورودی، خروجی و رابط‌ ها</a:t>
            </a:r>
            <a:endParaRPr lang="en-US" sz="1200" dirty="0">
              <a:solidFill>
                <a:schemeClr val="tx1"/>
              </a:solidFill>
              <a:cs typeface="B Homa" panose="00000400000000000000" pitchFamily="2" charset="-78"/>
            </a:endParaRPr>
          </a:p>
        </p:txBody>
      </p:sp>
      <p:sp>
        <p:nvSpPr>
          <p:cNvPr id="53" name="Rectangle 52"/>
          <p:cNvSpPr/>
          <p:nvPr/>
        </p:nvSpPr>
        <p:spPr>
          <a:xfrm>
            <a:off x="8789752" y="1513831"/>
            <a:ext cx="2190683" cy="491557"/>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ورودی های مستمر به تفکیک گام های چرخه عمر خدمت</a:t>
            </a:r>
            <a:endParaRPr lang="en-US" sz="1200" dirty="0">
              <a:solidFill>
                <a:schemeClr val="tx1"/>
              </a:solidFill>
              <a:cs typeface="B Homa" panose="00000400000000000000" pitchFamily="2" charset="-78"/>
            </a:endParaRPr>
          </a:p>
        </p:txBody>
      </p:sp>
      <p:sp>
        <p:nvSpPr>
          <p:cNvPr id="54" name="Rectangle 53"/>
          <p:cNvSpPr/>
          <p:nvPr/>
        </p:nvSpPr>
        <p:spPr>
          <a:xfrm>
            <a:off x="8807881" y="2774587"/>
            <a:ext cx="2185566" cy="215394"/>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نقش سایر فرایندها</a:t>
            </a:r>
            <a:endParaRPr lang="en-US" sz="1200" dirty="0">
              <a:solidFill>
                <a:schemeClr val="tx1"/>
              </a:solidFill>
              <a:cs typeface="B Homa" panose="00000400000000000000" pitchFamily="2" charset="-78"/>
            </a:endParaRPr>
          </a:p>
        </p:txBody>
      </p:sp>
      <p:sp>
        <p:nvSpPr>
          <p:cNvPr id="55" name="Rectangle 54">
            <a:hlinkClick r:id="rId9" action="ppaction://hlinksldjump"/>
          </p:cNvPr>
          <p:cNvSpPr/>
          <p:nvPr/>
        </p:nvSpPr>
        <p:spPr>
          <a:xfrm>
            <a:off x="11011577" y="2983570"/>
            <a:ext cx="1114760" cy="1355756"/>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روش ها و تکنیک های بهبود مستمر خدمت</a:t>
            </a:r>
            <a:endParaRPr lang="en-US" sz="1200" dirty="0">
              <a:solidFill>
                <a:schemeClr val="tx1"/>
              </a:solidFill>
              <a:cs typeface="B Homa" panose="00000400000000000000" pitchFamily="2" charset="-78"/>
            </a:endParaRPr>
          </a:p>
        </p:txBody>
      </p:sp>
      <p:sp>
        <p:nvSpPr>
          <p:cNvPr id="56" name="Rectangle 55"/>
          <p:cNvSpPr/>
          <p:nvPr/>
        </p:nvSpPr>
        <p:spPr>
          <a:xfrm>
            <a:off x="8807881" y="3006827"/>
            <a:ext cx="2203696" cy="223918"/>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مروری بر روش ها و تکنیک ها</a:t>
            </a:r>
            <a:endParaRPr lang="en-US" sz="1200" dirty="0">
              <a:solidFill>
                <a:schemeClr val="tx1"/>
              </a:solidFill>
              <a:cs typeface="B Homa" panose="00000400000000000000" pitchFamily="2" charset="-78"/>
            </a:endParaRPr>
          </a:p>
        </p:txBody>
      </p:sp>
      <p:sp>
        <p:nvSpPr>
          <p:cNvPr id="57" name="Rectangle 56"/>
          <p:cNvSpPr/>
          <p:nvPr/>
        </p:nvSpPr>
        <p:spPr>
          <a:xfrm>
            <a:off x="8807881" y="3252712"/>
            <a:ext cx="2203696" cy="238745"/>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چگونگی و زمان ممیزی</a:t>
            </a:r>
            <a:endParaRPr lang="en-US" sz="1200" dirty="0">
              <a:solidFill>
                <a:schemeClr val="tx1"/>
              </a:solidFill>
              <a:cs typeface="B Homa" panose="00000400000000000000" pitchFamily="2" charset="-78"/>
            </a:endParaRPr>
          </a:p>
        </p:txBody>
      </p:sp>
      <p:sp>
        <p:nvSpPr>
          <p:cNvPr id="58" name="Rectangle 57"/>
          <p:cNvSpPr/>
          <p:nvPr/>
        </p:nvSpPr>
        <p:spPr>
          <a:xfrm>
            <a:off x="8807881" y="3507033"/>
            <a:ext cx="2193063" cy="283152"/>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ارزش فرایند در مقایسه با بلوغ فرایند</a:t>
            </a:r>
            <a:endParaRPr lang="en-US" sz="1200" dirty="0">
              <a:solidFill>
                <a:schemeClr val="tx1"/>
              </a:solidFill>
              <a:cs typeface="B Homa" panose="00000400000000000000" pitchFamily="2" charset="-78"/>
            </a:endParaRPr>
          </a:p>
        </p:txBody>
      </p:sp>
      <p:sp>
        <p:nvSpPr>
          <p:cNvPr id="59" name="Rectangle 58"/>
          <p:cNvSpPr/>
          <p:nvPr/>
        </p:nvSpPr>
        <p:spPr>
          <a:xfrm>
            <a:off x="8796797" y="3808990"/>
            <a:ext cx="2204147" cy="271967"/>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مقایسه بلوغ فرایندی</a:t>
            </a:r>
            <a:endParaRPr lang="en-US" sz="1200" dirty="0">
              <a:solidFill>
                <a:schemeClr val="tx1"/>
              </a:solidFill>
              <a:cs typeface="B Homa" panose="00000400000000000000" pitchFamily="2" charset="-78"/>
            </a:endParaRPr>
          </a:p>
        </p:txBody>
      </p:sp>
      <p:sp>
        <p:nvSpPr>
          <p:cNvPr id="60" name="Rectangle 59"/>
          <p:cNvSpPr/>
          <p:nvPr/>
        </p:nvSpPr>
        <p:spPr>
          <a:xfrm>
            <a:off x="8796797" y="4104064"/>
            <a:ext cx="2214780" cy="257230"/>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کارت امتیازی متوازن </a:t>
            </a:r>
            <a:r>
              <a:rPr lang="en-US" sz="1200" dirty="0">
                <a:solidFill>
                  <a:schemeClr val="tx1"/>
                </a:solidFill>
                <a:cs typeface="B Homa" panose="00000400000000000000" pitchFamily="2" charset="-78"/>
              </a:rPr>
              <a:t>IT</a:t>
            </a:r>
          </a:p>
        </p:txBody>
      </p:sp>
      <p:sp>
        <p:nvSpPr>
          <p:cNvPr id="61" name="Rectangle 60"/>
          <p:cNvSpPr/>
          <p:nvPr/>
        </p:nvSpPr>
        <p:spPr>
          <a:xfrm>
            <a:off x="8796797" y="4380506"/>
            <a:ext cx="2204147" cy="272526"/>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100" dirty="0">
                <a:solidFill>
                  <a:schemeClr val="tx1"/>
                </a:solidFill>
                <a:cs typeface="B Homa" panose="00000400000000000000" pitchFamily="2" charset="-78"/>
              </a:rPr>
              <a:t>توسعه سازمانی، کارکردها، نقش ها</a:t>
            </a:r>
            <a:endParaRPr lang="en-US" sz="1100" dirty="0">
              <a:solidFill>
                <a:schemeClr val="tx1"/>
              </a:solidFill>
              <a:cs typeface="B Homa" panose="00000400000000000000" pitchFamily="2" charset="-78"/>
            </a:endParaRPr>
          </a:p>
        </p:txBody>
      </p:sp>
      <p:sp>
        <p:nvSpPr>
          <p:cNvPr id="62" name="Rectangle 61"/>
          <p:cNvSpPr/>
          <p:nvPr/>
        </p:nvSpPr>
        <p:spPr>
          <a:xfrm>
            <a:off x="8796797" y="4676137"/>
            <a:ext cx="2214780" cy="22382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ماتریس واگذاری مسئولیت</a:t>
            </a:r>
            <a:endParaRPr lang="en-US" sz="1200" dirty="0">
              <a:solidFill>
                <a:schemeClr val="tx1"/>
              </a:solidFill>
              <a:cs typeface="B Homa" panose="00000400000000000000" pitchFamily="2" charset="-78"/>
            </a:endParaRPr>
          </a:p>
        </p:txBody>
      </p:sp>
      <p:sp>
        <p:nvSpPr>
          <p:cNvPr id="63" name="Rectangle 62"/>
          <p:cNvSpPr/>
          <p:nvPr/>
        </p:nvSpPr>
        <p:spPr>
          <a:xfrm>
            <a:off x="8791771" y="4927291"/>
            <a:ext cx="2197503" cy="420907"/>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ابزارهای لازم برای پشتیبانی از فعالیت های بهبود مستمر خدمت </a:t>
            </a:r>
            <a:endParaRPr lang="en-US" sz="1200" dirty="0">
              <a:solidFill>
                <a:schemeClr val="tx1"/>
              </a:solidFill>
              <a:cs typeface="B Homa" panose="00000400000000000000" pitchFamily="2" charset="-78"/>
            </a:endParaRPr>
          </a:p>
        </p:txBody>
      </p:sp>
      <p:sp>
        <p:nvSpPr>
          <p:cNvPr id="64" name="Rectangle 63">
            <a:hlinkClick r:id="" action="ppaction://noaction"/>
          </p:cNvPr>
          <p:cNvSpPr/>
          <p:nvPr/>
        </p:nvSpPr>
        <p:spPr>
          <a:xfrm>
            <a:off x="11016314" y="4945696"/>
            <a:ext cx="1109121" cy="951555"/>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ملاحظات فنی</a:t>
            </a:r>
            <a:endParaRPr lang="en-US" sz="1200" dirty="0">
              <a:solidFill>
                <a:schemeClr val="tx1"/>
              </a:solidFill>
              <a:cs typeface="B Homa" panose="00000400000000000000" pitchFamily="2" charset="-78"/>
            </a:endParaRPr>
          </a:p>
        </p:txBody>
      </p:sp>
      <p:sp>
        <p:nvSpPr>
          <p:cNvPr id="65" name="Rectangle 64"/>
          <p:cNvSpPr/>
          <p:nvPr/>
        </p:nvSpPr>
        <p:spPr>
          <a:xfrm>
            <a:off x="8789753" y="5366191"/>
            <a:ext cx="2212914" cy="257750"/>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سیستم پیکربندی</a:t>
            </a:r>
            <a:endParaRPr lang="en-US" sz="1200" dirty="0">
              <a:solidFill>
                <a:schemeClr val="tx1"/>
              </a:solidFill>
              <a:cs typeface="B Homa" panose="00000400000000000000" pitchFamily="2" charset="-78"/>
            </a:endParaRPr>
          </a:p>
        </p:txBody>
      </p:sp>
      <p:sp>
        <p:nvSpPr>
          <p:cNvPr id="66" name="Rectangle 65"/>
          <p:cNvSpPr/>
          <p:nvPr/>
        </p:nvSpPr>
        <p:spPr>
          <a:xfrm>
            <a:off x="8796797" y="5649523"/>
            <a:ext cx="2219517" cy="247728"/>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دیگاه خدمت محور از سازمان </a:t>
            </a:r>
            <a:r>
              <a:rPr lang="en-US" sz="1200" dirty="0">
                <a:solidFill>
                  <a:schemeClr val="tx1"/>
                </a:solidFill>
                <a:cs typeface="B Homa" panose="00000400000000000000" pitchFamily="2" charset="-78"/>
              </a:rPr>
              <a:t>IT</a:t>
            </a:r>
          </a:p>
        </p:txBody>
      </p:sp>
      <p:sp>
        <p:nvSpPr>
          <p:cNvPr id="67" name="Rectangle 66">
            <a:hlinkClick r:id="" action="ppaction://noaction"/>
          </p:cNvPr>
          <p:cNvSpPr/>
          <p:nvPr/>
        </p:nvSpPr>
        <p:spPr>
          <a:xfrm>
            <a:off x="11011577" y="5908066"/>
            <a:ext cx="1125010" cy="631393"/>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a:solidFill>
                  <a:schemeClr val="tx1"/>
                </a:solidFill>
                <a:cs typeface="B Homa" panose="00000400000000000000" pitchFamily="2" charset="-78"/>
              </a:rPr>
              <a:t>پیاده سازی بهبود مستمر خدمت</a:t>
            </a:r>
            <a:endParaRPr lang="en-US" sz="1400" dirty="0">
              <a:solidFill>
                <a:schemeClr val="tx1"/>
              </a:solidFill>
              <a:cs typeface="B Homa" panose="00000400000000000000" pitchFamily="2" charset="-78"/>
            </a:endParaRPr>
          </a:p>
        </p:txBody>
      </p:sp>
      <p:sp>
        <p:nvSpPr>
          <p:cNvPr id="68" name="Rectangle 67"/>
          <p:cNvSpPr/>
          <p:nvPr/>
        </p:nvSpPr>
        <p:spPr>
          <a:xfrm>
            <a:off x="8796797" y="5922832"/>
            <a:ext cx="2204147" cy="316299"/>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fa-IR" sz="1200" dirty="0">
              <a:solidFill>
                <a:schemeClr val="tx1"/>
              </a:solidFill>
              <a:cs typeface="B Homa" panose="00000400000000000000" pitchFamily="2" charset="-78"/>
            </a:endParaRPr>
          </a:p>
          <a:p>
            <a:pPr algn="ctr" rtl="1"/>
            <a:r>
              <a:rPr lang="fa-IR" sz="1200" dirty="0">
                <a:solidFill>
                  <a:schemeClr val="tx1"/>
                </a:solidFill>
                <a:cs typeface="B Homa" panose="00000400000000000000" pitchFamily="2" charset="-78"/>
              </a:rPr>
              <a:t>دیدگاه جامع </a:t>
            </a:r>
            <a:r>
              <a:rPr lang="en-US" sz="1200" dirty="0">
                <a:solidFill>
                  <a:schemeClr val="tx1"/>
                </a:solidFill>
                <a:cs typeface="B Homa" panose="00000400000000000000" pitchFamily="2" charset="-78"/>
              </a:rPr>
              <a:t>CSI</a:t>
            </a:r>
            <a:r>
              <a:rPr lang="fa-IR" sz="1200" dirty="0">
                <a:solidFill>
                  <a:schemeClr val="tx1"/>
                </a:solidFill>
                <a:cs typeface="B Homa" panose="00000400000000000000" pitchFamily="2" charset="-78"/>
              </a:rPr>
              <a:t>، نقش ها و ورودی ها</a:t>
            </a:r>
            <a:endParaRPr lang="en-US" sz="1200" dirty="0">
              <a:solidFill>
                <a:schemeClr val="tx1"/>
              </a:solidFill>
              <a:cs typeface="B Homa" panose="00000400000000000000" pitchFamily="2" charset="-78"/>
            </a:endParaRPr>
          </a:p>
          <a:p>
            <a:pPr algn="ctr" rtl="1"/>
            <a:r>
              <a:rPr lang="fa-IR" sz="1200" dirty="0">
                <a:solidFill>
                  <a:schemeClr val="tx1"/>
                </a:solidFill>
                <a:cs typeface="B Homa" panose="00000400000000000000" pitchFamily="2" charset="-78"/>
              </a:rPr>
              <a:t> </a:t>
            </a:r>
            <a:endParaRPr lang="en-US" sz="1200" dirty="0">
              <a:solidFill>
                <a:schemeClr val="tx1"/>
              </a:solidFill>
              <a:cs typeface="B Homa" panose="00000400000000000000" pitchFamily="2" charset="-78"/>
            </a:endParaRPr>
          </a:p>
        </p:txBody>
      </p:sp>
      <p:sp>
        <p:nvSpPr>
          <p:cNvPr id="69" name="Rectangle 68">
            <a:hlinkClick r:id="" action="ppaction://noaction"/>
          </p:cNvPr>
          <p:cNvSpPr/>
          <p:nvPr/>
        </p:nvSpPr>
        <p:spPr>
          <a:xfrm>
            <a:off x="8796797" y="6539892"/>
            <a:ext cx="3339789" cy="298801"/>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a:solidFill>
                  <a:schemeClr val="tx1"/>
                </a:solidFill>
                <a:cs typeface="B Homa" panose="00000400000000000000" pitchFamily="2" charset="-78"/>
              </a:rPr>
              <a:t>چالش ها ریسک ها و عوامل بحزانی</a:t>
            </a:r>
            <a:endParaRPr lang="en-US" sz="1400" dirty="0">
              <a:solidFill>
                <a:schemeClr val="tx1"/>
              </a:solidFill>
              <a:cs typeface="B Homa" panose="00000400000000000000" pitchFamily="2" charset="-78"/>
            </a:endParaRPr>
          </a:p>
        </p:txBody>
      </p:sp>
      <p:sp>
        <p:nvSpPr>
          <p:cNvPr id="70" name="Rectangle 69"/>
          <p:cNvSpPr/>
          <p:nvPr/>
        </p:nvSpPr>
        <p:spPr>
          <a:xfrm>
            <a:off x="8801101" y="6231856"/>
            <a:ext cx="2210475" cy="307603"/>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fa-IR" sz="1400" dirty="0">
              <a:solidFill>
                <a:schemeClr val="tx1"/>
              </a:solidFill>
              <a:cs typeface="B Homa" panose="00000400000000000000" pitchFamily="2" charset="-78"/>
            </a:endParaRPr>
          </a:p>
          <a:p>
            <a:pPr algn="ctr" rtl="1"/>
            <a:r>
              <a:rPr lang="fa-IR" sz="1400" dirty="0">
                <a:solidFill>
                  <a:schemeClr val="tx1"/>
                </a:solidFill>
                <a:cs typeface="B Homa" panose="00000400000000000000" pitchFamily="2" charset="-78"/>
              </a:rPr>
              <a:t>دلایل شکست پروژه های تحول</a:t>
            </a:r>
            <a:endParaRPr lang="en-US" sz="1400" dirty="0">
              <a:solidFill>
                <a:schemeClr val="tx1"/>
              </a:solidFill>
              <a:cs typeface="B Homa" panose="00000400000000000000" pitchFamily="2" charset="-78"/>
            </a:endParaRPr>
          </a:p>
          <a:p>
            <a:pPr algn="ctr" rtl="1"/>
            <a:r>
              <a:rPr lang="fa-IR" sz="1400" dirty="0">
                <a:solidFill>
                  <a:schemeClr val="tx1"/>
                </a:solidFill>
                <a:cs typeface="B Homa" panose="00000400000000000000" pitchFamily="2" charset="-78"/>
              </a:rPr>
              <a:t> </a:t>
            </a:r>
            <a:endParaRPr lang="en-US" sz="1400" dirty="0">
              <a:solidFill>
                <a:schemeClr val="tx1"/>
              </a:solidFill>
              <a:cs typeface="B Homa" panose="00000400000000000000" pitchFamily="2" charset="-78"/>
            </a:endParaRPr>
          </a:p>
        </p:txBody>
      </p:sp>
    </p:spTree>
    <p:extLst>
      <p:ext uri="{BB962C8B-B14F-4D97-AF65-F5344CB8AC3E}">
        <p14:creationId xmlns:p14="http://schemas.microsoft.com/office/powerpoint/2010/main" val="356768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180444" y="6424261"/>
            <a:ext cx="4114800" cy="365125"/>
          </a:xfrm>
        </p:spPr>
        <p:txBody>
          <a:bodyPr/>
          <a:lstStyle/>
          <a:p>
            <a:r>
              <a:rPr lang="fa-IR" dirty="0">
                <a:solidFill>
                  <a:schemeClr val="tx1"/>
                </a:solidFill>
              </a:rPr>
              <a:t>27</a:t>
            </a:r>
            <a:r>
              <a:rPr lang="en-US" dirty="0">
                <a:solidFill>
                  <a:schemeClr val="tx1"/>
                </a:solidFill>
              </a:rPr>
              <a:t>- </a:t>
            </a:r>
            <a:r>
              <a:rPr lang="fa-IR" dirty="0">
                <a:solidFill>
                  <a:schemeClr val="tx1"/>
                </a:solidFill>
              </a:rPr>
              <a:t>30</a:t>
            </a:r>
            <a:endParaRPr lang="en-US" dirty="0">
              <a:solidFill>
                <a:schemeClr val="tx1"/>
              </a:solidFill>
            </a:endParaRPr>
          </a:p>
        </p:txBody>
      </p:sp>
      <p:sp>
        <p:nvSpPr>
          <p:cNvPr id="6" name="Slide Number Placeholder 5"/>
          <p:cNvSpPr>
            <a:spLocks noGrp="1"/>
          </p:cNvSpPr>
          <p:nvPr>
            <p:ph type="sldNum" sz="quarter" idx="12"/>
          </p:nvPr>
        </p:nvSpPr>
        <p:spPr>
          <a:xfrm>
            <a:off x="8588298" y="6319026"/>
            <a:ext cx="2743200" cy="365125"/>
          </a:xfrm>
        </p:spPr>
        <p:txBody>
          <a:bodyPr/>
          <a:lstStyle/>
          <a:p>
            <a:fld id="{7FC3EE3A-C468-41A9-BBE5-603562290F29}" type="slidenum">
              <a:rPr lang="en-US" smtClean="0"/>
              <a:pPr/>
              <a:t>27</a:t>
            </a:fld>
            <a:endParaRPr lang="en-US"/>
          </a:p>
        </p:txBody>
      </p:sp>
      <p:pic>
        <p:nvPicPr>
          <p:cNvPr id="37" name="Picture 36"/>
          <p:cNvPicPr/>
          <p:nvPr/>
        </p:nvPicPr>
        <p:blipFill>
          <a:blip r:embed="rId3">
            <a:extLst>
              <a:ext uri="{28A0092B-C50C-407E-A947-70E740481C1C}">
                <a14:useLocalDpi xmlns:a14="http://schemas.microsoft.com/office/drawing/2010/main" val="0"/>
              </a:ext>
            </a:extLst>
          </a:blip>
          <a:srcRect/>
          <a:stretch>
            <a:fillRect/>
          </a:stretch>
        </p:blipFill>
        <p:spPr bwMode="auto">
          <a:xfrm>
            <a:off x="2100008" y="82538"/>
            <a:ext cx="5284919" cy="2707747"/>
          </a:xfrm>
          <a:prstGeom prst="rect">
            <a:avLst/>
          </a:prstGeom>
          <a:noFill/>
          <a:ln>
            <a:noFill/>
          </a:ln>
        </p:spPr>
      </p:pic>
      <p:pic>
        <p:nvPicPr>
          <p:cNvPr id="39" name="Picture 38"/>
          <p:cNvPicPr/>
          <p:nvPr/>
        </p:nvPicPr>
        <p:blipFill>
          <a:blip r:embed="rId4">
            <a:extLst>
              <a:ext uri="{28A0092B-C50C-407E-A947-70E740481C1C}">
                <a14:useLocalDpi xmlns:a14="http://schemas.microsoft.com/office/drawing/2010/main" val="0"/>
              </a:ext>
            </a:extLst>
          </a:blip>
          <a:srcRect/>
          <a:stretch>
            <a:fillRect/>
          </a:stretch>
        </p:blipFill>
        <p:spPr bwMode="auto">
          <a:xfrm>
            <a:off x="1941295" y="2824241"/>
            <a:ext cx="5602347" cy="3857783"/>
          </a:xfrm>
          <a:prstGeom prst="rect">
            <a:avLst/>
          </a:prstGeom>
          <a:noFill/>
          <a:ln>
            <a:noFill/>
          </a:ln>
        </p:spPr>
      </p:pic>
      <p:sp>
        <p:nvSpPr>
          <p:cNvPr id="41" name="Rectangle 40">
            <a:hlinkClick r:id="" action="ppaction://noaction"/>
          </p:cNvPr>
          <p:cNvSpPr/>
          <p:nvPr/>
        </p:nvSpPr>
        <p:spPr>
          <a:xfrm>
            <a:off x="11014396" y="4352814"/>
            <a:ext cx="1109121" cy="582066"/>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سازماندهی بهبود مستمر خدمت</a:t>
            </a:r>
            <a:endParaRPr lang="en-US" sz="1200" dirty="0">
              <a:solidFill>
                <a:schemeClr val="tx1"/>
              </a:solidFill>
              <a:cs typeface="B Homa" panose="00000400000000000000" pitchFamily="2" charset="-78"/>
            </a:endParaRPr>
          </a:p>
        </p:txBody>
      </p:sp>
      <p:sp>
        <p:nvSpPr>
          <p:cNvPr id="42" name="Rectangle 41">
            <a:hlinkClick r:id="rId5" action="ppaction://hlinksldjump"/>
          </p:cNvPr>
          <p:cNvSpPr/>
          <p:nvPr/>
        </p:nvSpPr>
        <p:spPr>
          <a:xfrm>
            <a:off x="8802339" y="554371"/>
            <a:ext cx="2160000" cy="21662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حاكميت و سيستم‌هاي مديريت</a:t>
            </a:r>
            <a:endParaRPr lang="en-US" sz="1200" dirty="0">
              <a:solidFill>
                <a:schemeClr val="tx1"/>
              </a:solidFill>
              <a:cs typeface="B Homa" panose="00000400000000000000" pitchFamily="2" charset="-78"/>
            </a:endParaRPr>
          </a:p>
        </p:txBody>
      </p:sp>
      <p:sp>
        <p:nvSpPr>
          <p:cNvPr id="43" name="Rectangle 42">
            <a:hlinkClick r:id="rId6" action="ppaction://hlinksldjump"/>
          </p:cNvPr>
          <p:cNvSpPr/>
          <p:nvPr/>
        </p:nvSpPr>
        <p:spPr>
          <a:xfrm>
            <a:off x="8796797" y="320768"/>
            <a:ext cx="2160000" cy="21662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خدمت و مدیریت خدمت</a:t>
            </a:r>
            <a:endParaRPr lang="en-US" sz="1200" dirty="0">
              <a:solidFill>
                <a:schemeClr val="tx1"/>
              </a:solidFill>
              <a:cs typeface="B Homa" panose="00000400000000000000" pitchFamily="2" charset="-78"/>
            </a:endParaRPr>
          </a:p>
        </p:txBody>
      </p:sp>
      <p:sp>
        <p:nvSpPr>
          <p:cNvPr id="44" name="Rectangle 43">
            <a:hlinkClick r:id="rId7" action="ppaction://hlinksldjump"/>
          </p:cNvPr>
          <p:cNvSpPr/>
          <p:nvPr/>
        </p:nvSpPr>
        <p:spPr>
          <a:xfrm>
            <a:off x="8796797" y="792612"/>
            <a:ext cx="2160000" cy="21662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چرخه عمر خدمت</a:t>
            </a:r>
            <a:endParaRPr lang="en-US" sz="1200" dirty="0">
              <a:solidFill>
                <a:schemeClr val="tx1"/>
              </a:solidFill>
              <a:cs typeface="B Homa" panose="00000400000000000000" pitchFamily="2" charset="-78"/>
            </a:endParaRPr>
          </a:p>
        </p:txBody>
      </p:sp>
      <p:sp>
        <p:nvSpPr>
          <p:cNvPr id="45" name="Rectangle 44">
            <a:hlinkClick r:id="rId8" action="ppaction://hlinksldjump"/>
          </p:cNvPr>
          <p:cNvSpPr/>
          <p:nvPr/>
        </p:nvSpPr>
        <p:spPr>
          <a:xfrm>
            <a:off x="8789752" y="1034660"/>
            <a:ext cx="2178129" cy="205501"/>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رویکرد بهبود مستمر خدمت</a:t>
            </a:r>
            <a:endParaRPr lang="en-US" sz="1200" dirty="0">
              <a:solidFill>
                <a:schemeClr val="tx1"/>
              </a:solidFill>
              <a:cs typeface="B Homa" panose="00000400000000000000" pitchFamily="2" charset="-78"/>
            </a:endParaRPr>
          </a:p>
        </p:txBody>
      </p:sp>
      <p:sp>
        <p:nvSpPr>
          <p:cNvPr id="46" name="Rectangle 45"/>
          <p:cNvSpPr/>
          <p:nvPr/>
        </p:nvSpPr>
        <p:spPr>
          <a:xfrm>
            <a:off x="8789752" y="1263268"/>
            <a:ext cx="2178129" cy="219976"/>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بهبود مستمر خدمت و ..</a:t>
            </a:r>
            <a:endParaRPr lang="en-US" sz="1200" dirty="0">
              <a:solidFill>
                <a:schemeClr val="tx1"/>
              </a:solidFill>
              <a:cs typeface="B Homa" panose="00000400000000000000" pitchFamily="2" charset="-78"/>
            </a:endParaRPr>
          </a:p>
        </p:txBody>
      </p:sp>
      <p:sp>
        <p:nvSpPr>
          <p:cNvPr id="47" name="Rectangle 46">
            <a:hlinkClick r:id="rId9" action="ppaction://hlinksldjump"/>
          </p:cNvPr>
          <p:cNvSpPr/>
          <p:nvPr/>
        </p:nvSpPr>
        <p:spPr>
          <a:xfrm>
            <a:off x="10992663" y="320769"/>
            <a:ext cx="1114760" cy="67419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مديريت خدمت به عنوان الگوی برتر</a:t>
            </a:r>
            <a:endParaRPr lang="en-US" sz="1200" dirty="0">
              <a:solidFill>
                <a:schemeClr val="tx1"/>
              </a:solidFill>
              <a:cs typeface="B Homa" panose="00000400000000000000" pitchFamily="2" charset="-78"/>
            </a:endParaRPr>
          </a:p>
        </p:txBody>
      </p:sp>
      <p:sp>
        <p:nvSpPr>
          <p:cNvPr id="48" name="Rectangle 47">
            <a:hlinkClick r:id="rId10" action="ppaction://hlinksldjump"/>
          </p:cNvPr>
          <p:cNvSpPr/>
          <p:nvPr/>
        </p:nvSpPr>
        <p:spPr>
          <a:xfrm>
            <a:off x="10992989" y="1021009"/>
            <a:ext cx="1114760" cy="995977"/>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اصول بهبود مستمر خدمت</a:t>
            </a:r>
            <a:endParaRPr lang="en-US" sz="1200" dirty="0">
              <a:solidFill>
                <a:schemeClr val="tx1"/>
              </a:solidFill>
              <a:cs typeface="B Homa" panose="00000400000000000000" pitchFamily="2" charset="-78"/>
            </a:endParaRPr>
          </a:p>
        </p:txBody>
      </p:sp>
      <p:sp>
        <p:nvSpPr>
          <p:cNvPr id="49" name="Rectangle 48">
            <a:hlinkClick r:id="rId9" action="ppaction://hlinksldjump"/>
          </p:cNvPr>
          <p:cNvSpPr/>
          <p:nvPr/>
        </p:nvSpPr>
        <p:spPr>
          <a:xfrm>
            <a:off x="10992663" y="42048"/>
            <a:ext cx="1114760" cy="255466"/>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مقدمه</a:t>
            </a:r>
            <a:endParaRPr lang="en-US" sz="1200" dirty="0">
              <a:solidFill>
                <a:schemeClr val="tx1"/>
              </a:solidFill>
              <a:cs typeface="B Homa" panose="00000400000000000000" pitchFamily="2" charset="-78"/>
            </a:endParaRPr>
          </a:p>
        </p:txBody>
      </p:sp>
      <p:sp>
        <p:nvSpPr>
          <p:cNvPr id="50" name="Rectangle 49">
            <a:hlinkClick r:id="rId9" action="ppaction://hlinksldjump"/>
          </p:cNvPr>
          <p:cNvSpPr/>
          <p:nvPr/>
        </p:nvSpPr>
        <p:spPr>
          <a:xfrm>
            <a:off x="8796797" y="40226"/>
            <a:ext cx="2160000" cy="255467"/>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نگاه کلی</a:t>
            </a:r>
            <a:endParaRPr lang="en-US" sz="1200" dirty="0">
              <a:solidFill>
                <a:schemeClr val="tx1"/>
              </a:solidFill>
              <a:cs typeface="B Homa" panose="00000400000000000000" pitchFamily="2" charset="-78"/>
            </a:endParaRPr>
          </a:p>
        </p:txBody>
      </p:sp>
      <p:sp>
        <p:nvSpPr>
          <p:cNvPr id="51" name="Rectangle 50"/>
          <p:cNvSpPr/>
          <p:nvPr/>
        </p:nvSpPr>
        <p:spPr>
          <a:xfrm>
            <a:off x="8789752" y="2035975"/>
            <a:ext cx="2185564" cy="209016"/>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فرایند هفت مرحله ای</a:t>
            </a:r>
            <a:endParaRPr lang="en-US" sz="1200" dirty="0">
              <a:solidFill>
                <a:schemeClr val="tx1"/>
              </a:solidFill>
              <a:cs typeface="B Homa" panose="00000400000000000000" pitchFamily="2" charset="-78"/>
            </a:endParaRPr>
          </a:p>
        </p:txBody>
      </p:sp>
      <p:sp>
        <p:nvSpPr>
          <p:cNvPr id="52" name="Rectangle 51">
            <a:hlinkClick r:id="rId10" action="ppaction://hlinksldjump"/>
          </p:cNvPr>
          <p:cNvSpPr/>
          <p:nvPr/>
        </p:nvSpPr>
        <p:spPr>
          <a:xfrm>
            <a:off x="11011577" y="2024065"/>
            <a:ext cx="1114760" cy="945408"/>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فرایند بهبود مستمر خدمت</a:t>
            </a:r>
            <a:endParaRPr lang="en-US" sz="1200" dirty="0">
              <a:solidFill>
                <a:schemeClr val="tx1"/>
              </a:solidFill>
              <a:cs typeface="B Homa" panose="00000400000000000000" pitchFamily="2" charset="-78"/>
            </a:endParaRPr>
          </a:p>
        </p:txBody>
      </p:sp>
      <p:sp>
        <p:nvSpPr>
          <p:cNvPr id="53" name="Rectangle 52"/>
          <p:cNvSpPr/>
          <p:nvPr/>
        </p:nvSpPr>
        <p:spPr>
          <a:xfrm>
            <a:off x="8789752" y="2260566"/>
            <a:ext cx="2185564" cy="22475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رویه جمع آوری و پایش داده</a:t>
            </a:r>
            <a:endParaRPr lang="en-US" sz="1200" dirty="0">
              <a:solidFill>
                <a:schemeClr val="tx1"/>
              </a:solidFill>
              <a:cs typeface="B Homa" panose="00000400000000000000" pitchFamily="2" charset="-78"/>
            </a:endParaRPr>
          </a:p>
        </p:txBody>
      </p:sp>
      <p:sp>
        <p:nvSpPr>
          <p:cNvPr id="54" name="Rectangle 53"/>
          <p:cNvSpPr/>
          <p:nvPr/>
        </p:nvSpPr>
        <p:spPr>
          <a:xfrm>
            <a:off x="8789752" y="2512650"/>
            <a:ext cx="2201730" cy="236043"/>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محرک ها، ورودی، خروجی و رابط‌ ها</a:t>
            </a:r>
            <a:endParaRPr lang="en-US" sz="1200" dirty="0">
              <a:solidFill>
                <a:schemeClr val="tx1"/>
              </a:solidFill>
              <a:cs typeface="B Homa" panose="00000400000000000000" pitchFamily="2" charset="-78"/>
            </a:endParaRPr>
          </a:p>
        </p:txBody>
      </p:sp>
      <p:sp>
        <p:nvSpPr>
          <p:cNvPr id="55" name="Rectangle 54"/>
          <p:cNvSpPr/>
          <p:nvPr/>
        </p:nvSpPr>
        <p:spPr>
          <a:xfrm>
            <a:off x="8789752" y="1513831"/>
            <a:ext cx="2190683" cy="491557"/>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ورودی های مستمر به تفکیک گام های چرخه عمر خدمت</a:t>
            </a:r>
            <a:endParaRPr lang="en-US" sz="1200" dirty="0">
              <a:solidFill>
                <a:schemeClr val="tx1"/>
              </a:solidFill>
              <a:cs typeface="B Homa" panose="00000400000000000000" pitchFamily="2" charset="-78"/>
            </a:endParaRPr>
          </a:p>
        </p:txBody>
      </p:sp>
      <p:sp>
        <p:nvSpPr>
          <p:cNvPr id="56" name="Rectangle 55"/>
          <p:cNvSpPr/>
          <p:nvPr/>
        </p:nvSpPr>
        <p:spPr>
          <a:xfrm>
            <a:off x="8807881" y="2774587"/>
            <a:ext cx="2185566" cy="215394"/>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نقش سایر فرایندها</a:t>
            </a:r>
            <a:endParaRPr lang="en-US" sz="1200" dirty="0">
              <a:solidFill>
                <a:schemeClr val="tx1"/>
              </a:solidFill>
              <a:cs typeface="B Homa" panose="00000400000000000000" pitchFamily="2" charset="-78"/>
            </a:endParaRPr>
          </a:p>
        </p:txBody>
      </p:sp>
      <p:sp>
        <p:nvSpPr>
          <p:cNvPr id="57" name="Rectangle 56">
            <a:hlinkClick r:id="rId10" action="ppaction://hlinksldjump"/>
          </p:cNvPr>
          <p:cNvSpPr/>
          <p:nvPr/>
        </p:nvSpPr>
        <p:spPr>
          <a:xfrm>
            <a:off x="11011577" y="2983570"/>
            <a:ext cx="1114760" cy="1355756"/>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روش ها و تکنیک های بهبود مستمر خدمت</a:t>
            </a:r>
            <a:endParaRPr lang="en-US" sz="1200" dirty="0">
              <a:solidFill>
                <a:schemeClr val="tx1"/>
              </a:solidFill>
              <a:cs typeface="B Homa" panose="00000400000000000000" pitchFamily="2" charset="-78"/>
            </a:endParaRPr>
          </a:p>
        </p:txBody>
      </p:sp>
      <p:sp>
        <p:nvSpPr>
          <p:cNvPr id="58" name="Rectangle 57"/>
          <p:cNvSpPr/>
          <p:nvPr/>
        </p:nvSpPr>
        <p:spPr>
          <a:xfrm>
            <a:off x="8807881" y="3006827"/>
            <a:ext cx="2203696" cy="223918"/>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مروری بر روش ها و تکنیک ها</a:t>
            </a:r>
            <a:endParaRPr lang="en-US" sz="1200" dirty="0">
              <a:solidFill>
                <a:schemeClr val="tx1"/>
              </a:solidFill>
              <a:cs typeface="B Homa" panose="00000400000000000000" pitchFamily="2" charset="-78"/>
            </a:endParaRPr>
          </a:p>
        </p:txBody>
      </p:sp>
      <p:sp>
        <p:nvSpPr>
          <p:cNvPr id="59" name="Rectangle 58"/>
          <p:cNvSpPr/>
          <p:nvPr/>
        </p:nvSpPr>
        <p:spPr>
          <a:xfrm>
            <a:off x="8807881" y="3252712"/>
            <a:ext cx="2203696" cy="238745"/>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چگونگی و زمان ممیزی</a:t>
            </a:r>
            <a:endParaRPr lang="en-US" sz="1200" dirty="0">
              <a:solidFill>
                <a:schemeClr val="tx1"/>
              </a:solidFill>
              <a:cs typeface="B Homa" panose="00000400000000000000" pitchFamily="2" charset="-78"/>
            </a:endParaRPr>
          </a:p>
        </p:txBody>
      </p:sp>
      <p:sp>
        <p:nvSpPr>
          <p:cNvPr id="60" name="Rectangle 59"/>
          <p:cNvSpPr/>
          <p:nvPr/>
        </p:nvSpPr>
        <p:spPr>
          <a:xfrm>
            <a:off x="8807881" y="3507033"/>
            <a:ext cx="2193063" cy="283152"/>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ارزش فرایند در مقایسه با بلوغ فرایند</a:t>
            </a:r>
            <a:endParaRPr lang="en-US" sz="1200" dirty="0">
              <a:solidFill>
                <a:schemeClr val="tx1"/>
              </a:solidFill>
              <a:cs typeface="B Homa" panose="00000400000000000000" pitchFamily="2" charset="-78"/>
            </a:endParaRPr>
          </a:p>
        </p:txBody>
      </p:sp>
      <p:sp>
        <p:nvSpPr>
          <p:cNvPr id="61" name="Rectangle 60"/>
          <p:cNvSpPr/>
          <p:nvPr/>
        </p:nvSpPr>
        <p:spPr>
          <a:xfrm>
            <a:off x="8796797" y="3808990"/>
            <a:ext cx="2204147" cy="271967"/>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مقایسه بلوغ فرایندی</a:t>
            </a:r>
            <a:endParaRPr lang="en-US" sz="1200" dirty="0">
              <a:solidFill>
                <a:schemeClr val="tx1"/>
              </a:solidFill>
              <a:cs typeface="B Homa" panose="00000400000000000000" pitchFamily="2" charset="-78"/>
            </a:endParaRPr>
          </a:p>
        </p:txBody>
      </p:sp>
      <p:sp>
        <p:nvSpPr>
          <p:cNvPr id="62" name="Rectangle 61"/>
          <p:cNvSpPr/>
          <p:nvPr/>
        </p:nvSpPr>
        <p:spPr>
          <a:xfrm>
            <a:off x="8796797" y="4104064"/>
            <a:ext cx="2214780" cy="257230"/>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کارت امتیازی متوازن </a:t>
            </a:r>
            <a:r>
              <a:rPr lang="en-US" sz="1200" dirty="0">
                <a:solidFill>
                  <a:schemeClr val="tx1"/>
                </a:solidFill>
                <a:cs typeface="B Homa" panose="00000400000000000000" pitchFamily="2" charset="-78"/>
              </a:rPr>
              <a:t>IT</a:t>
            </a:r>
          </a:p>
        </p:txBody>
      </p:sp>
      <p:sp>
        <p:nvSpPr>
          <p:cNvPr id="63" name="Rectangle 62"/>
          <p:cNvSpPr/>
          <p:nvPr/>
        </p:nvSpPr>
        <p:spPr>
          <a:xfrm>
            <a:off x="8796797" y="4380506"/>
            <a:ext cx="2204147" cy="272526"/>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100" dirty="0">
                <a:solidFill>
                  <a:schemeClr val="tx1"/>
                </a:solidFill>
                <a:cs typeface="B Homa" panose="00000400000000000000" pitchFamily="2" charset="-78"/>
              </a:rPr>
              <a:t>توسعه سازمانی، کارکردها، نقش ها</a:t>
            </a:r>
            <a:endParaRPr lang="en-US" sz="1100" dirty="0">
              <a:solidFill>
                <a:schemeClr val="tx1"/>
              </a:solidFill>
              <a:cs typeface="B Homa" panose="00000400000000000000" pitchFamily="2" charset="-78"/>
            </a:endParaRPr>
          </a:p>
        </p:txBody>
      </p:sp>
      <p:sp>
        <p:nvSpPr>
          <p:cNvPr id="64" name="Rectangle 63"/>
          <p:cNvSpPr/>
          <p:nvPr/>
        </p:nvSpPr>
        <p:spPr>
          <a:xfrm>
            <a:off x="8796797" y="4676137"/>
            <a:ext cx="2214780" cy="22382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ماتریس واگذاری مسئولیت</a:t>
            </a:r>
            <a:endParaRPr lang="en-US" sz="1200" dirty="0">
              <a:solidFill>
                <a:schemeClr val="tx1"/>
              </a:solidFill>
              <a:cs typeface="B Homa" panose="00000400000000000000" pitchFamily="2" charset="-78"/>
            </a:endParaRPr>
          </a:p>
        </p:txBody>
      </p:sp>
      <p:sp>
        <p:nvSpPr>
          <p:cNvPr id="65" name="Rectangle 64"/>
          <p:cNvSpPr/>
          <p:nvPr/>
        </p:nvSpPr>
        <p:spPr>
          <a:xfrm>
            <a:off x="8791771" y="4927291"/>
            <a:ext cx="2197503" cy="420907"/>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ابزارهای لازم برای پشتیبانی از فعالیت های بهبود مستمر خدمت </a:t>
            </a:r>
            <a:endParaRPr lang="en-US" sz="1200" dirty="0">
              <a:solidFill>
                <a:schemeClr val="tx1"/>
              </a:solidFill>
              <a:cs typeface="B Homa" panose="00000400000000000000" pitchFamily="2" charset="-78"/>
            </a:endParaRPr>
          </a:p>
        </p:txBody>
      </p:sp>
      <p:sp>
        <p:nvSpPr>
          <p:cNvPr id="66" name="Rectangle 65">
            <a:hlinkClick r:id="" action="ppaction://noaction"/>
          </p:cNvPr>
          <p:cNvSpPr/>
          <p:nvPr/>
        </p:nvSpPr>
        <p:spPr>
          <a:xfrm>
            <a:off x="11016314" y="4945696"/>
            <a:ext cx="1109121" cy="951555"/>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ملاحظات فنی</a:t>
            </a:r>
            <a:endParaRPr lang="en-US" sz="1200" dirty="0">
              <a:solidFill>
                <a:schemeClr val="tx1"/>
              </a:solidFill>
              <a:cs typeface="B Homa" panose="00000400000000000000" pitchFamily="2" charset="-78"/>
            </a:endParaRPr>
          </a:p>
        </p:txBody>
      </p:sp>
      <p:sp>
        <p:nvSpPr>
          <p:cNvPr id="67" name="Rectangle 66"/>
          <p:cNvSpPr/>
          <p:nvPr/>
        </p:nvSpPr>
        <p:spPr>
          <a:xfrm>
            <a:off x="8789753" y="5366191"/>
            <a:ext cx="2212914" cy="257750"/>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سیستم پیکربندی</a:t>
            </a:r>
            <a:endParaRPr lang="en-US" sz="1200" dirty="0">
              <a:solidFill>
                <a:schemeClr val="tx1"/>
              </a:solidFill>
              <a:cs typeface="B Homa" panose="00000400000000000000" pitchFamily="2" charset="-78"/>
            </a:endParaRPr>
          </a:p>
        </p:txBody>
      </p:sp>
      <p:sp>
        <p:nvSpPr>
          <p:cNvPr id="68" name="Rectangle 67"/>
          <p:cNvSpPr/>
          <p:nvPr/>
        </p:nvSpPr>
        <p:spPr>
          <a:xfrm>
            <a:off x="8796797" y="5649523"/>
            <a:ext cx="2219517" cy="351166"/>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دیگاه خدمت محور از سازمان </a:t>
            </a:r>
            <a:r>
              <a:rPr lang="en-US" sz="1200" dirty="0">
                <a:solidFill>
                  <a:schemeClr val="tx1"/>
                </a:solidFill>
                <a:cs typeface="B Homa" panose="00000400000000000000" pitchFamily="2" charset="-78"/>
              </a:rPr>
              <a:t>IT</a:t>
            </a:r>
          </a:p>
        </p:txBody>
      </p:sp>
      <p:sp>
        <p:nvSpPr>
          <p:cNvPr id="69" name="Rectangle 68">
            <a:hlinkClick r:id="" action="ppaction://noaction"/>
          </p:cNvPr>
          <p:cNvSpPr/>
          <p:nvPr/>
        </p:nvSpPr>
        <p:spPr>
          <a:xfrm>
            <a:off x="11027465" y="5908067"/>
            <a:ext cx="1109121" cy="584738"/>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پیاده سازی بهبود مستمر خدمت</a:t>
            </a:r>
            <a:endParaRPr lang="en-US" sz="1200" dirty="0">
              <a:solidFill>
                <a:schemeClr val="tx1"/>
              </a:solidFill>
              <a:cs typeface="B Homa" panose="00000400000000000000" pitchFamily="2" charset="-78"/>
            </a:endParaRPr>
          </a:p>
        </p:txBody>
      </p:sp>
      <p:sp>
        <p:nvSpPr>
          <p:cNvPr id="70" name="Rectangle 69"/>
          <p:cNvSpPr/>
          <p:nvPr/>
        </p:nvSpPr>
        <p:spPr>
          <a:xfrm>
            <a:off x="8789752" y="6016566"/>
            <a:ext cx="2199265" cy="231390"/>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fa-IR" sz="1100" dirty="0">
              <a:solidFill>
                <a:schemeClr val="tx1"/>
              </a:solidFill>
              <a:cs typeface="B Homa" panose="00000400000000000000" pitchFamily="2" charset="-78"/>
            </a:endParaRPr>
          </a:p>
          <a:p>
            <a:pPr algn="ctr" rtl="1"/>
            <a:r>
              <a:rPr lang="fa-IR" sz="1100" dirty="0">
                <a:solidFill>
                  <a:schemeClr val="tx1"/>
                </a:solidFill>
                <a:cs typeface="B Homa" panose="00000400000000000000" pitchFamily="2" charset="-78"/>
              </a:rPr>
              <a:t>دیدگاه جامع </a:t>
            </a:r>
            <a:r>
              <a:rPr lang="en-US" sz="1100" dirty="0">
                <a:solidFill>
                  <a:schemeClr val="tx1"/>
                </a:solidFill>
                <a:cs typeface="B Homa" panose="00000400000000000000" pitchFamily="2" charset="-78"/>
              </a:rPr>
              <a:t>CSI</a:t>
            </a:r>
            <a:r>
              <a:rPr lang="fa-IR" sz="1100" dirty="0">
                <a:solidFill>
                  <a:schemeClr val="tx1"/>
                </a:solidFill>
                <a:cs typeface="B Homa" panose="00000400000000000000" pitchFamily="2" charset="-78"/>
              </a:rPr>
              <a:t>، نقش ها و ورودی ها</a:t>
            </a:r>
            <a:endParaRPr lang="en-US" sz="1100" dirty="0">
              <a:solidFill>
                <a:schemeClr val="tx1"/>
              </a:solidFill>
              <a:cs typeface="B Homa" panose="00000400000000000000" pitchFamily="2" charset="-78"/>
            </a:endParaRPr>
          </a:p>
          <a:p>
            <a:pPr algn="ctr" rtl="1"/>
            <a:r>
              <a:rPr lang="fa-IR" sz="1200" dirty="0">
                <a:solidFill>
                  <a:schemeClr val="tx1"/>
                </a:solidFill>
                <a:cs typeface="B Homa" panose="00000400000000000000" pitchFamily="2" charset="-78"/>
              </a:rPr>
              <a:t> </a:t>
            </a:r>
            <a:endParaRPr lang="en-US" sz="1200" dirty="0">
              <a:solidFill>
                <a:schemeClr val="tx1"/>
              </a:solidFill>
              <a:cs typeface="B Homa" panose="00000400000000000000" pitchFamily="2" charset="-78"/>
            </a:endParaRPr>
          </a:p>
        </p:txBody>
      </p:sp>
      <p:sp>
        <p:nvSpPr>
          <p:cNvPr id="71" name="Rectangle 70">
            <a:hlinkClick r:id="" action="ppaction://noaction"/>
          </p:cNvPr>
          <p:cNvSpPr/>
          <p:nvPr/>
        </p:nvSpPr>
        <p:spPr>
          <a:xfrm>
            <a:off x="8796797" y="6492805"/>
            <a:ext cx="3339789" cy="336557"/>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a:solidFill>
                  <a:schemeClr val="tx1"/>
                </a:solidFill>
                <a:cs typeface="B Homa" panose="00000400000000000000" pitchFamily="2" charset="-78"/>
              </a:rPr>
              <a:t>چالش ها ریسک ها و عوامل بحزانی</a:t>
            </a:r>
            <a:endParaRPr lang="en-US" sz="1400" dirty="0">
              <a:solidFill>
                <a:schemeClr val="tx1"/>
              </a:solidFill>
              <a:cs typeface="B Homa" panose="00000400000000000000" pitchFamily="2" charset="-78"/>
            </a:endParaRPr>
          </a:p>
        </p:txBody>
      </p:sp>
      <p:sp>
        <p:nvSpPr>
          <p:cNvPr id="72" name="Rectangle 71"/>
          <p:cNvSpPr/>
          <p:nvPr/>
        </p:nvSpPr>
        <p:spPr>
          <a:xfrm>
            <a:off x="8791771" y="6257287"/>
            <a:ext cx="2192220" cy="206180"/>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fa-IR" sz="1400" dirty="0">
              <a:solidFill>
                <a:schemeClr val="tx1"/>
              </a:solidFill>
              <a:cs typeface="B Homa" panose="00000400000000000000" pitchFamily="2" charset="-78"/>
            </a:endParaRPr>
          </a:p>
          <a:p>
            <a:pPr algn="ctr" rtl="1"/>
            <a:r>
              <a:rPr lang="fa-IR" sz="1400" dirty="0">
                <a:solidFill>
                  <a:schemeClr val="tx1"/>
                </a:solidFill>
                <a:cs typeface="B Homa" panose="00000400000000000000" pitchFamily="2" charset="-78"/>
              </a:rPr>
              <a:t>دلایل شکست پروژه های تحول</a:t>
            </a:r>
            <a:endParaRPr lang="en-US" sz="1400" dirty="0">
              <a:solidFill>
                <a:schemeClr val="tx1"/>
              </a:solidFill>
              <a:cs typeface="B Homa" panose="00000400000000000000" pitchFamily="2" charset="-78"/>
            </a:endParaRPr>
          </a:p>
          <a:p>
            <a:pPr algn="ctr" rtl="1"/>
            <a:r>
              <a:rPr lang="fa-IR" sz="1400" dirty="0">
                <a:solidFill>
                  <a:schemeClr val="tx1"/>
                </a:solidFill>
                <a:cs typeface="B Homa" panose="00000400000000000000" pitchFamily="2" charset="-78"/>
              </a:rPr>
              <a:t> </a:t>
            </a:r>
            <a:endParaRPr lang="en-US" sz="1400" dirty="0">
              <a:solidFill>
                <a:schemeClr val="tx1"/>
              </a:solidFill>
              <a:cs typeface="B Homa" panose="00000400000000000000" pitchFamily="2" charset="-78"/>
            </a:endParaRPr>
          </a:p>
        </p:txBody>
      </p:sp>
    </p:spTree>
    <p:extLst>
      <p:ext uri="{BB962C8B-B14F-4D97-AF65-F5344CB8AC3E}">
        <p14:creationId xmlns:p14="http://schemas.microsoft.com/office/powerpoint/2010/main" val="241548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additive="base">
                                        <p:cTn id="12" dur="500" fill="hold"/>
                                        <p:tgtEl>
                                          <p:spTgt spid="39"/>
                                        </p:tgtEl>
                                        <p:attrNameLst>
                                          <p:attrName>ppt_x</p:attrName>
                                        </p:attrNameLst>
                                      </p:cBhvr>
                                      <p:tavLst>
                                        <p:tav tm="0">
                                          <p:val>
                                            <p:strVal val="#ppt_x"/>
                                          </p:val>
                                        </p:tav>
                                        <p:tav tm="100000">
                                          <p:val>
                                            <p:strVal val="#ppt_x"/>
                                          </p:val>
                                        </p:tav>
                                      </p:tavLst>
                                    </p:anim>
                                    <p:anim calcmode="lin" valueType="num">
                                      <p:cBhvr additive="base">
                                        <p:cTn id="13"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solidFill>
                  <a:schemeClr val="tx1"/>
                </a:solidFill>
              </a:rPr>
              <a:t>- </a:t>
            </a:r>
            <a:r>
              <a:rPr lang="fa-IR" dirty="0">
                <a:solidFill>
                  <a:schemeClr val="tx1"/>
                </a:solidFill>
              </a:rPr>
              <a:t>30</a:t>
            </a:r>
            <a:endParaRPr lang="en-US" dirty="0">
              <a:solidFill>
                <a:schemeClr val="tx1"/>
              </a:solidFill>
            </a:endParaRPr>
          </a:p>
        </p:txBody>
      </p:sp>
      <p:sp>
        <p:nvSpPr>
          <p:cNvPr id="6" name="Slide Number Placeholder 5"/>
          <p:cNvSpPr>
            <a:spLocks noGrp="1"/>
          </p:cNvSpPr>
          <p:nvPr>
            <p:ph type="sldNum" sz="quarter" idx="12"/>
          </p:nvPr>
        </p:nvSpPr>
        <p:spPr>
          <a:xfrm>
            <a:off x="3306845" y="6345354"/>
            <a:ext cx="2743200" cy="365125"/>
          </a:xfrm>
        </p:spPr>
        <p:txBody>
          <a:bodyPr/>
          <a:lstStyle/>
          <a:p>
            <a:fld id="{7FC3EE3A-C468-41A9-BBE5-603562290F29}" type="slidenum">
              <a:rPr lang="en-US" sz="1400" smtClean="0">
                <a:solidFill>
                  <a:schemeClr val="tx1"/>
                </a:solidFill>
              </a:rPr>
              <a:pPr/>
              <a:t>28</a:t>
            </a:fld>
            <a:endParaRPr lang="en-US" sz="1400" dirty="0">
              <a:solidFill>
                <a:schemeClr val="tx1"/>
              </a:solidFill>
            </a:endParaRPr>
          </a:p>
        </p:txBody>
      </p:sp>
      <p:sp>
        <p:nvSpPr>
          <p:cNvPr id="7" name="Rectangle 6">
            <a:hlinkClick r:id="" action="ppaction://noaction"/>
          </p:cNvPr>
          <p:cNvSpPr/>
          <p:nvPr/>
        </p:nvSpPr>
        <p:spPr>
          <a:xfrm>
            <a:off x="11014396" y="4352814"/>
            <a:ext cx="1109121" cy="582066"/>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سازماندهی بهبود مستمر خدمت</a:t>
            </a:r>
            <a:endParaRPr lang="en-US" sz="1200" dirty="0">
              <a:solidFill>
                <a:schemeClr val="tx1"/>
              </a:solidFill>
              <a:cs typeface="B Homa" panose="00000400000000000000" pitchFamily="2" charset="-78"/>
            </a:endParaRPr>
          </a:p>
        </p:txBody>
      </p:sp>
      <p:sp>
        <p:nvSpPr>
          <p:cNvPr id="8" name="Rectangle 7">
            <a:hlinkClick r:id="rId3" action="ppaction://hlinksldjump"/>
          </p:cNvPr>
          <p:cNvSpPr/>
          <p:nvPr/>
        </p:nvSpPr>
        <p:spPr>
          <a:xfrm>
            <a:off x="8802339" y="517047"/>
            <a:ext cx="2160000" cy="21662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حاكميت و سيستم‌هاي مديريت</a:t>
            </a:r>
            <a:endParaRPr lang="en-US" sz="1200" dirty="0">
              <a:solidFill>
                <a:schemeClr val="tx1"/>
              </a:solidFill>
              <a:cs typeface="B Homa" panose="00000400000000000000" pitchFamily="2" charset="-78"/>
            </a:endParaRPr>
          </a:p>
        </p:txBody>
      </p:sp>
      <p:sp>
        <p:nvSpPr>
          <p:cNvPr id="9" name="Rectangle 8">
            <a:hlinkClick r:id="rId4" action="ppaction://hlinksldjump"/>
          </p:cNvPr>
          <p:cNvSpPr/>
          <p:nvPr/>
        </p:nvSpPr>
        <p:spPr>
          <a:xfrm>
            <a:off x="8796797" y="283444"/>
            <a:ext cx="2160000" cy="21662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خدمت و مدیریت خدمت</a:t>
            </a:r>
            <a:endParaRPr lang="en-US" sz="1200" dirty="0">
              <a:solidFill>
                <a:schemeClr val="tx1"/>
              </a:solidFill>
              <a:cs typeface="B Homa" panose="00000400000000000000" pitchFamily="2" charset="-78"/>
            </a:endParaRPr>
          </a:p>
        </p:txBody>
      </p:sp>
      <p:sp>
        <p:nvSpPr>
          <p:cNvPr id="10" name="Rectangle 9">
            <a:hlinkClick r:id="rId5" action="ppaction://hlinksldjump"/>
          </p:cNvPr>
          <p:cNvSpPr/>
          <p:nvPr/>
        </p:nvSpPr>
        <p:spPr>
          <a:xfrm>
            <a:off x="8796797" y="755288"/>
            <a:ext cx="2160000" cy="21662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چرخه عمر خدمت</a:t>
            </a:r>
            <a:endParaRPr lang="en-US" sz="1200" dirty="0">
              <a:solidFill>
                <a:schemeClr val="tx1"/>
              </a:solidFill>
              <a:cs typeface="B Homa" panose="00000400000000000000" pitchFamily="2" charset="-78"/>
            </a:endParaRPr>
          </a:p>
        </p:txBody>
      </p:sp>
      <p:sp>
        <p:nvSpPr>
          <p:cNvPr id="11" name="Rectangle 10">
            <a:hlinkClick r:id="rId6" action="ppaction://hlinksldjump"/>
          </p:cNvPr>
          <p:cNvSpPr/>
          <p:nvPr/>
        </p:nvSpPr>
        <p:spPr>
          <a:xfrm>
            <a:off x="8807881" y="997336"/>
            <a:ext cx="2160000" cy="21662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رویکرد بهبود مستمر خدمت</a:t>
            </a:r>
            <a:endParaRPr lang="en-US" sz="1200" dirty="0">
              <a:solidFill>
                <a:schemeClr val="tx1"/>
              </a:solidFill>
              <a:cs typeface="B Homa" panose="00000400000000000000" pitchFamily="2" charset="-78"/>
            </a:endParaRPr>
          </a:p>
        </p:txBody>
      </p:sp>
      <p:sp>
        <p:nvSpPr>
          <p:cNvPr id="12" name="Rectangle 11"/>
          <p:cNvSpPr/>
          <p:nvPr/>
        </p:nvSpPr>
        <p:spPr>
          <a:xfrm>
            <a:off x="8807881" y="1225944"/>
            <a:ext cx="2160000" cy="21662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بهبود مستمر خدمت و ..</a:t>
            </a:r>
            <a:endParaRPr lang="en-US" sz="1200" dirty="0">
              <a:solidFill>
                <a:schemeClr val="tx1"/>
              </a:solidFill>
              <a:cs typeface="B Homa" panose="00000400000000000000" pitchFamily="2" charset="-78"/>
            </a:endParaRPr>
          </a:p>
        </p:txBody>
      </p:sp>
      <p:sp>
        <p:nvSpPr>
          <p:cNvPr id="13" name="Rectangle 12">
            <a:hlinkClick r:id="rId7" action="ppaction://hlinksldjump"/>
          </p:cNvPr>
          <p:cNvSpPr/>
          <p:nvPr/>
        </p:nvSpPr>
        <p:spPr>
          <a:xfrm>
            <a:off x="10992663" y="283445"/>
            <a:ext cx="1114760" cy="67419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مديريت خدمت به عنوان الگوی برتر</a:t>
            </a:r>
            <a:endParaRPr lang="en-US" sz="1200" dirty="0">
              <a:solidFill>
                <a:schemeClr val="tx1"/>
              </a:solidFill>
              <a:cs typeface="B Homa" panose="00000400000000000000" pitchFamily="2" charset="-78"/>
            </a:endParaRPr>
          </a:p>
        </p:txBody>
      </p:sp>
      <p:sp>
        <p:nvSpPr>
          <p:cNvPr id="14" name="Rectangle 13">
            <a:hlinkClick r:id="rId8" action="ppaction://hlinksldjump"/>
          </p:cNvPr>
          <p:cNvSpPr/>
          <p:nvPr/>
        </p:nvSpPr>
        <p:spPr>
          <a:xfrm>
            <a:off x="10992989" y="983685"/>
            <a:ext cx="1114760" cy="995977"/>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اصول بهبود مستمر خدمت</a:t>
            </a:r>
            <a:endParaRPr lang="en-US" sz="1200" dirty="0">
              <a:solidFill>
                <a:schemeClr val="tx1"/>
              </a:solidFill>
              <a:cs typeface="B Homa" panose="00000400000000000000" pitchFamily="2" charset="-78"/>
            </a:endParaRPr>
          </a:p>
        </p:txBody>
      </p:sp>
      <p:sp>
        <p:nvSpPr>
          <p:cNvPr id="15" name="Rectangle 14">
            <a:hlinkClick r:id="rId7" action="ppaction://hlinksldjump"/>
          </p:cNvPr>
          <p:cNvSpPr/>
          <p:nvPr/>
        </p:nvSpPr>
        <p:spPr>
          <a:xfrm>
            <a:off x="10992663" y="4724"/>
            <a:ext cx="1114760" cy="255466"/>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مقدمه</a:t>
            </a:r>
            <a:endParaRPr lang="en-US" sz="1200" dirty="0">
              <a:solidFill>
                <a:schemeClr val="tx1"/>
              </a:solidFill>
              <a:cs typeface="B Homa" panose="00000400000000000000" pitchFamily="2" charset="-78"/>
            </a:endParaRPr>
          </a:p>
        </p:txBody>
      </p:sp>
      <p:sp>
        <p:nvSpPr>
          <p:cNvPr id="16" name="Rectangle 15">
            <a:hlinkClick r:id="rId7" action="ppaction://hlinksldjump"/>
          </p:cNvPr>
          <p:cNvSpPr/>
          <p:nvPr/>
        </p:nvSpPr>
        <p:spPr>
          <a:xfrm>
            <a:off x="8796797" y="-6429"/>
            <a:ext cx="2160000" cy="255467"/>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نگاه کلی</a:t>
            </a:r>
            <a:endParaRPr lang="en-US" sz="1200" dirty="0">
              <a:solidFill>
                <a:schemeClr val="tx1"/>
              </a:solidFill>
              <a:cs typeface="B Homa" panose="00000400000000000000" pitchFamily="2" charset="-78"/>
            </a:endParaRPr>
          </a:p>
        </p:txBody>
      </p:sp>
      <p:sp>
        <p:nvSpPr>
          <p:cNvPr id="17" name="Rectangle 16"/>
          <p:cNvSpPr/>
          <p:nvPr/>
        </p:nvSpPr>
        <p:spPr>
          <a:xfrm>
            <a:off x="8815316" y="2035974"/>
            <a:ext cx="2160000" cy="21662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فرایند هفت مرحله ای</a:t>
            </a:r>
            <a:endParaRPr lang="en-US" sz="1200" dirty="0">
              <a:solidFill>
                <a:schemeClr val="tx1"/>
              </a:solidFill>
              <a:cs typeface="B Homa" panose="00000400000000000000" pitchFamily="2" charset="-78"/>
            </a:endParaRPr>
          </a:p>
        </p:txBody>
      </p:sp>
      <p:sp>
        <p:nvSpPr>
          <p:cNvPr id="18" name="Rectangle 17">
            <a:hlinkClick r:id="rId8" action="ppaction://hlinksldjump"/>
          </p:cNvPr>
          <p:cNvSpPr/>
          <p:nvPr/>
        </p:nvSpPr>
        <p:spPr>
          <a:xfrm>
            <a:off x="11011577" y="2024065"/>
            <a:ext cx="1114760" cy="945408"/>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فرایند بهبود مستمر خدمت</a:t>
            </a:r>
            <a:endParaRPr lang="en-US" sz="1200" dirty="0">
              <a:solidFill>
                <a:schemeClr val="tx1"/>
              </a:solidFill>
              <a:cs typeface="B Homa" panose="00000400000000000000" pitchFamily="2" charset="-78"/>
            </a:endParaRPr>
          </a:p>
        </p:txBody>
      </p:sp>
      <p:sp>
        <p:nvSpPr>
          <p:cNvPr id="19" name="Rectangle 18"/>
          <p:cNvSpPr/>
          <p:nvPr/>
        </p:nvSpPr>
        <p:spPr>
          <a:xfrm>
            <a:off x="8815316" y="2260566"/>
            <a:ext cx="2160000" cy="21662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رویه جمع آوری و پایش داده</a:t>
            </a:r>
            <a:endParaRPr lang="en-US" sz="1200" dirty="0">
              <a:solidFill>
                <a:schemeClr val="tx1"/>
              </a:solidFill>
              <a:cs typeface="B Homa" panose="00000400000000000000" pitchFamily="2" charset="-78"/>
            </a:endParaRPr>
          </a:p>
        </p:txBody>
      </p:sp>
      <p:sp>
        <p:nvSpPr>
          <p:cNvPr id="20" name="Rectangle 19"/>
          <p:cNvSpPr/>
          <p:nvPr/>
        </p:nvSpPr>
        <p:spPr>
          <a:xfrm>
            <a:off x="8815316" y="2512650"/>
            <a:ext cx="2176165" cy="239965"/>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محرک ها، ورودی، خروجی و رابط‌ ها</a:t>
            </a:r>
            <a:endParaRPr lang="en-US" sz="1200" dirty="0">
              <a:solidFill>
                <a:schemeClr val="tx1"/>
              </a:solidFill>
              <a:cs typeface="B Homa" panose="00000400000000000000" pitchFamily="2" charset="-78"/>
            </a:endParaRPr>
          </a:p>
        </p:txBody>
      </p:sp>
      <p:sp>
        <p:nvSpPr>
          <p:cNvPr id="21" name="Rectangle 20"/>
          <p:cNvSpPr/>
          <p:nvPr/>
        </p:nvSpPr>
        <p:spPr>
          <a:xfrm>
            <a:off x="8820435" y="1476507"/>
            <a:ext cx="2160000" cy="52262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ورودی های مستمر به تفکیک گام های چرخه عمر خدمت</a:t>
            </a:r>
            <a:endParaRPr lang="en-US" sz="1200" dirty="0">
              <a:solidFill>
                <a:schemeClr val="tx1"/>
              </a:solidFill>
              <a:cs typeface="B Homa" panose="00000400000000000000" pitchFamily="2" charset="-78"/>
            </a:endParaRPr>
          </a:p>
        </p:txBody>
      </p:sp>
      <p:sp>
        <p:nvSpPr>
          <p:cNvPr id="22" name="Rectangle 21"/>
          <p:cNvSpPr/>
          <p:nvPr/>
        </p:nvSpPr>
        <p:spPr>
          <a:xfrm>
            <a:off x="8807881" y="2774587"/>
            <a:ext cx="2185566" cy="215394"/>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نقش سایر فرایندها</a:t>
            </a:r>
            <a:endParaRPr lang="en-US" sz="1200" dirty="0">
              <a:solidFill>
                <a:schemeClr val="tx1"/>
              </a:solidFill>
              <a:cs typeface="B Homa" panose="00000400000000000000" pitchFamily="2" charset="-78"/>
            </a:endParaRPr>
          </a:p>
        </p:txBody>
      </p:sp>
      <p:sp>
        <p:nvSpPr>
          <p:cNvPr id="23" name="Rectangle 22">
            <a:hlinkClick r:id="rId8" action="ppaction://hlinksldjump"/>
          </p:cNvPr>
          <p:cNvSpPr/>
          <p:nvPr/>
        </p:nvSpPr>
        <p:spPr>
          <a:xfrm>
            <a:off x="11011577" y="2983570"/>
            <a:ext cx="1114760" cy="1355756"/>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روش ها و تکنیک های بهبود مستمر خدمت</a:t>
            </a:r>
            <a:endParaRPr lang="en-US" sz="1200" dirty="0">
              <a:solidFill>
                <a:schemeClr val="tx1"/>
              </a:solidFill>
              <a:cs typeface="B Homa" panose="00000400000000000000" pitchFamily="2" charset="-78"/>
            </a:endParaRPr>
          </a:p>
        </p:txBody>
      </p:sp>
      <p:sp>
        <p:nvSpPr>
          <p:cNvPr id="24" name="Rectangle 23"/>
          <p:cNvSpPr/>
          <p:nvPr/>
        </p:nvSpPr>
        <p:spPr>
          <a:xfrm>
            <a:off x="8807881" y="3006827"/>
            <a:ext cx="2203696" cy="223918"/>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مروری بر روش ها و تکنیک ها</a:t>
            </a:r>
            <a:endParaRPr lang="en-US" sz="1200" dirty="0">
              <a:solidFill>
                <a:schemeClr val="tx1"/>
              </a:solidFill>
              <a:cs typeface="B Homa" panose="00000400000000000000" pitchFamily="2" charset="-78"/>
            </a:endParaRPr>
          </a:p>
        </p:txBody>
      </p:sp>
      <p:sp>
        <p:nvSpPr>
          <p:cNvPr id="25" name="Rectangle 24"/>
          <p:cNvSpPr/>
          <p:nvPr/>
        </p:nvSpPr>
        <p:spPr>
          <a:xfrm>
            <a:off x="8807881" y="3252712"/>
            <a:ext cx="2203696" cy="238745"/>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چگونگی و زمان ممیزی</a:t>
            </a:r>
            <a:endParaRPr lang="en-US" sz="1200" dirty="0">
              <a:solidFill>
                <a:schemeClr val="tx1"/>
              </a:solidFill>
              <a:cs typeface="B Homa" panose="00000400000000000000" pitchFamily="2" charset="-78"/>
            </a:endParaRPr>
          </a:p>
        </p:txBody>
      </p:sp>
      <p:sp>
        <p:nvSpPr>
          <p:cNvPr id="26" name="Rectangle 25"/>
          <p:cNvSpPr/>
          <p:nvPr/>
        </p:nvSpPr>
        <p:spPr>
          <a:xfrm>
            <a:off x="8807881" y="3507033"/>
            <a:ext cx="2193063" cy="283152"/>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ارزش فرایند در مقایسه با بلوغ فرایند</a:t>
            </a:r>
            <a:endParaRPr lang="en-US" sz="1200" dirty="0">
              <a:solidFill>
                <a:schemeClr val="tx1"/>
              </a:solidFill>
              <a:cs typeface="B Homa" panose="00000400000000000000" pitchFamily="2" charset="-78"/>
            </a:endParaRPr>
          </a:p>
        </p:txBody>
      </p:sp>
      <p:sp>
        <p:nvSpPr>
          <p:cNvPr id="27" name="Rectangle 26"/>
          <p:cNvSpPr/>
          <p:nvPr/>
        </p:nvSpPr>
        <p:spPr>
          <a:xfrm>
            <a:off x="8796797" y="3808990"/>
            <a:ext cx="2204147" cy="271967"/>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مقایسه بلوغ فرایندی</a:t>
            </a:r>
            <a:endParaRPr lang="en-US" sz="1200" dirty="0">
              <a:solidFill>
                <a:schemeClr val="tx1"/>
              </a:solidFill>
              <a:cs typeface="B Homa" panose="00000400000000000000" pitchFamily="2" charset="-78"/>
            </a:endParaRPr>
          </a:p>
        </p:txBody>
      </p:sp>
      <p:sp>
        <p:nvSpPr>
          <p:cNvPr id="28" name="Rectangle 27"/>
          <p:cNvSpPr/>
          <p:nvPr/>
        </p:nvSpPr>
        <p:spPr>
          <a:xfrm>
            <a:off x="8796797" y="4104064"/>
            <a:ext cx="2214780" cy="257230"/>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کارت امتیازی متوازن </a:t>
            </a:r>
            <a:r>
              <a:rPr lang="en-US" sz="1200" dirty="0">
                <a:solidFill>
                  <a:schemeClr val="tx1"/>
                </a:solidFill>
                <a:cs typeface="B Homa" panose="00000400000000000000" pitchFamily="2" charset="-78"/>
              </a:rPr>
              <a:t>IT</a:t>
            </a:r>
          </a:p>
        </p:txBody>
      </p:sp>
      <p:sp>
        <p:nvSpPr>
          <p:cNvPr id="29" name="Rectangle 28"/>
          <p:cNvSpPr/>
          <p:nvPr/>
        </p:nvSpPr>
        <p:spPr>
          <a:xfrm>
            <a:off x="8796797" y="4380506"/>
            <a:ext cx="2204147" cy="272526"/>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100" dirty="0">
                <a:solidFill>
                  <a:schemeClr val="tx1"/>
                </a:solidFill>
                <a:cs typeface="B Homa" panose="00000400000000000000" pitchFamily="2" charset="-78"/>
              </a:rPr>
              <a:t>توسعه سازمانی، کارکردها، نقش ها</a:t>
            </a:r>
            <a:endParaRPr lang="en-US" sz="1100" dirty="0">
              <a:solidFill>
                <a:schemeClr val="tx1"/>
              </a:solidFill>
              <a:cs typeface="B Homa" panose="00000400000000000000" pitchFamily="2" charset="-78"/>
            </a:endParaRPr>
          </a:p>
        </p:txBody>
      </p:sp>
      <p:sp>
        <p:nvSpPr>
          <p:cNvPr id="30" name="Rectangle 29"/>
          <p:cNvSpPr/>
          <p:nvPr/>
        </p:nvSpPr>
        <p:spPr>
          <a:xfrm>
            <a:off x="8796797" y="4676137"/>
            <a:ext cx="2214780" cy="22382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ماتریس واگذاری مسئولیت</a:t>
            </a:r>
            <a:endParaRPr lang="en-US" sz="1200" dirty="0">
              <a:solidFill>
                <a:schemeClr val="tx1"/>
              </a:solidFill>
              <a:cs typeface="B Homa" panose="00000400000000000000" pitchFamily="2" charset="-78"/>
            </a:endParaRPr>
          </a:p>
        </p:txBody>
      </p:sp>
      <p:sp>
        <p:nvSpPr>
          <p:cNvPr id="31" name="Rectangle 30"/>
          <p:cNvSpPr/>
          <p:nvPr/>
        </p:nvSpPr>
        <p:spPr>
          <a:xfrm>
            <a:off x="8807881" y="4927291"/>
            <a:ext cx="2181393" cy="420907"/>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ابزارهای لازم برای پشتیبانی از فعالیت های بهبود مستمر خدمت </a:t>
            </a:r>
            <a:endParaRPr lang="en-US" sz="1200" dirty="0">
              <a:solidFill>
                <a:schemeClr val="tx1"/>
              </a:solidFill>
              <a:cs typeface="B Homa" panose="00000400000000000000" pitchFamily="2" charset="-78"/>
            </a:endParaRPr>
          </a:p>
        </p:txBody>
      </p:sp>
      <p:sp>
        <p:nvSpPr>
          <p:cNvPr id="32" name="Rectangle 31">
            <a:hlinkClick r:id="" action="ppaction://noaction"/>
          </p:cNvPr>
          <p:cNvSpPr/>
          <p:nvPr/>
        </p:nvSpPr>
        <p:spPr>
          <a:xfrm>
            <a:off x="11016314" y="4945696"/>
            <a:ext cx="1109121" cy="951555"/>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ملاحظات فنی</a:t>
            </a:r>
            <a:endParaRPr lang="en-US" sz="1200" dirty="0">
              <a:solidFill>
                <a:schemeClr val="tx1"/>
              </a:solidFill>
              <a:cs typeface="B Homa" panose="00000400000000000000" pitchFamily="2" charset="-78"/>
            </a:endParaRPr>
          </a:p>
        </p:txBody>
      </p:sp>
      <p:sp>
        <p:nvSpPr>
          <p:cNvPr id="33" name="Rectangle 32"/>
          <p:cNvSpPr/>
          <p:nvPr/>
        </p:nvSpPr>
        <p:spPr>
          <a:xfrm>
            <a:off x="8807881" y="5342743"/>
            <a:ext cx="2194785" cy="293781"/>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سیستم پیکربندی</a:t>
            </a:r>
            <a:endParaRPr lang="en-US" sz="1200" dirty="0">
              <a:solidFill>
                <a:schemeClr val="tx1"/>
              </a:solidFill>
              <a:cs typeface="B Homa" panose="00000400000000000000" pitchFamily="2" charset="-78"/>
            </a:endParaRPr>
          </a:p>
        </p:txBody>
      </p:sp>
      <p:sp>
        <p:nvSpPr>
          <p:cNvPr id="34" name="Rectangle 33"/>
          <p:cNvSpPr/>
          <p:nvPr/>
        </p:nvSpPr>
        <p:spPr>
          <a:xfrm>
            <a:off x="8796797" y="5649523"/>
            <a:ext cx="2219517" cy="351166"/>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دیگاه خدمت محور از سازمان </a:t>
            </a:r>
            <a:r>
              <a:rPr lang="en-US" sz="1200" dirty="0">
                <a:solidFill>
                  <a:schemeClr val="tx1"/>
                </a:solidFill>
                <a:cs typeface="B Homa" panose="00000400000000000000" pitchFamily="2" charset="-78"/>
              </a:rPr>
              <a:t>IT</a:t>
            </a:r>
          </a:p>
        </p:txBody>
      </p:sp>
      <p:sp>
        <p:nvSpPr>
          <p:cNvPr id="35" name="Rectangle 34">
            <a:hlinkClick r:id="" action="ppaction://noaction"/>
          </p:cNvPr>
          <p:cNvSpPr/>
          <p:nvPr/>
        </p:nvSpPr>
        <p:spPr>
          <a:xfrm>
            <a:off x="11027465" y="5908067"/>
            <a:ext cx="1109121" cy="584738"/>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پیاده سازی بهبود مستمر خدمت</a:t>
            </a:r>
            <a:endParaRPr lang="en-US" sz="1200" dirty="0">
              <a:solidFill>
                <a:schemeClr val="tx1"/>
              </a:solidFill>
              <a:cs typeface="B Homa" panose="00000400000000000000" pitchFamily="2" charset="-78"/>
            </a:endParaRPr>
          </a:p>
        </p:txBody>
      </p:sp>
      <p:sp>
        <p:nvSpPr>
          <p:cNvPr id="36" name="Rectangle 35"/>
          <p:cNvSpPr/>
          <p:nvPr/>
        </p:nvSpPr>
        <p:spPr>
          <a:xfrm>
            <a:off x="8796798" y="6025898"/>
            <a:ext cx="2192220" cy="206180"/>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fa-IR" sz="1100" dirty="0">
              <a:solidFill>
                <a:schemeClr val="tx1"/>
              </a:solidFill>
              <a:cs typeface="B Homa" panose="00000400000000000000" pitchFamily="2" charset="-78"/>
            </a:endParaRPr>
          </a:p>
          <a:p>
            <a:pPr algn="ctr" rtl="1"/>
            <a:r>
              <a:rPr lang="fa-IR" sz="1100" dirty="0">
                <a:solidFill>
                  <a:schemeClr val="tx1"/>
                </a:solidFill>
                <a:cs typeface="B Homa" panose="00000400000000000000" pitchFamily="2" charset="-78"/>
              </a:rPr>
              <a:t>دیدگاه جامع </a:t>
            </a:r>
            <a:r>
              <a:rPr lang="en-US" sz="1100" dirty="0">
                <a:solidFill>
                  <a:schemeClr val="tx1"/>
                </a:solidFill>
                <a:cs typeface="B Homa" panose="00000400000000000000" pitchFamily="2" charset="-78"/>
              </a:rPr>
              <a:t>CSI</a:t>
            </a:r>
            <a:r>
              <a:rPr lang="fa-IR" sz="1100" dirty="0">
                <a:solidFill>
                  <a:schemeClr val="tx1"/>
                </a:solidFill>
                <a:cs typeface="B Homa" panose="00000400000000000000" pitchFamily="2" charset="-78"/>
              </a:rPr>
              <a:t>، نقش ها و ورودی ها</a:t>
            </a:r>
            <a:endParaRPr lang="en-US" sz="1100" dirty="0">
              <a:solidFill>
                <a:schemeClr val="tx1"/>
              </a:solidFill>
              <a:cs typeface="B Homa" panose="00000400000000000000" pitchFamily="2" charset="-78"/>
            </a:endParaRPr>
          </a:p>
          <a:p>
            <a:pPr algn="ctr" rtl="1"/>
            <a:r>
              <a:rPr lang="fa-IR" sz="1200" dirty="0">
                <a:solidFill>
                  <a:schemeClr val="tx1"/>
                </a:solidFill>
                <a:cs typeface="B Homa" panose="00000400000000000000" pitchFamily="2" charset="-78"/>
              </a:rPr>
              <a:t> </a:t>
            </a:r>
            <a:endParaRPr lang="en-US" sz="1200" dirty="0">
              <a:solidFill>
                <a:schemeClr val="tx1"/>
              </a:solidFill>
              <a:cs typeface="B Homa" panose="00000400000000000000" pitchFamily="2" charset="-78"/>
            </a:endParaRPr>
          </a:p>
        </p:txBody>
      </p:sp>
      <p:sp>
        <p:nvSpPr>
          <p:cNvPr id="37" name="Rectangle 36">
            <a:hlinkClick r:id="" action="ppaction://noaction"/>
          </p:cNvPr>
          <p:cNvSpPr/>
          <p:nvPr/>
        </p:nvSpPr>
        <p:spPr>
          <a:xfrm>
            <a:off x="8796797" y="6492805"/>
            <a:ext cx="3339789" cy="336557"/>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a:solidFill>
                  <a:schemeClr val="tx1"/>
                </a:solidFill>
                <a:cs typeface="B Homa" panose="00000400000000000000" pitchFamily="2" charset="-78"/>
              </a:rPr>
              <a:t>چالش ها ریسک ها و عوامل بحزانی</a:t>
            </a:r>
            <a:endParaRPr lang="en-US" sz="1400" dirty="0">
              <a:solidFill>
                <a:schemeClr val="tx1"/>
              </a:solidFill>
              <a:cs typeface="B Homa" panose="00000400000000000000" pitchFamily="2" charset="-78"/>
            </a:endParaRPr>
          </a:p>
        </p:txBody>
      </p:sp>
      <p:sp>
        <p:nvSpPr>
          <p:cNvPr id="38" name="Rectangle 37"/>
          <p:cNvSpPr/>
          <p:nvPr/>
        </p:nvSpPr>
        <p:spPr>
          <a:xfrm>
            <a:off x="8791771" y="6257287"/>
            <a:ext cx="2192220" cy="206180"/>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fa-IR" sz="1400" dirty="0">
              <a:solidFill>
                <a:schemeClr val="tx1"/>
              </a:solidFill>
              <a:cs typeface="B Homa" panose="00000400000000000000" pitchFamily="2" charset="-78"/>
            </a:endParaRPr>
          </a:p>
          <a:p>
            <a:pPr algn="ctr" rtl="1"/>
            <a:r>
              <a:rPr lang="fa-IR" sz="1400" dirty="0">
                <a:solidFill>
                  <a:schemeClr val="tx1"/>
                </a:solidFill>
                <a:cs typeface="B Homa" panose="00000400000000000000" pitchFamily="2" charset="-78"/>
              </a:rPr>
              <a:t>دلایل شکست پروژه های تحول</a:t>
            </a:r>
            <a:endParaRPr lang="en-US" sz="1400" dirty="0">
              <a:solidFill>
                <a:schemeClr val="tx1"/>
              </a:solidFill>
              <a:cs typeface="B Homa" panose="00000400000000000000" pitchFamily="2" charset="-78"/>
            </a:endParaRPr>
          </a:p>
          <a:p>
            <a:pPr algn="ctr" rtl="1"/>
            <a:r>
              <a:rPr lang="fa-IR" sz="1400" dirty="0">
                <a:solidFill>
                  <a:schemeClr val="tx1"/>
                </a:solidFill>
                <a:cs typeface="B Homa" panose="00000400000000000000" pitchFamily="2" charset="-78"/>
              </a:rPr>
              <a:t> </a:t>
            </a:r>
            <a:endParaRPr lang="en-US" sz="1400" dirty="0">
              <a:solidFill>
                <a:schemeClr val="tx1"/>
              </a:solidFill>
              <a:cs typeface="B Homa" panose="00000400000000000000" pitchFamily="2" charset="-78"/>
            </a:endParaRPr>
          </a:p>
        </p:txBody>
      </p:sp>
      <p:graphicFrame>
        <p:nvGraphicFramePr>
          <p:cNvPr id="39" name="Table 38"/>
          <p:cNvGraphicFramePr>
            <a:graphicFrameLocks noGrp="1"/>
          </p:cNvGraphicFramePr>
          <p:nvPr>
            <p:extLst>
              <p:ext uri="{D42A27DB-BD31-4B8C-83A1-F6EECF244321}">
                <p14:modId xmlns:p14="http://schemas.microsoft.com/office/powerpoint/2010/main" val="2339235187"/>
              </p:ext>
            </p:extLst>
          </p:nvPr>
        </p:nvGraphicFramePr>
        <p:xfrm>
          <a:off x="801540" y="238944"/>
          <a:ext cx="7145453" cy="6123413"/>
        </p:xfrm>
        <a:graphic>
          <a:graphicData uri="http://schemas.openxmlformats.org/drawingml/2006/table">
            <a:tbl>
              <a:tblPr firstRow="1" bandRow="1">
                <a:tableStyleId>{5C22544A-7EE6-4342-B048-85BDC9FD1C3A}</a:tableStyleId>
              </a:tblPr>
              <a:tblGrid>
                <a:gridCol w="4358685">
                  <a:extLst>
                    <a:ext uri="{9D8B030D-6E8A-4147-A177-3AD203B41FA5}">
                      <a16:colId xmlns:a16="http://schemas.microsoft.com/office/drawing/2014/main" val="3556544035"/>
                    </a:ext>
                  </a:extLst>
                </a:gridCol>
                <a:gridCol w="1881447">
                  <a:extLst>
                    <a:ext uri="{9D8B030D-6E8A-4147-A177-3AD203B41FA5}">
                      <a16:colId xmlns:a16="http://schemas.microsoft.com/office/drawing/2014/main" val="593293161"/>
                    </a:ext>
                  </a:extLst>
                </a:gridCol>
                <a:gridCol w="905321">
                  <a:extLst>
                    <a:ext uri="{9D8B030D-6E8A-4147-A177-3AD203B41FA5}">
                      <a16:colId xmlns:a16="http://schemas.microsoft.com/office/drawing/2014/main" val="1679573786"/>
                    </a:ext>
                  </a:extLst>
                </a:gridCol>
              </a:tblGrid>
              <a:tr h="241721">
                <a:tc>
                  <a:txBody>
                    <a:bodyPr/>
                    <a:lstStyle/>
                    <a:p>
                      <a:pPr algn="ctr"/>
                      <a:r>
                        <a:rPr lang="fa-IR" dirty="0">
                          <a:cs typeface="B Homa" panose="00000400000000000000" pitchFamily="2" charset="-78"/>
                        </a:rPr>
                        <a:t>تشریح</a:t>
                      </a:r>
                      <a:endParaRPr lang="en-US" dirty="0">
                        <a:cs typeface="B Homa" panose="00000400000000000000" pitchFamily="2" charset="-78"/>
                      </a:endParaRPr>
                    </a:p>
                  </a:txBody>
                  <a:tcPr/>
                </a:tc>
                <a:tc>
                  <a:txBody>
                    <a:bodyPr/>
                    <a:lstStyle/>
                    <a:p>
                      <a:pPr algn="ctr"/>
                      <a:r>
                        <a:rPr lang="fa-IR" dirty="0">
                          <a:cs typeface="B Homa" panose="00000400000000000000" pitchFamily="2" charset="-78"/>
                        </a:rPr>
                        <a:t>دلایل شکست</a:t>
                      </a:r>
                      <a:endParaRPr lang="en-US" dirty="0">
                        <a:cs typeface="B Homa" panose="00000400000000000000" pitchFamily="2" charset="-78"/>
                      </a:endParaRPr>
                    </a:p>
                  </a:txBody>
                  <a:tcPr/>
                </a:tc>
                <a:tc>
                  <a:txBody>
                    <a:bodyPr/>
                    <a:lstStyle/>
                    <a:p>
                      <a:pPr algn="ctr"/>
                      <a:r>
                        <a:rPr lang="fa-IR" dirty="0">
                          <a:cs typeface="B Homa" panose="00000400000000000000" pitchFamily="2" charset="-78"/>
                        </a:rPr>
                        <a:t>ردیف</a:t>
                      </a:r>
                      <a:endParaRPr lang="en-US" dirty="0">
                        <a:cs typeface="B Homa" panose="00000400000000000000" pitchFamily="2" charset="-78"/>
                      </a:endParaRPr>
                    </a:p>
                  </a:txBody>
                  <a:tcPr/>
                </a:tc>
                <a:extLst>
                  <a:ext uri="{0D108BD9-81ED-4DB2-BD59-A6C34878D82A}">
                    <a16:rowId xmlns:a16="http://schemas.microsoft.com/office/drawing/2014/main" val="2440923585"/>
                  </a:ext>
                </a:extLst>
              </a:tr>
              <a:tr h="616965">
                <a:tc>
                  <a:txBody>
                    <a:bodyPr/>
                    <a:lstStyle/>
                    <a:p>
                      <a:pPr algn="ctr"/>
                      <a:r>
                        <a:rPr lang="fa-IR" sz="1600" dirty="0">
                          <a:cs typeface="B Homa" panose="00000400000000000000" pitchFamily="2" charset="-78"/>
                        </a:rPr>
                        <a:t>50% دلایل شکست</a:t>
                      </a:r>
                    </a:p>
                    <a:p>
                      <a:pPr algn="ctr"/>
                      <a:r>
                        <a:rPr lang="fa-IR" sz="1600" dirty="0">
                          <a:cs typeface="B Homa" panose="00000400000000000000" pitchFamily="2" charset="-78"/>
                        </a:rPr>
                        <a:t>افراد بدون انگیزه کمک نخواهند کرد.</a:t>
                      </a:r>
                      <a:endParaRPr lang="en-US" sz="1600" dirty="0">
                        <a:cs typeface="B Homa" panose="00000400000000000000" pitchFamily="2" charset="-78"/>
                      </a:endParaRPr>
                    </a:p>
                  </a:txBody>
                  <a:tcPr/>
                </a:tc>
                <a:tc>
                  <a:txBody>
                    <a:bodyPr/>
                    <a:lstStyle/>
                    <a:p>
                      <a:pPr algn="ctr"/>
                      <a:r>
                        <a:rPr lang="fa-IR" sz="1600" dirty="0">
                          <a:cs typeface="B Homa" panose="00000400000000000000" pitchFamily="2" charset="-78"/>
                        </a:rPr>
                        <a:t>ایجاد</a:t>
                      </a:r>
                      <a:r>
                        <a:rPr lang="fa-IR" sz="1600" baseline="0" dirty="0">
                          <a:cs typeface="B Homa" panose="00000400000000000000" pitchFamily="2" charset="-78"/>
                        </a:rPr>
                        <a:t> حس فوریت</a:t>
                      </a:r>
                      <a:endParaRPr lang="en-US" sz="1600" dirty="0">
                        <a:cs typeface="B Homa" panose="00000400000000000000" pitchFamily="2" charset="-78"/>
                      </a:endParaRPr>
                    </a:p>
                  </a:txBody>
                  <a:tcPr/>
                </a:tc>
                <a:tc>
                  <a:txBody>
                    <a:bodyPr/>
                    <a:lstStyle/>
                    <a:p>
                      <a:pPr algn="ctr"/>
                      <a:r>
                        <a:rPr lang="fa-IR" sz="1600" dirty="0">
                          <a:cs typeface="B Homa" panose="00000400000000000000" pitchFamily="2" charset="-78"/>
                        </a:rPr>
                        <a:t>1</a:t>
                      </a:r>
                      <a:endParaRPr lang="en-US" sz="1600" dirty="0">
                        <a:cs typeface="B Homa" panose="00000400000000000000" pitchFamily="2" charset="-78"/>
                      </a:endParaRPr>
                    </a:p>
                  </a:txBody>
                  <a:tcPr/>
                </a:tc>
                <a:extLst>
                  <a:ext uri="{0D108BD9-81ED-4DB2-BD59-A6C34878D82A}">
                    <a16:rowId xmlns:a16="http://schemas.microsoft.com/office/drawing/2014/main" val="737764275"/>
                  </a:ext>
                </a:extLst>
              </a:tr>
              <a:tr h="624468">
                <a:tc>
                  <a:txBody>
                    <a:bodyPr/>
                    <a:lstStyle/>
                    <a:p>
                      <a:pPr algn="ctr"/>
                      <a:r>
                        <a:rPr lang="fa-IR" sz="1600" dirty="0">
                          <a:cs typeface="B Homa" panose="00000400000000000000" pitchFamily="2" charset="-78"/>
                        </a:rPr>
                        <a:t>پیش بینی مشکلات اجرای تغییر، فقدان رهبری موثر و قوی، عدم وجود تیم راهنما</a:t>
                      </a:r>
                      <a:endParaRPr lang="en-US" sz="1600" dirty="0">
                        <a:cs typeface="B Homa" panose="00000400000000000000" pitchFamily="2" charset="-78"/>
                      </a:endParaRPr>
                    </a:p>
                  </a:txBody>
                  <a:tcPr/>
                </a:tc>
                <a:tc>
                  <a:txBody>
                    <a:bodyPr/>
                    <a:lstStyle/>
                    <a:p>
                      <a:pPr algn="ctr"/>
                      <a:r>
                        <a:rPr lang="fa-IR" sz="1600" dirty="0">
                          <a:cs typeface="B Homa" panose="00000400000000000000" pitchFamily="2" charset="-78"/>
                        </a:rPr>
                        <a:t>تشکیل تیم راهنما</a:t>
                      </a:r>
                      <a:endParaRPr lang="en-US" sz="1600" dirty="0">
                        <a:cs typeface="B Homa" panose="00000400000000000000" pitchFamily="2" charset="-78"/>
                      </a:endParaRPr>
                    </a:p>
                  </a:txBody>
                  <a:tcPr/>
                </a:tc>
                <a:tc>
                  <a:txBody>
                    <a:bodyPr/>
                    <a:lstStyle/>
                    <a:p>
                      <a:pPr algn="ctr"/>
                      <a:r>
                        <a:rPr lang="fa-IR" sz="1600" dirty="0">
                          <a:cs typeface="B Homa" panose="00000400000000000000" pitchFamily="2" charset="-78"/>
                        </a:rPr>
                        <a:t>2</a:t>
                      </a:r>
                      <a:endParaRPr lang="en-US" sz="1600" dirty="0">
                        <a:cs typeface="B Homa" panose="00000400000000000000" pitchFamily="2" charset="-78"/>
                      </a:endParaRPr>
                    </a:p>
                  </a:txBody>
                  <a:tcPr/>
                </a:tc>
                <a:extLst>
                  <a:ext uri="{0D108BD9-81ED-4DB2-BD59-A6C34878D82A}">
                    <a16:rowId xmlns:a16="http://schemas.microsoft.com/office/drawing/2014/main" val="2513938202"/>
                  </a:ext>
                </a:extLst>
              </a:tr>
              <a:tr h="717575">
                <a:tc>
                  <a:txBody>
                    <a:bodyPr/>
                    <a:lstStyle/>
                    <a:p>
                      <a:pPr algn="ctr"/>
                      <a:r>
                        <a:rPr lang="fa-IR" sz="1600" dirty="0">
                          <a:cs typeface="B Homa" panose="00000400000000000000" pitchFamily="2" charset="-78"/>
                        </a:rPr>
                        <a:t>بدون وجود چشم انداز ملموس سازمان به مسیر غلط و ناکجا آباد هدایت خواهد شد.</a:t>
                      </a:r>
                      <a:endParaRPr lang="en-US" sz="1600" dirty="0">
                        <a:cs typeface="B Homa" panose="00000400000000000000" pitchFamily="2" charset="-78"/>
                      </a:endParaRPr>
                    </a:p>
                  </a:txBody>
                  <a:tcPr/>
                </a:tc>
                <a:tc>
                  <a:txBody>
                    <a:bodyPr/>
                    <a:lstStyle/>
                    <a:p>
                      <a:pPr algn="ctr"/>
                      <a:r>
                        <a:rPr lang="fa-IR" sz="1600" dirty="0">
                          <a:cs typeface="B Homa" panose="00000400000000000000" pitchFamily="2" charset="-78"/>
                        </a:rPr>
                        <a:t>ترسیم چشم انداز</a:t>
                      </a:r>
                      <a:endParaRPr lang="en-US" sz="1600" dirty="0">
                        <a:cs typeface="B Homa" panose="00000400000000000000" pitchFamily="2" charset="-78"/>
                      </a:endParaRPr>
                    </a:p>
                  </a:txBody>
                  <a:tcPr/>
                </a:tc>
                <a:tc>
                  <a:txBody>
                    <a:bodyPr/>
                    <a:lstStyle/>
                    <a:p>
                      <a:pPr algn="ctr"/>
                      <a:r>
                        <a:rPr lang="fa-IR" sz="1600" dirty="0">
                          <a:cs typeface="B Homa" panose="00000400000000000000" pitchFamily="2" charset="-78"/>
                        </a:rPr>
                        <a:t>3</a:t>
                      </a:r>
                      <a:endParaRPr lang="en-US" sz="1600" dirty="0">
                        <a:cs typeface="B Homa" panose="00000400000000000000" pitchFamily="2" charset="-78"/>
                      </a:endParaRPr>
                    </a:p>
                  </a:txBody>
                  <a:tcPr/>
                </a:tc>
                <a:extLst>
                  <a:ext uri="{0D108BD9-81ED-4DB2-BD59-A6C34878D82A}">
                    <a16:rowId xmlns:a16="http://schemas.microsoft.com/office/drawing/2014/main" val="3249080697"/>
                  </a:ext>
                </a:extLst>
              </a:tr>
              <a:tr h="717575">
                <a:tc>
                  <a:txBody>
                    <a:bodyPr/>
                    <a:lstStyle/>
                    <a:p>
                      <a:pPr algn="ctr"/>
                      <a:r>
                        <a:rPr lang="fa-IR" sz="1600" dirty="0">
                          <a:cs typeface="B Homa" panose="00000400000000000000" pitchFamily="2" charset="-78"/>
                        </a:rPr>
                        <a:t>توجه و جلب دل های افراد به سفر تحول به نحوی که در رفتار آنان نمود</a:t>
                      </a:r>
                      <a:r>
                        <a:rPr lang="fa-IR" sz="1600" baseline="0" dirty="0">
                          <a:cs typeface="B Homa" panose="00000400000000000000" pitchFamily="2" charset="-78"/>
                        </a:rPr>
                        <a:t> یابد. بهره گیری از تمامی ابزارهای ارتباطی</a:t>
                      </a:r>
                      <a:endParaRPr lang="en-US" sz="1600" dirty="0">
                        <a:cs typeface="B Homa" panose="00000400000000000000" pitchFamily="2" charset="-78"/>
                      </a:endParaRPr>
                    </a:p>
                  </a:txBody>
                  <a:tcPr/>
                </a:tc>
                <a:tc>
                  <a:txBody>
                    <a:bodyPr/>
                    <a:lstStyle/>
                    <a:p>
                      <a:pPr algn="ctr"/>
                      <a:r>
                        <a:rPr lang="fa-IR" sz="1600" dirty="0">
                          <a:cs typeface="B Homa" panose="00000400000000000000" pitchFamily="2" charset="-78"/>
                        </a:rPr>
                        <a:t>پخش پیام های شفاف باور کردنی و دلنشین درباره تحول</a:t>
                      </a:r>
                      <a:endParaRPr lang="en-US" sz="1600" dirty="0">
                        <a:cs typeface="B Homa" panose="00000400000000000000" pitchFamily="2" charset="-78"/>
                      </a:endParaRPr>
                    </a:p>
                  </a:txBody>
                  <a:tcPr/>
                </a:tc>
                <a:tc>
                  <a:txBody>
                    <a:bodyPr/>
                    <a:lstStyle/>
                    <a:p>
                      <a:pPr algn="ctr"/>
                      <a:r>
                        <a:rPr lang="fa-IR" sz="1600" dirty="0">
                          <a:cs typeface="B Homa" panose="00000400000000000000" pitchFamily="2" charset="-78"/>
                        </a:rPr>
                        <a:t>4</a:t>
                      </a:r>
                      <a:endParaRPr lang="en-US" sz="1600" dirty="0">
                        <a:cs typeface="B Homa" panose="00000400000000000000" pitchFamily="2" charset="-78"/>
                      </a:endParaRPr>
                    </a:p>
                  </a:txBody>
                  <a:tcPr/>
                </a:tc>
                <a:extLst>
                  <a:ext uri="{0D108BD9-81ED-4DB2-BD59-A6C34878D82A}">
                    <a16:rowId xmlns:a16="http://schemas.microsoft.com/office/drawing/2014/main" val="2134311699"/>
                  </a:ext>
                </a:extLst>
              </a:tr>
              <a:tr h="717575">
                <a:tc>
                  <a:txBody>
                    <a:bodyPr/>
                    <a:lstStyle/>
                    <a:p>
                      <a:pPr algn="ctr"/>
                      <a:r>
                        <a:rPr lang="fa-IR" sz="1600" dirty="0">
                          <a:cs typeface="B Homa" panose="00000400000000000000" pitchFamily="2" charset="-78"/>
                        </a:rPr>
                        <a:t>طراحی ساختار برای اجرای</a:t>
                      </a:r>
                      <a:r>
                        <a:rPr lang="fa-IR" sz="1600" baseline="0" dirty="0">
                          <a:cs typeface="B Homa" panose="00000400000000000000" pitchFamily="2" charset="-78"/>
                        </a:rPr>
                        <a:t> دورنما و حذف موانع</a:t>
                      </a:r>
                    </a:p>
                    <a:p>
                      <a:pPr algn="ctr"/>
                      <a:r>
                        <a:rPr lang="fa-IR" sz="1600" baseline="0" dirty="0">
                          <a:cs typeface="B Homa" panose="00000400000000000000" pitchFamily="2" charset="-78"/>
                        </a:rPr>
                        <a:t>مشارکت بیشتر افراد، اقدامات اجرایی در مورد پاداش</a:t>
                      </a:r>
                      <a:endParaRPr lang="en-US" sz="1600" dirty="0">
                        <a:cs typeface="B Homa" panose="00000400000000000000" pitchFamily="2" charset="-78"/>
                      </a:endParaRPr>
                    </a:p>
                  </a:txBody>
                  <a:tcPr/>
                </a:tc>
                <a:tc>
                  <a:txBody>
                    <a:bodyPr/>
                    <a:lstStyle/>
                    <a:p>
                      <a:pPr algn="ctr"/>
                      <a:r>
                        <a:rPr lang="fa-IR" sz="1600" dirty="0">
                          <a:cs typeface="B Homa" panose="00000400000000000000" pitchFamily="2" charset="-78"/>
                        </a:rPr>
                        <a:t>توانمندسازی</a:t>
                      </a:r>
                      <a:r>
                        <a:rPr lang="fa-IR" sz="1600" baseline="0" dirty="0">
                          <a:cs typeface="B Homa" panose="00000400000000000000" pitchFamily="2" charset="-78"/>
                        </a:rPr>
                        <a:t> افراد برای اجرای دورنما</a:t>
                      </a:r>
                      <a:endParaRPr lang="en-US" sz="1600" dirty="0">
                        <a:cs typeface="B Homa" panose="00000400000000000000" pitchFamily="2" charset="-78"/>
                      </a:endParaRPr>
                    </a:p>
                  </a:txBody>
                  <a:tcPr/>
                </a:tc>
                <a:tc>
                  <a:txBody>
                    <a:bodyPr/>
                    <a:lstStyle/>
                    <a:p>
                      <a:pPr algn="ctr"/>
                      <a:r>
                        <a:rPr lang="fa-IR" sz="1600" dirty="0">
                          <a:cs typeface="B Homa" panose="00000400000000000000" pitchFamily="2" charset="-78"/>
                        </a:rPr>
                        <a:t>5</a:t>
                      </a:r>
                      <a:endParaRPr lang="en-US" sz="1600" dirty="0">
                        <a:cs typeface="B Homa" panose="00000400000000000000" pitchFamily="2" charset="-78"/>
                      </a:endParaRPr>
                    </a:p>
                  </a:txBody>
                  <a:tcPr/>
                </a:tc>
                <a:extLst>
                  <a:ext uri="{0D108BD9-81ED-4DB2-BD59-A6C34878D82A}">
                    <a16:rowId xmlns:a16="http://schemas.microsoft.com/office/drawing/2014/main" val="2174445790"/>
                  </a:ext>
                </a:extLst>
              </a:tr>
              <a:tr h="717575">
                <a:tc>
                  <a:txBody>
                    <a:bodyPr/>
                    <a:lstStyle/>
                    <a:p>
                      <a:pPr algn="ctr"/>
                      <a:r>
                        <a:rPr lang="fa-IR" sz="1600" dirty="0">
                          <a:cs typeface="B Homa" panose="00000400000000000000" pitchFamily="2" charset="-78"/>
                        </a:rPr>
                        <a:t>چند دستاورد</a:t>
                      </a:r>
                      <a:r>
                        <a:rPr lang="fa-IR" sz="1600" baseline="0" dirty="0">
                          <a:cs typeface="B Homa" panose="00000400000000000000" pitchFamily="2" charset="-78"/>
                        </a:rPr>
                        <a:t> سریع منجر به انصراف افراد از تغییر و یا پیوستن آنها به گروه مخالفان تغییر خواهد شد.  </a:t>
                      </a:r>
                      <a:endParaRPr lang="en-US" sz="1600" dirty="0">
                        <a:cs typeface="B Homa" panose="00000400000000000000" pitchFamily="2" charset="-78"/>
                      </a:endParaRPr>
                    </a:p>
                  </a:txBody>
                  <a:tcPr/>
                </a:tc>
                <a:tc>
                  <a:txBody>
                    <a:bodyPr/>
                    <a:lstStyle/>
                    <a:p>
                      <a:pPr algn="ctr"/>
                      <a:r>
                        <a:rPr lang="fa-IR" sz="1600" dirty="0">
                          <a:cs typeface="B Homa" panose="00000400000000000000" pitchFamily="2" charset="-78"/>
                        </a:rPr>
                        <a:t>برنامه ریزی و ارائه چند دستاورد سریع</a:t>
                      </a:r>
                      <a:endParaRPr lang="en-US" sz="1600" dirty="0">
                        <a:cs typeface="B Homa" panose="00000400000000000000" pitchFamily="2" charset="-78"/>
                      </a:endParaRPr>
                    </a:p>
                  </a:txBody>
                  <a:tcPr/>
                </a:tc>
                <a:tc>
                  <a:txBody>
                    <a:bodyPr/>
                    <a:lstStyle/>
                    <a:p>
                      <a:pPr algn="ctr"/>
                      <a:r>
                        <a:rPr lang="fa-IR" sz="1600" dirty="0">
                          <a:cs typeface="B Homa" panose="00000400000000000000" pitchFamily="2" charset="-78"/>
                        </a:rPr>
                        <a:t>6</a:t>
                      </a:r>
                      <a:endParaRPr lang="en-US" sz="1600" dirty="0">
                        <a:cs typeface="B Homa" panose="00000400000000000000" pitchFamily="2" charset="-78"/>
                      </a:endParaRPr>
                    </a:p>
                  </a:txBody>
                  <a:tcPr/>
                </a:tc>
                <a:extLst>
                  <a:ext uri="{0D108BD9-81ED-4DB2-BD59-A6C34878D82A}">
                    <a16:rowId xmlns:a16="http://schemas.microsoft.com/office/drawing/2014/main" val="2877827583"/>
                  </a:ext>
                </a:extLst>
              </a:tr>
              <a:tr h="717575">
                <a:tc>
                  <a:txBody>
                    <a:bodyPr/>
                    <a:lstStyle/>
                    <a:p>
                      <a:pPr algn="ctr"/>
                      <a:r>
                        <a:rPr lang="fa-IR" sz="1600" dirty="0">
                          <a:cs typeface="B Homa" panose="00000400000000000000" pitchFamily="2" charset="-78"/>
                        </a:rPr>
                        <a:t>تغییرات در ابتدا ضعیف و احتمال</a:t>
                      </a:r>
                      <a:r>
                        <a:rPr lang="fa-IR" sz="1600" baseline="0" dirty="0">
                          <a:cs typeface="B Homa" panose="00000400000000000000" pitchFamily="2" charset="-78"/>
                        </a:rPr>
                        <a:t> شکست پذیری آنها بالاست و افراد به الگوها و عادات قدیمی بازمی گردند. </a:t>
                      </a:r>
                      <a:endParaRPr lang="en-US" sz="1600" dirty="0">
                        <a:cs typeface="B Homa" panose="00000400000000000000" pitchFamily="2" charset="-78"/>
                      </a:endParaRPr>
                    </a:p>
                  </a:txBody>
                  <a:tcPr/>
                </a:tc>
                <a:tc>
                  <a:txBody>
                    <a:bodyPr/>
                    <a:lstStyle/>
                    <a:p>
                      <a:pPr algn="ctr"/>
                      <a:r>
                        <a:rPr lang="fa-IR" sz="1600" dirty="0">
                          <a:cs typeface="B Homa" panose="00000400000000000000" pitchFamily="2" charset="-78"/>
                        </a:rPr>
                        <a:t>پیگیری</a:t>
                      </a:r>
                      <a:endParaRPr lang="en-US" sz="1600" dirty="0">
                        <a:cs typeface="B Homa" panose="00000400000000000000" pitchFamily="2" charset="-78"/>
                      </a:endParaRPr>
                    </a:p>
                  </a:txBody>
                  <a:tcPr/>
                </a:tc>
                <a:tc>
                  <a:txBody>
                    <a:bodyPr/>
                    <a:lstStyle/>
                    <a:p>
                      <a:pPr algn="ctr"/>
                      <a:r>
                        <a:rPr lang="fa-IR" sz="1600" dirty="0">
                          <a:cs typeface="B Homa" panose="00000400000000000000" pitchFamily="2" charset="-78"/>
                        </a:rPr>
                        <a:t>7</a:t>
                      </a:r>
                      <a:endParaRPr lang="en-US" sz="1600" dirty="0">
                        <a:cs typeface="B Homa" panose="00000400000000000000" pitchFamily="2" charset="-78"/>
                      </a:endParaRPr>
                    </a:p>
                  </a:txBody>
                  <a:tcPr/>
                </a:tc>
                <a:extLst>
                  <a:ext uri="{0D108BD9-81ED-4DB2-BD59-A6C34878D82A}">
                    <a16:rowId xmlns:a16="http://schemas.microsoft.com/office/drawing/2014/main" val="349996249"/>
                  </a:ext>
                </a:extLst>
              </a:tr>
              <a:tr h="717575">
                <a:tc>
                  <a:txBody>
                    <a:bodyPr/>
                    <a:lstStyle/>
                    <a:p>
                      <a:pPr algn="ctr"/>
                      <a:r>
                        <a:rPr lang="fa-IR" sz="1600" dirty="0">
                          <a:cs typeface="B Homa" panose="00000400000000000000" pitchFamily="2" charset="-78"/>
                        </a:rPr>
                        <a:t>نشان دادن</a:t>
                      </a:r>
                      <a:r>
                        <a:rPr lang="fa-IR" sz="1600" baseline="0" dirty="0">
                          <a:cs typeface="B Homa" panose="00000400000000000000" pitchFamily="2" charset="-78"/>
                        </a:rPr>
                        <a:t> چگونگی منجر شدن رویکردها، رفتارها و گرایش ها به بهبود عملکرد و اطمینان حاصل کردن از حمایت معیارهای انتخاب و ارتقاء از رویکردهای جدید.</a:t>
                      </a:r>
                      <a:endParaRPr lang="en-US" sz="1600" dirty="0">
                        <a:cs typeface="B Homa" panose="00000400000000000000" pitchFamily="2" charset="-78"/>
                      </a:endParaRPr>
                    </a:p>
                  </a:txBody>
                  <a:tcPr/>
                </a:tc>
                <a:tc>
                  <a:txBody>
                    <a:bodyPr/>
                    <a:lstStyle/>
                    <a:p>
                      <a:pPr algn="ctr"/>
                      <a:r>
                        <a:rPr lang="fa-IR" sz="1600" dirty="0">
                          <a:cs typeface="B Homa" panose="00000400000000000000" pitchFamily="2" charset="-78"/>
                        </a:rPr>
                        <a:t>ماندگارسازی</a:t>
                      </a:r>
                      <a:endParaRPr lang="en-US" sz="1600" dirty="0">
                        <a:cs typeface="B Homa" panose="00000400000000000000" pitchFamily="2" charset="-78"/>
                      </a:endParaRPr>
                    </a:p>
                  </a:txBody>
                  <a:tcPr/>
                </a:tc>
                <a:tc>
                  <a:txBody>
                    <a:bodyPr/>
                    <a:lstStyle/>
                    <a:p>
                      <a:pPr algn="ctr"/>
                      <a:r>
                        <a:rPr lang="fa-IR" sz="1600" dirty="0">
                          <a:cs typeface="B Homa" panose="00000400000000000000" pitchFamily="2" charset="-78"/>
                        </a:rPr>
                        <a:t>8</a:t>
                      </a:r>
                      <a:endParaRPr lang="en-US" sz="1600" dirty="0">
                        <a:cs typeface="B Homa" panose="00000400000000000000" pitchFamily="2" charset="-78"/>
                      </a:endParaRPr>
                    </a:p>
                  </a:txBody>
                  <a:tcPr/>
                </a:tc>
                <a:extLst>
                  <a:ext uri="{0D108BD9-81ED-4DB2-BD59-A6C34878D82A}">
                    <a16:rowId xmlns:a16="http://schemas.microsoft.com/office/drawing/2014/main" val="1573965097"/>
                  </a:ext>
                </a:extLst>
              </a:tr>
            </a:tbl>
          </a:graphicData>
        </a:graphic>
      </p:graphicFrame>
    </p:spTree>
    <p:extLst>
      <p:ext uri="{BB962C8B-B14F-4D97-AF65-F5344CB8AC3E}">
        <p14:creationId xmlns:p14="http://schemas.microsoft.com/office/powerpoint/2010/main" val="1524274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solidFill>
                  <a:schemeClr val="tx1"/>
                </a:solidFill>
              </a:rPr>
              <a:t>- </a:t>
            </a:r>
            <a:r>
              <a:rPr lang="fa-IR" dirty="0">
                <a:solidFill>
                  <a:schemeClr val="tx1"/>
                </a:solidFill>
              </a:rPr>
              <a:t>30</a:t>
            </a:r>
            <a:endParaRPr lang="en-US" dirty="0">
              <a:solidFill>
                <a:schemeClr val="tx1"/>
              </a:solidFill>
            </a:endParaRPr>
          </a:p>
        </p:txBody>
      </p:sp>
      <p:sp>
        <p:nvSpPr>
          <p:cNvPr id="6" name="Slide Number Placeholder 5"/>
          <p:cNvSpPr>
            <a:spLocks noGrp="1"/>
          </p:cNvSpPr>
          <p:nvPr>
            <p:ph type="sldNum" sz="quarter" idx="12"/>
          </p:nvPr>
        </p:nvSpPr>
        <p:spPr>
          <a:xfrm>
            <a:off x="3244965" y="6352377"/>
            <a:ext cx="2743200" cy="365125"/>
          </a:xfrm>
        </p:spPr>
        <p:txBody>
          <a:bodyPr/>
          <a:lstStyle/>
          <a:p>
            <a:fld id="{7FC3EE3A-C468-41A9-BBE5-603562290F29}" type="slidenum">
              <a:rPr lang="en-US" sz="1400" smtClean="0">
                <a:solidFill>
                  <a:schemeClr val="tx1"/>
                </a:solidFill>
              </a:rPr>
              <a:pPr/>
              <a:t>29</a:t>
            </a:fld>
            <a:endParaRPr lang="en-US" sz="1400" dirty="0">
              <a:solidFill>
                <a:schemeClr val="tx1"/>
              </a:solidFill>
            </a:endParaRPr>
          </a:p>
        </p:txBody>
      </p:sp>
      <p:sp>
        <p:nvSpPr>
          <p:cNvPr id="7" name="Rectangle 6">
            <a:hlinkClick r:id="" action="ppaction://noaction"/>
          </p:cNvPr>
          <p:cNvSpPr/>
          <p:nvPr/>
        </p:nvSpPr>
        <p:spPr>
          <a:xfrm>
            <a:off x="11014396" y="4352814"/>
            <a:ext cx="1109121" cy="582066"/>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سازماندهی بهبود مستمر خدمت</a:t>
            </a:r>
            <a:endParaRPr lang="en-US" sz="1200" dirty="0">
              <a:solidFill>
                <a:schemeClr val="tx1"/>
              </a:solidFill>
              <a:cs typeface="B Homa" panose="00000400000000000000" pitchFamily="2" charset="-78"/>
            </a:endParaRPr>
          </a:p>
        </p:txBody>
      </p:sp>
      <p:sp>
        <p:nvSpPr>
          <p:cNvPr id="8" name="Rectangle 7">
            <a:hlinkClick r:id="rId3" action="ppaction://hlinksldjump"/>
          </p:cNvPr>
          <p:cNvSpPr/>
          <p:nvPr/>
        </p:nvSpPr>
        <p:spPr>
          <a:xfrm>
            <a:off x="8802339" y="517047"/>
            <a:ext cx="2160000" cy="21662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حاكميت و سيستم‌هاي مديريت</a:t>
            </a:r>
            <a:endParaRPr lang="en-US" sz="1200" dirty="0">
              <a:solidFill>
                <a:schemeClr val="tx1"/>
              </a:solidFill>
              <a:cs typeface="B Homa" panose="00000400000000000000" pitchFamily="2" charset="-78"/>
            </a:endParaRPr>
          </a:p>
        </p:txBody>
      </p:sp>
      <p:sp>
        <p:nvSpPr>
          <p:cNvPr id="9" name="Rectangle 8">
            <a:hlinkClick r:id="rId4" action="ppaction://hlinksldjump"/>
          </p:cNvPr>
          <p:cNvSpPr/>
          <p:nvPr/>
        </p:nvSpPr>
        <p:spPr>
          <a:xfrm>
            <a:off x="8796797" y="283444"/>
            <a:ext cx="2160000" cy="21662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خدمت و مدیریت خدمت</a:t>
            </a:r>
            <a:endParaRPr lang="en-US" sz="1200" dirty="0">
              <a:solidFill>
                <a:schemeClr val="tx1"/>
              </a:solidFill>
              <a:cs typeface="B Homa" panose="00000400000000000000" pitchFamily="2" charset="-78"/>
            </a:endParaRPr>
          </a:p>
        </p:txBody>
      </p:sp>
      <p:sp>
        <p:nvSpPr>
          <p:cNvPr id="10" name="Rectangle 9">
            <a:hlinkClick r:id="rId5" action="ppaction://hlinksldjump"/>
          </p:cNvPr>
          <p:cNvSpPr/>
          <p:nvPr/>
        </p:nvSpPr>
        <p:spPr>
          <a:xfrm>
            <a:off x="8796797" y="755288"/>
            <a:ext cx="2160000" cy="21662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چرخه عمر خدمت</a:t>
            </a:r>
            <a:endParaRPr lang="en-US" sz="1200" dirty="0">
              <a:solidFill>
                <a:schemeClr val="tx1"/>
              </a:solidFill>
              <a:cs typeface="B Homa" panose="00000400000000000000" pitchFamily="2" charset="-78"/>
            </a:endParaRPr>
          </a:p>
        </p:txBody>
      </p:sp>
      <p:sp>
        <p:nvSpPr>
          <p:cNvPr id="11" name="Rectangle 10">
            <a:hlinkClick r:id="rId6" action="ppaction://hlinksldjump"/>
          </p:cNvPr>
          <p:cNvSpPr/>
          <p:nvPr/>
        </p:nvSpPr>
        <p:spPr>
          <a:xfrm>
            <a:off x="8807881" y="997336"/>
            <a:ext cx="2160000" cy="21662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رویکرد بهبود مستمر خدمت</a:t>
            </a:r>
            <a:endParaRPr lang="en-US" sz="1200" dirty="0">
              <a:solidFill>
                <a:schemeClr val="tx1"/>
              </a:solidFill>
              <a:cs typeface="B Homa" panose="00000400000000000000" pitchFamily="2" charset="-78"/>
            </a:endParaRPr>
          </a:p>
        </p:txBody>
      </p:sp>
      <p:sp>
        <p:nvSpPr>
          <p:cNvPr id="12" name="Rectangle 11"/>
          <p:cNvSpPr/>
          <p:nvPr/>
        </p:nvSpPr>
        <p:spPr>
          <a:xfrm>
            <a:off x="8807881" y="1225944"/>
            <a:ext cx="2160000" cy="21662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بهبود مستمر خدمت و ..</a:t>
            </a:r>
            <a:endParaRPr lang="en-US" sz="1200" dirty="0">
              <a:solidFill>
                <a:schemeClr val="tx1"/>
              </a:solidFill>
              <a:cs typeface="B Homa" panose="00000400000000000000" pitchFamily="2" charset="-78"/>
            </a:endParaRPr>
          </a:p>
        </p:txBody>
      </p:sp>
      <p:sp>
        <p:nvSpPr>
          <p:cNvPr id="13" name="Rectangle 12">
            <a:hlinkClick r:id="rId7" action="ppaction://hlinksldjump"/>
          </p:cNvPr>
          <p:cNvSpPr/>
          <p:nvPr/>
        </p:nvSpPr>
        <p:spPr>
          <a:xfrm>
            <a:off x="10992663" y="283445"/>
            <a:ext cx="1114760" cy="67419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مديريت خدمت به عنوان الگوی برتر</a:t>
            </a:r>
            <a:endParaRPr lang="en-US" sz="1200" dirty="0">
              <a:solidFill>
                <a:schemeClr val="tx1"/>
              </a:solidFill>
              <a:cs typeface="B Homa" panose="00000400000000000000" pitchFamily="2" charset="-78"/>
            </a:endParaRPr>
          </a:p>
        </p:txBody>
      </p:sp>
      <p:sp>
        <p:nvSpPr>
          <p:cNvPr id="14" name="Rectangle 13">
            <a:hlinkClick r:id="rId8" action="ppaction://hlinksldjump"/>
          </p:cNvPr>
          <p:cNvSpPr/>
          <p:nvPr/>
        </p:nvSpPr>
        <p:spPr>
          <a:xfrm>
            <a:off x="10992989" y="983685"/>
            <a:ext cx="1114760" cy="995977"/>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اصول بهبود مستمر خدمت</a:t>
            </a:r>
            <a:endParaRPr lang="en-US" sz="1200" dirty="0">
              <a:solidFill>
                <a:schemeClr val="tx1"/>
              </a:solidFill>
              <a:cs typeface="B Homa" panose="00000400000000000000" pitchFamily="2" charset="-78"/>
            </a:endParaRPr>
          </a:p>
        </p:txBody>
      </p:sp>
      <p:sp>
        <p:nvSpPr>
          <p:cNvPr id="15" name="Rectangle 14">
            <a:hlinkClick r:id="rId7" action="ppaction://hlinksldjump"/>
          </p:cNvPr>
          <p:cNvSpPr/>
          <p:nvPr/>
        </p:nvSpPr>
        <p:spPr>
          <a:xfrm>
            <a:off x="10992663" y="4724"/>
            <a:ext cx="1114760" cy="255466"/>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مقدمه</a:t>
            </a:r>
            <a:endParaRPr lang="en-US" sz="1200" dirty="0">
              <a:solidFill>
                <a:schemeClr val="tx1"/>
              </a:solidFill>
              <a:cs typeface="B Homa" panose="00000400000000000000" pitchFamily="2" charset="-78"/>
            </a:endParaRPr>
          </a:p>
        </p:txBody>
      </p:sp>
      <p:sp>
        <p:nvSpPr>
          <p:cNvPr id="16" name="Rectangle 15">
            <a:hlinkClick r:id="rId7" action="ppaction://hlinksldjump"/>
          </p:cNvPr>
          <p:cNvSpPr/>
          <p:nvPr/>
        </p:nvSpPr>
        <p:spPr>
          <a:xfrm>
            <a:off x="8796797" y="-6429"/>
            <a:ext cx="2160000" cy="255467"/>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نگاه کلی</a:t>
            </a:r>
            <a:endParaRPr lang="en-US" sz="1200" dirty="0">
              <a:solidFill>
                <a:schemeClr val="tx1"/>
              </a:solidFill>
              <a:cs typeface="B Homa" panose="00000400000000000000" pitchFamily="2" charset="-78"/>
            </a:endParaRPr>
          </a:p>
        </p:txBody>
      </p:sp>
      <p:sp>
        <p:nvSpPr>
          <p:cNvPr id="17" name="Rectangle 16"/>
          <p:cNvSpPr/>
          <p:nvPr/>
        </p:nvSpPr>
        <p:spPr>
          <a:xfrm>
            <a:off x="8815316" y="2035974"/>
            <a:ext cx="2160000" cy="21662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فرایند هفت مرحله ای</a:t>
            </a:r>
            <a:endParaRPr lang="en-US" sz="1200" dirty="0">
              <a:solidFill>
                <a:schemeClr val="tx1"/>
              </a:solidFill>
              <a:cs typeface="B Homa" panose="00000400000000000000" pitchFamily="2" charset="-78"/>
            </a:endParaRPr>
          </a:p>
        </p:txBody>
      </p:sp>
      <p:sp>
        <p:nvSpPr>
          <p:cNvPr id="18" name="Rectangle 17">
            <a:hlinkClick r:id="rId8" action="ppaction://hlinksldjump"/>
          </p:cNvPr>
          <p:cNvSpPr/>
          <p:nvPr/>
        </p:nvSpPr>
        <p:spPr>
          <a:xfrm>
            <a:off x="11011577" y="2024065"/>
            <a:ext cx="1114760" cy="945408"/>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فرایند بهبود مستمر خدمت</a:t>
            </a:r>
            <a:endParaRPr lang="en-US" sz="1200" dirty="0">
              <a:solidFill>
                <a:schemeClr val="tx1"/>
              </a:solidFill>
              <a:cs typeface="B Homa" panose="00000400000000000000" pitchFamily="2" charset="-78"/>
            </a:endParaRPr>
          </a:p>
        </p:txBody>
      </p:sp>
      <p:sp>
        <p:nvSpPr>
          <p:cNvPr id="19" name="Rectangle 18"/>
          <p:cNvSpPr/>
          <p:nvPr/>
        </p:nvSpPr>
        <p:spPr>
          <a:xfrm>
            <a:off x="8815316" y="2260566"/>
            <a:ext cx="2160000" cy="21662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رویه جمع آوری و پایش داده</a:t>
            </a:r>
            <a:endParaRPr lang="en-US" sz="1200" dirty="0">
              <a:solidFill>
                <a:schemeClr val="tx1"/>
              </a:solidFill>
              <a:cs typeface="B Homa" panose="00000400000000000000" pitchFamily="2" charset="-78"/>
            </a:endParaRPr>
          </a:p>
        </p:txBody>
      </p:sp>
      <p:sp>
        <p:nvSpPr>
          <p:cNvPr id="20" name="Rectangle 19"/>
          <p:cNvSpPr/>
          <p:nvPr/>
        </p:nvSpPr>
        <p:spPr>
          <a:xfrm>
            <a:off x="8815316" y="2512650"/>
            <a:ext cx="2176165" cy="239965"/>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محرک ها، ورودی، خروجی و رابط‌ ها</a:t>
            </a:r>
            <a:endParaRPr lang="en-US" sz="1200" dirty="0">
              <a:solidFill>
                <a:schemeClr val="tx1"/>
              </a:solidFill>
              <a:cs typeface="B Homa" panose="00000400000000000000" pitchFamily="2" charset="-78"/>
            </a:endParaRPr>
          </a:p>
        </p:txBody>
      </p:sp>
      <p:sp>
        <p:nvSpPr>
          <p:cNvPr id="21" name="Rectangle 20"/>
          <p:cNvSpPr/>
          <p:nvPr/>
        </p:nvSpPr>
        <p:spPr>
          <a:xfrm>
            <a:off x="8820435" y="1476507"/>
            <a:ext cx="2160000" cy="52262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ورودی های مستمر به تفکیک گام های چرخه عمر خدمت</a:t>
            </a:r>
            <a:endParaRPr lang="en-US" sz="1200" dirty="0">
              <a:solidFill>
                <a:schemeClr val="tx1"/>
              </a:solidFill>
              <a:cs typeface="B Homa" panose="00000400000000000000" pitchFamily="2" charset="-78"/>
            </a:endParaRPr>
          </a:p>
        </p:txBody>
      </p:sp>
      <p:sp>
        <p:nvSpPr>
          <p:cNvPr id="22" name="Rectangle 21"/>
          <p:cNvSpPr/>
          <p:nvPr/>
        </p:nvSpPr>
        <p:spPr>
          <a:xfrm>
            <a:off x="8807881" y="2774587"/>
            <a:ext cx="2185566" cy="215394"/>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نقش سایر فرایندها</a:t>
            </a:r>
            <a:endParaRPr lang="en-US" sz="1200" dirty="0">
              <a:solidFill>
                <a:schemeClr val="tx1"/>
              </a:solidFill>
              <a:cs typeface="B Homa" panose="00000400000000000000" pitchFamily="2" charset="-78"/>
            </a:endParaRPr>
          </a:p>
        </p:txBody>
      </p:sp>
      <p:sp>
        <p:nvSpPr>
          <p:cNvPr id="23" name="Rectangle 22">
            <a:hlinkClick r:id="rId8" action="ppaction://hlinksldjump"/>
          </p:cNvPr>
          <p:cNvSpPr/>
          <p:nvPr/>
        </p:nvSpPr>
        <p:spPr>
          <a:xfrm>
            <a:off x="11011577" y="2983570"/>
            <a:ext cx="1114760" cy="1355756"/>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روش ها و تکنیک های بهبود مستمر خدمت</a:t>
            </a:r>
            <a:endParaRPr lang="en-US" sz="1200" dirty="0">
              <a:solidFill>
                <a:schemeClr val="tx1"/>
              </a:solidFill>
              <a:cs typeface="B Homa" panose="00000400000000000000" pitchFamily="2" charset="-78"/>
            </a:endParaRPr>
          </a:p>
        </p:txBody>
      </p:sp>
      <p:sp>
        <p:nvSpPr>
          <p:cNvPr id="24" name="Rectangle 23"/>
          <p:cNvSpPr/>
          <p:nvPr/>
        </p:nvSpPr>
        <p:spPr>
          <a:xfrm>
            <a:off x="8807881" y="3006827"/>
            <a:ext cx="2203696" cy="223918"/>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مروری بر روش ها و تکنیک ها</a:t>
            </a:r>
            <a:endParaRPr lang="en-US" sz="1200" dirty="0">
              <a:solidFill>
                <a:schemeClr val="tx1"/>
              </a:solidFill>
              <a:cs typeface="B Homa" panose="00000400000000000000" pitchFamily="2" charset="-78"/>
            </a:endParaRPr>
          </a:p>
        </p:txBody>
      </p:sp>
      <p:sp>
        <p:nvSpPr>
          <p:cNvPr id="25" name="Rectangle 24"/>
          <p:cNvSpPr/>
          <p:nvPr/>
        </p:nvSpPr>
        <p:spPr>
          <a:xfrm>
            <a:off x="8807881" y="3252712"/>
            <a:ext cx="2203696" cy="238745"/>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چگونگی و زمان ممیزی</a:t>
            </a:r>
            <a:endParaRPr lang="en-US" sz="1200" dirty="0">
              <a:solidFill>
                <a:schemeClr val="tx1"/>
              </a:solidFill>
              <a:cs typeface="B Homa" panose="00000400000000000000" pitchFamily="2" charset="-78"/>
            </a:endParaRPr>
          </a:p>
        </p:txBody>
      </p:sp>
      <p:sp>
        <p:nvSpPr>
          <p:cNvPr id="26" name="Rectangle 25"/>
          <p:cNvSpPr/>
          <p:nvPr/>
        </p:nvSpPr>
        <p:spPr>
          <a:xfrm>
            <a:off x="8807881" y="3507033"/>
            <a:ext cx="2193063" cy="283152"/>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ارزش فرایند در مقایسه با بلوغ فرایند</a:t>
            </a:r>
            <a:endParaRPr lang="en-US" sz="1200" dirty="0">
              <a:solidFill>
                <a:schemeClr val="tx1"/>
              </a:solidFill>
              <a:cs typeface="B Homa" panose="00000400000000000000" pitchFamily="2" charset="-78"/>
            </a:endParaRPr>
          </a:p>
        </p:txBody>
      </p:sp>
      <p:sp>
        <p:nvSpPr>
          <p:cNvPr id="27" name="Rectangle 26"/>
          <p:cNvSpPr/>
          <p:nvPr/>
        </p:nvSpPr>
        <p:spPr>
          <a:xfrm>
            <a:off x="8796797" y="3808990"/>
            <a:ext cx="2204147" cy="271967"/>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مقایسه بلوغ فرایندی</a:t>
            </a:r>
            <a:endParaRPr lang="en-US" sz="1200" dirty="0">
              <a:solidFill>
                <a:schemeClr val="tx1"/>
              </a:solidFill>
              <a:cs typeface="B Homa" panose="00000400000000000000" pitchFamily="2" charset="-78"/>
            </a:endParaRPr>
          </a:p>
        </p:txBody>
      </p:sp>
      <p:sp>
        <p:nvSpPr>
          <p:cNvPr id="28" name="Rectangle 27"/>
          <p:cNvSpPr/>
          <p:nvPr/>
        </p:nvSpPr>
        <p:spPr>
          <a:xfrm>
            <a:off x="8796797" y="4104064"/>
            <a:ext cx="2214780" cy="257230"/>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کارت امتیازی متوازن </a:t>
            </a:r>
            <a:r>
              <a:rPr lang="en-US" sz="1200" dirty="0">
                <a:solidFill>
                  <a:schemeClr val="tx1"/>
                </a:solidFill>
                <a:cs typeface="B Homa" panose="00000400000000000000" pitchFamily="2" charset="-78"/>
              </a:rPr>
              <a:t>IT</a:t>
            </a:r>
          </a:p>
        </p:txBody>
      </p:sp>
      <p:sp>
        <p:nvSpPr>
          <p:cNvPr id="29" name="Rectangle 28"/>
          <p:cNvSpPr/>
          <p:nvPr/>
        </p:nvSpPr>
        <p:spPr>
          <a:xfrm>
            <a:off x="8796797" y="4380506"/>
            <a:ext cx="2204147" cy="272526"/>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100" dirty="0">
                <a:solidFill>
                  <a:schemeClr val="tx1"/>
                </a:solidFill>
                <a:cs typeface="B Homa" panose="00000400000000000000" pitchFamily="2" charset="-78"/>
              </a:rPr>
              <a:t>توسعه سازمانی، کارکردها، نقش ها</a:t>
            </a:r>
            <a:endParaRPr lang="en-US" sz="1100" dirty="0">
              <a:solidFill>
                <a:schemeClr val="tx1"/>
              </a:solidFill>
              <a:cs typeface="B Homa" panose="00000400000000000000" pitchFamily="2" charset="-78"/>
            </a:endParaRPr>
          </a:p>
        </p:txBody>
      </p:sp>
      <p:sp>
        <p:nvSpPr>
          <p:cNvPr id="30" name="Rectangle 29"/>
          <p:cNvSpPr/>
          <p:nvPr/>
        </p:nvSpPr>
        <p:spPr>
          <a:xfrm>
            <a:off x="8796797" y="4676137"/>
            <a:ext cx="2214780" cy="22382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ماتریس واگذاری مسئولیت</a:t>
            </a:r>
            <a:endParaRPr lang="en-US" sz="1200" dirty="0">
              <a:solidFill>
                <a:schemeClr val="tx1"/>
              </a:solidFill>
              <a:cs typeface="B Homa" panose="00000400000000000000" pitchFamily="2" charset="-78"/>
            </a:endParaRPr>
          </a:p>
        </p:txBody>
      </p:sp>
      <p:sp>
        <p:nvSpPr>
          <p:cNvPr id="31" name="Rectangle 30"/>
          <p:cNvSpPr/>
          <p:nvPr/>
        </p:nvSpPr>
        <p:spPr>
          <a:xfrm>
            <a:off x="8807881" y="4927291"/>
            <a:ext cx="2181393" cy="420907"/>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ابزارهای لازم برای پشتیبانی از فعالیت های بهبود مستمر خدمت </a:t>
            </a:r>
            <a:endParaRPr lang="en-US" sz="1200" dirty="0">
              <a:solidFill>
                <a:schemeClr val="tx1"/>
              </a:solidFill>
              <a:cs typeface="B Homa" panose="00000400000000000000" pitchFamily="2" charset="-78"/>
            </a:endParaRPr>
          </a:p>
        </p:txBody>
      </p:sp>
      <p:sp>
        <p:nvSpPr>
          <p:cNvPr id="32" name="Rectangle 31">
            <a:hlinkClick r:id="" action="ppaction://noaction"/>
          </p:cNvPr>
          <p:cNvSpPr/>
          <p:nvPr/>
        </p:nvSpPr>
        <p:spPr>
          <a:xfrm>
            <a:off x="11016314" y="4945696"/>
            <a:ext cx="1109121" cy="951555"/>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ملاحظات فنی</a:t>
            </a:r>
            <a:endParaRPr lang="en-US" sz="1200" dirty="0">
              <a:solidFill>
                <a:schemeClr val="tx1"/>
              </a:solidFill>
              <a:cs typeface="B Homa" panose="00000400000000000000" pitchFamily="2" charset="-78"/>
            </a:endParaRPr>
          </a:p>
        </p:txBody>
      </p:sp>
      <p:sp>
        <p:nvSpPr>
          <p:cNvPr id="33" name="Rectangle 32"/>
          <p:cNvSpPr/>
          <p:nvPr/>
        </p:nvSpPr>
        <p:spPr>
          <a:xfrm>
            <a:off x="8807881" y="5342743"/>
            <a:ext cx="2194785" cy="293781"/>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سیستم پیکربندی</a:t>
            </a:r>
            <a:endParaRPr lang="en-US" sz="1200" dirty="0">
              <a:solidFill>
                <a:schemeClr val="tx1"/>
              </a:solidFill>
              <a:cs typeface="B Homa" panose="00000400000000000000" pitchFamily="2" charset="-78"/>
            </a:endParaRPr>
          </a:p>
        </p:txBody>
      </p:sp>
      <p:sp>
        <p:nvSpPr>
          <p:cNvPr id="34" name="Rectangle 33"/>
          <p:cNvSpPr/>
          <p:nvPr/>
        </p:nvSpPr>
        <p:spPr>
          <a:xfrm>
            <a:off x="8796797" y="5649523"/>
            <a:ext cx="2219517" cy="351166"/>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دیگاه خدمت محور از سازمان </a:t>
            </a:r>
            <a:r>
              <a:rPr lang="en-US" sz="1200" dirty="0">
                <a:solidFill>
                  <a:schemeClr val="tx1"/>
                </a:solidFill>
                <a:cs typeface="B Homa" panose="00000400000000000000" pitchFamily="2" charset="-78"/>
              </a:rPr>
              <a:t>IT</a:t>
            </a:r>
          </a:p>
        </p:txBody>
      </p:sp>
      <p:sp>
        <p:nvSpPr>
          <p:cNvPr id="35" name="Rectangle 34">
            <a:hlinkClick r:id="" action="ppaction://noaction"/>
          </p:cNvPr>
          <p:cNvSpPr/>
          <p:nvPr/>
        </p:nvSpPr>
        <p:spPr>
          <a:xfrm>
            <a:off x="11027465" y="5908067"/>
            <a:ext cx="1109121" cy="584738"/>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پیاده سازی بهبود مستمر خدمت</a:t>
            </a:r>
            <a:endParaRPr lang="en-US" sz="1200" dirty="0">
              <a:solidFill>
                <a:schemeClr val="tx1"/>
              </a:solidFill>
              <a:cs typeface="B Homa" panose="00000400000000000000" pitchFamily="2" charset="-78"/>
            </a:endParaRPr>
          </a:p>
        </p:txBody>
      </p:sp>
      <p:sp>
        <p:nvSpPr>
          <p:cNvPr id="36" name="Rectangle 35"/>
          <p:cNvSpPr/>
          <p:nvPr/>
        </p:nvSpPr>
        <p:spPr>
          <a:xfrm>
            <a:off x="8796798" y="6025898"/>
            <a:ext cx="2192220" cy="206180"/>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fa-IR" sz="1100" dirty="0">
              <a:solidFill>
                <a:schemeClr val="tx1"/>
              </a:solidFill>
              <a:cs typeface="B Homa" panose="00000400000000000000" pitchFamily="2" charset="-78"/>
            </a:endParaRPr>
          </a:p>
          <a:p>
            <a:pPr algn="ctr" rtl="1"/>
            <a:r>
              <a:rPr lang="fa-IR" sz="1100" dirty="0">
                <a:solidFill>
                  <a:schemeClr val="tx1"/>
                </a:solidFill>
                <a:cs typeface="B Homa" panose="00000400000000000000" pitchFamily="2" charset="-78"/>
              </a:rPr>
              <a:t>دیدگاه جامع </a:t>
            </a:r>
            <a:r>
              <a:rPr lang="en-US" sz="1100" dirty="0">
                <a:solidFill>
                  <a:schemeClr val="tx1"/>
                </a:solidFill>
                <a:cs typeface="B Homa" panose="00000400000000000000" pitchFamily="2" charset="-78"/>
              </a:rPr>
              <a:t>CSI</a:t>
            </a:r>
            <a:r>
              <a:rPr lang="fa-IR" sz="1100" dirty="0">
                <a:solidFill>
                  <a:schemeClr val="tx1"/>
                </a:solidFill>
                <a:cs typeface="B Homa" panose="00000400000000000000" pitchFamily="2" charset="-78"/>
              </a:rPr>
              <a:t>، نقش ها و ورودی ها</a:t>
            </a:r>
            <a:endParaRPr lang="en-US" sz="1100" dirty="0">
              <a:solidFill>
                <a:schemeClr val="tx1"/>
              </a:solidFill>
              <a:cs typeface="B Homa" panose="00000400000000000000" pitchFamily="2" charset="-78"/>
            </a:endParaRPr>
          </a:p>
          <a:p>
            <a:pPr algn="ctr" rtl="1"/>
            <a:r>
              <a:rPr lang="fa-IR" sz="1200" dirty="0">
                <a:solidFill>
                  <a:schemeClr val="tx1"/>
                </a:solidFill>
                <a:cs typeface="B Homa" panose="00000400000000000000" pitchFamily="2" charset="-78"/>
              </a:rPr>
              <a:t> </a:t>
            </a:r>
            <a:endParaRPr lang="en-US" sz="1200" dirty="0">
              <a:solidFill>
                <a:schemeClr val="tx1"/>
              </a:solidFill>
              <a:cs typeface="B Homa" panose="00000400000000000000" pitchFamily="2" charset="-78"/>
            </a:endParaRPr>
          </a:p>
        </p:txBody>
      </p:sp>
      <p:sp>
        <p:nvSpPr>
          <p:cNvPr id="38" name="Rectangle 37">
            <a:hlinkClick r:id="" action="ppaction://noaction"/>
          </p:cNvPr>
          <p:cNvSpPr/>
          <p:nvPr/>
        </p:nvSpPr>
        <p:spPr>
          <a:xfrm>
            <a:off x="8796797" y="6492805"/>
            <a:ext cx="3339789" cy="357800"/>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چالش ها ریسک ها و عوامل بحزانی</a:t>
            </a:r>
            <a:endParaRPr lang="en-US" sz="1200" dirty="0">
              <a:solidFill>
                <a:schemeClr val="tx1"/>
              </a:solidFill>
              <a:cs typeface="B Homa" panose="00000400000000000000" pitchFamily="2" charset="-78"/>
            </a:endParaRPr>
          </a:p>
        </p:txBody>
      </p:sp>
      <p:sp>
        <p:nvSpPr>
          <p:cNvPr id="40" name="Rectangle 39"/>
          <p:cNvSpPr/>
          <p:nvPr/>
        </p:nvSpPr>
        <p:spPr>
          <a:xfrm>
            <a:off x="5772495" y="880761"/>
            <a:ext cx="2718407" cy="5003934"/>
          </a:xfrm>
          <a:prstGeom prst="rect">
            <a:avLst/>
          </a:prstGeom>
          <a:solidFill>
            <a:schemeClr val="accent6">
              <a:lumMod val="60000"/>
              <a:lumOff val="40000"/>
            </a:schemeClr>
          </a:solidFill>
        </p:spPr>
        <p:txBody>
          <a:bodyPr wrap="square">
            <a:spAutoFit/>
          </a:bodyPr>
          <a:lstStyle/>
          <a:p>
            <a:pPr marR="0" lvl="0" algn="r" rtl="1">
              <a:spcBef>
                <a:spcPts val="0"/>
              </a:spcBef>
              <a:spcAft>
                <a:spcPts val="800"/>
              </a:spcAft>
            </a:pPr>
            <a:r>
              <a:rPr lang="fa-IR" sz="1200" dirty="0">
                <a:latin typeface="IranNastaliq" panose="02020505000000020003" pitchFamily="18" charset="0"/>
                <a:ea typeface="Calibri" panose="020F0502020204030204" pitchFamily="34" charset="0"/>
                <a:cs typeface="B Homa" panose="00000400000000000000" pitchFamily="2" charset="-78"/>
              </a:rPr>
              <a:t>فقدان</a:t>
            </a:r>
            <a:r>
              <a:rPr lang="fa-IR" dirty="0">
                <a:latin typeface="IranNastaliq" panose="02020505000000020003" pitchFamily="18" charset="0"/>
                <a:ea typeface="Calibri" panose="020F0502020204030204" pitchFamily="34" charset="0"/>
                <a:cs typeface="B Homa" panose="00000400000000000000" pitchFamily="2" charset="-78"/>
              </a:rPr>
              <a:t> </a:t>
            </a:r>
            <a:r>
              <a:rPr lang="fa-IR" sz="1200" dirty="0">
                <a:latin typeface="IranNastaliq" panose="02020505000000020003" pitchFamily="18" charset="0"/>
                <a:ea typeface="Calibri" panose="020F0502020204030204" pitchFamily="34" charset="0"/>
                <a:cs typeface="B Homa" panose="00000400000000000000" pitchFamily="2" charset="-78"/>
              </a:rPr>
              <a:t>تعهد مدیریتی</a:t>
            </a:r>
            <a:endParaRPr lang="en-US" sz="1050" dirty="0">
              <a:latin typeface="Calibri" panose="020F0502020204030204" pitchFamily="34" charset="0"/>
              <a:ea typeface="Calibri" panose="020F0502020204030204" pitchFamily="34" charset="0"/>
              <a:cs typeface="B Homa" panose="00000400000000000000" pitchFamily="2" charset="-78"/>
            </a:endParaRPr>
          </a:p>
          <a:p>
            <a:pPr marR="0" lvl="0" algn="r" rtl="1">
              <a:spcBef>
                <a:spcPts val="0"/>
              </a:spcBef>
              <a:spcAft>
                <a:spcPts val="800"/>
              </a:spcAft>
            </a:pPr>
            <a:r>
              <a:rPr lang="fa-IR" sz="1200" dirty="0">
                <a:latin typeface="IranNastaliq" panose="02020505000000020003" pitchFamily="18" charset="0"/>
                <a:ea typeface="Calibri" panose="020F0502020204030204" pitchFamily="34" charset="0"/>
                <a:cs typeface="B Homa" panose="00000400000000000000" pitchFamily="2" charset="-78"/>
              </a:rPr>
              <a:t>منابع، بودجه و زمان ناکافی</a:t>
            </a:r>
            <a:endParaRPr lang="en-US" sz="1050" dirty="0">
              <a:latin typeface="Calibri" panose="020F0502020204030204" pitchFamily="34" charset="0"/>
              <a:ea typeface="Calibri" panose="020F0502020204030204" pitchFamily="34" charset="0"/>
              <a:cs typeface="B Homa" panose="00000400000000000000" pitchFamily="2" charset="-78"/>
            </a:endParaRPr>
          </a:p>
          <a:p>
            <a:pPr marR="0" lvl="0" algn="r" rtl="1">
              <a:spcBef>
                <a:spcPts val="0"/>
              </a:spcBef>
              <a:spcAft>
                <a:spcPts val="800"/>
              </a:spcAft>
            </a:pPr>
            <a:r>
              <a:rPr lang="fa-IR" sz="1200" dirty="0">
                <a:latin typeface="IranNastaliq" panose="02020505000000020003" pitchFamily="18" charset="0"/>
                <a:ea typeface="Calibri" panose="020F0502020204030204" pitchFamily="34" charset="0"/>
                <a:cs typeface="B Homa" panose="00000400000000000000" pitchFamily="2" charset="-78"/>
              </a:rPr>
              <a:t>فقدان فرایندهای بالغ مدیریت خدمت</a:t>
            </a:r>
            <a:endParaRPr lang="en-US" sz="1050" dirty="0">
              <a:latin typeface="Calibri" panose="020F0502020204030204" pitchFamily="34" charset="0"/>
              <a:ea typeface="Calibri" panose="020F0502020204030204" pitchFamily="34" charset="0"/>
              <a:cs typeface="B Homa" panose="00000400000000000000" pitchFamily="2" charset="-78"/>
            </a:endParaRPr>
          </a:p>
          <a:p>
            <a:pPr marR="0" lvl="0" algn="r" rtl="1">
              <a:spcBef>
                <a:spcPts val="0"/>
              </a:spcBef>
              <a:spcAft>
                <a:spcPts val="800"/>
              </a:spcAft>
            </a:pPr>
            <a:r>
              <a:rPr lang="fa-IR" sz="1200" dirty="0">
                <a:latin typeface="IranNastaliq" panose="02020505000000020003" pitchFamily="18" charset="0"/>
                <a:ea typeface="Calibri" panose="020F0502020204030204" pitchFamily="34" charset="0"/>
                <a:cs typeface="B Homa" panose="00000400000000000000" pitchFamily="2" charset="-78"/>
              </a:rPr>
              <a:t>فقدان اطلاعات، پایش و اندازه گیری ها</a:t>
            </a:r>
            <a:endParaRPr lang="en-US" sz="1050" dirty="0">
              <a:latin typeface="Calibri" panose="020F0502020204030204" pitchFamily="34" charset="0"/>
              <a:ea typeface="Calibri" panose="020F0502020204030204" pitchFamily="34" charset="0"/>
              <a:cs typeface="B Homa" panose="00000400000000000000" pitchFamily="2" charset="-78"/>
            </a:endParaRPr>
          </a:p>
          <a:p>
            <a:pPr marR="0" lvl="0" algn="r" rtl="1">
              <a:spcBef>
                <a:spcPts val="0"/>
              </a:spcBef>
              <a:spcAft>
                <a:spcPts val="800"/>
              </a:spcAft>
            </a:pPr>
            <a:r>
              <a:rPr lang="fa-IR" sz="1200" dirty="0">
                <a:latin typeface="IranNastaliq" panose="02020505000000020003" pitchFamily="18" charset="0"/>
                <a:ea typeface="Calibri" panose="020F0502020204030204" pitchFamily="34" charset="0"/>
                <a:cs typeface="B Homa" panose="00000400000000000000" pitchFamily="2" charset="-78"/>
              </a:rPr>
              <a:t>فقدان مدیریت دانش</a:t>
            </a:r>
            <a:endParaRPr lang="en-US" sz="1050" dirty="0">
              <a:latin typeface="Calibri" panose="020F0502020204030204" pitchFamily="34" charset="0"/>
              <a:ea typeface="Calibri" panose="020F0502020204030204" pitchFamily="34" charset="0"/>
              <a:cs typeface="B Homa" panose="00000400000000000000" pitchFamily="2" charset="-78"/>
            </a:endParaRPr>
          </a:p>
          <a:p>
            <a:pPr marR="0" lvl="0" algn="r" rtl="1">
              <a:spcBef>
                <a:spcPts val="0"/>
              </a:spcBef>
              <a:spcAft>
                <a:spcPts val="800"/>
              </a:spcAft>
            </a:pPr>
            <a:r>
              <a:rPr lang="fa-IR" sz="1200" dirty="0">
                <a:latin typeface="IranNastaliq" panose="02020505000000020003" pitchFamily="18" charset="0"/>
                <a:ea typeface="Calibri" panose="020F0502020204030204" pitchFamily="34" charset="0"/>
                <a:cs typeface="B Homa" panose="00000400000000000000" pitchFamily="2" charset="-78"/>
              </a:rPr>
              <a:t>مقاومت در برابر برنامه ریزی و نیز مقاومت در برابر آشکار شدن خطاها</a:t>
            </a:r>
            <a:endParaRPr lang="en-US" sz="1050" dirty="0">
              <a:latin typeface="Calibri" panose="020F0502020204030204" pitchFamily="34" charset="0"/>
              <a:ea typeface="Calibri" panose="020F0502020204030204" pitchFamily="34" charset="0"/>
              <a:cs typeface="B Homa" panose="00000400000000000000" pitchFamily="2" charset="-78"/>
            </a:endParaRPr>
          </a:p>
          <a:p>
            <a:pPr marR="0" lvl="0" algn="r" rtl="1">
              <a:spcBef>
                <a:spcPts val="0"/>
              </a:spcBef>
              <a:spcAft>
                <a:spcPts val="800"/>
              </a:spcAft>
            </a:pPr>
            <a:r>
              <a:rPr lang="fa-IR" sz="1200" dirty="0">
                <a:latin typeface="IranNastaliq" panose="02020505000000020003" pitchFamily="18" charset="0"/>
                <a:ea typeface="Calibri" panose="020F0502020204030204" pitchFamily="34" charset="0"/>
                <a:cs typeface="B Homa" panose="00000400000000000000" pitchFamily="2" charset="-78"/>
              </a:rPr>
              <a:t>فقدان اهداف راهبردها، خط مشی ها و جهت گیری های</a:t>
            </a:r>
            <a:r>
              <a:rPr lang="en-US" sz="1200" dirty="0">
                <a:latin typeface="IranNastaliq" panose="02020505000000020003" pitchFamily="18" charset="0"/>
                <a:ea typeface="Calibri" panose="020F0502020204030204" pitchFamily="34" charset="0"/>
                <a:cs typeface="B Homa" panose="00000400000000000000" pitchFamily="2" charset="-78"/>
              </a:rPr>
              <a:t> </a:t>
            </a:r>
            <a:r>
              <a:rPr lang="fa-IR" sz="1200" dirty="0">
                <a:latin typeface="IranNastaliq" panose="02020505000000020003" pitchFamily="18" charset="0"/>
                <a:ea typeface="Calibri" panose="020F0502020204030204" pitchFamily="34" charset="0"/>
                <a:cs typeface="B Homa" panose="00000400000000000000" pitchFamily="2" charset="-78"/>
              </a:rPr>
              <a:t>کسب و کاری در سازمان</a:t>
            </a:r>
            <a:endParaRPr lang="en-US" sz="1050" dirty="0">
              <a:latin typeface="Calibri" panose="020F0502020204030204" pitchFamily="34" charset="0"/>
              <a:ea typeface="Calibri" panose="020F0502020204030204" pitchFamily="34" charset="0"/>
              <a:cs typeface="B Homa" panose="00000400000000000000" pitchFamily="2" charset="-78"/>
            </a:endParaRPr>
          </a:p>
          <a:p>
            <a:pPr marR="0" lvl="0" algn="r" rtl="1">
              <a:spcBef>
                <a:spcPts val="0"/>
              </a:spcBef>
              <a:spcAft>
                <a:spcPts val="800"/>
              </a:spcAft>
            </a:pPr>
            <a:r>
              <a:rPr lang="fa-IR" sz="1200" dirty="0">
                <a:latin typeface="IranNastaliq" panose="02020505000000020003" pitchFamily="18" charset="0"/>
                <a:ea typeface="Calibri" panose="020F0502020204030204" pitchFamily="34" charset="0"/>
                <a:cs typeface="B Homa" panose="00000400000000000000" pitchFamily="2" charset="-78"/>
              </a:rPr>
              <a:t>فقدان دانش و ارزش برای تاثیرات کسب و کاری و اولویت آنها</a:t>
            </a:r>
            <a:endParaRPr lang="en-US" sz="1050" dirty="0">
              <a:latin typeface="Calibri" panose="020F0502020204030204" pitchFamily="34" charset="0"/>
              <a:ea typeface="Calibri" panose="020F0502020204030204" pitchFamily="34" charset="0"/>
              <a:cs typeface="B Homa" panose="00000400000000000000" pitchFamily="2" charset="-78"/>
            </a:endParaRPr>
          </a:p>
          <a:p>
            <a:pPr marR="0" lvl="0" algn="r" rtl="1">
              <a:spcBef>
                <a:spcPts val="0"/>
              </a:spcBef>
              <a:spcAft>
                <a:spcPts val="800"/>
              </a:spcAft>
            </a:pPr>
            <a:r>
              <a:rPr lang="fa-IR" sz="1200" dirty="0">
                <a:latin typeface="IranNastaliq" panose="02020505000000020003" pitchFamily="18" charset="0"/>
                <a:ea typeface="Calibri" panose="020F0502020204030204" pitchFamily="34" charset="0"/>
                <a:cs typeface="B Homa" panose="00000400000000000000" pitchFamily="2" charset="-78"/>
              </a:rPr>
              <a:t>فناوری ها و برنامه های کاربردی متضاد و متنوع</a:t>
            </a:r>
            <a:endParaRPr lang="en-US" sz="1050" dirty="0">
              <a:latin typeface="Calibri" panose="020F0502020204030204" pitchFamily="34" charset="0"/>
              <a:ea typeface="Calibri" panose="020F0502020204030204" pitchFamily="34" charset="0"/>
              <a:cs typeface="B Homa" panose="00000400000000000000" pitchFamily="2" charset="-78"/>
            </a:endParaRPr>
          </a:p>
          <a:p>
            <a:pPr marR="0" lvl="0" algn="r" rtl="1">
              <a:spcBef>
                <a:spcPts val="0"/>
              </a:spcBef>
              <a:spcAft>
                <a:spcPts val="800"/>
              </a:spcAft>
            </a:pPr>
            <a:r>
              <a:rPr lang="fa-IR" sz="1200" dirty="0">
                <a:latin typeface="IranNastaliq" panose="02020505000000020003" pitchFamily="18" charset="0"/>
                <a:ea typeface="Calibri" panose="020F0502020204030204" pitchFamily="34" charset="0"/>
                <a:cs typeface="B Homa" panose="00000400000000000000" pitchFamily="2" charset="-78"/>
              </a:rPr>
              <a:t>مقاومت در برابر تغییر و تغییر فرهنگی</a:t>
            </a:r>
            <a:endParaRPr lang="en-US" sz="1050" dirty="0">
              <a:latin typeface="Calibri" panose="020F0502020204030204" pitchFamily="34" charset="0"/>
              <a:ea typeface="Calibri" panose="020F0502020204030204" pitchFamily="34" charset="0"/>
              <a:cs typeface="B Homa" panose="00000400000000000000" pitchFamily="2" charset="-78"/>
            </a:endParaRPr>
          </a:p>
          <a:p>
            <a:pPr marR="0" lvl="0" algn="r" rtl="1">
              <a:spcBef>
                <a:spcPts val="0"/>
              </a:spcBef>
              <a:spcAft>
                <a:spcPts val="800"/>
              </a:spcAft>
            </a:pPr>
            <a:r>
              <a:rPr lang="fa-IR" sz="1200" dirty="0">
                <a:latin typeface="IranNastaliq" panose="02020505000000020003" pitchFamily="18" charset="0"/>
                <a:ea typeface="Calibri" panose="020F0502020204030204" pitchFamily="34" charset="0"/>
                <a:cs typeface="B Homa" panose="00000400000000000000" pitchFamily="2" charset="-78"/>
              </a:rPr>
              <a:t>ارتباطات ضعیف و فقدان همکاری بین </a:t>
            </a:r>
            <a:r>
              <a:rPr lang="en-US" sz="1200" dirty="0">
                <a:latin typeface="Times New Roman" panose="02020603050405020304" pitchFamily="18" charset="0"/>
                <a:ea typeface="Calibri" panose="020F0502020204030204" pitchFamily="34" charset="0"/>
                <a:cs typeface="B Homa" panose="00000400000000000000" pitchFamily="2" charset="-78"/>
              </a:rPr>
              <a:t>IT</a:t>
            </a:r>
            <a:r>
              <a:rPr lang="fa-IR" sz="1200" dirty="0">
                <a:latin typeface="IranNastaliq" panose="02020505000000020003" pitchFamily="18" charset="0"/>
                <a:ea typeface="Calibri" panose="020F0502020204030204" pitchFamily="34" charset="0"/>
                <a:cs typeface="B Homa" panose="00000400000000000000" pitchFamily="2" charset="-78"/>
              </a:rPr>
              <a:t> و کسب و کار</a:t>
            </a:r>
            <a:endParaRPr lang="en-US" sz="1050" dirty="0">
              <a:latin typeface="Calibri" panose="020F0502020204030204" pitchFamily="34" charset="0"/>
              <a:ea typeface="Calibri" panose="020F0502020204030204" pitchFamily="34" charset="0"/>
              <a:cs typeface="B Homa" panose="00000400000000000000" pitchFamily="2" charset="-78"/>
            </a:endParaRPr>
          </a:p>
          <a:p>
            <a:pPr marR="0" lvl="0" algn="r" rtl="1">
              <a:spcBef>
                <a:spcPts val="0"/>
              </a:spcBef>
              <a:spcAft>
                <a:spcPts val="800"/>
              </a:spcAft>
            </a:pPr>
            <a:r>
              <a:rPr lang="fa-IR" sz="1200" dirty="0">
                <a:latin typeface="IranNastaliq" panose="02020505000000020003" pitchFamily="18" charset="0"/>
                <a:ea typeface="Calibri" panose="020F0502020204030204" pitchFamily="34" charset="0"/>
                <a:cs typeface="B Homa" panose="00000400000000000000" pitchFamily="2" charset="-78"/>
              </a:rPr>
              <a:t>فقدان ابزارها، استانداردها و مهارت ها</a:t>
            </a:r>
            <a:endParaRPr lang="en-US" sz="1050" dirty="0">
              <a:latin typeface="Calibri" panose="020F0502020204030204" pitchFamily="34" charset="0"/>
              <a:ea typeface="Calibri" panose="020F0502020204030204" pitchFamily="34" charset="0"/>
              <a:cs typeface="B Homa" panose="00000400000000000000" pitchFamily="2" charset="-78"/>
            </a:endParaRPr>
          </a:p>
          <a:p>
            <a:pPr marR="0" lvl="0" algn="r" rtl="1">
              <a:spcBef>
                <a:spcPts val="0"/>
              </a:spcBef>
              <a:spcAft>
                <a:spcPts val="800"/>
              </a:spcAft>
            </a:pPr>
            <a:r>
              <a:rPr lang="fa-IR" sz="1200" dirty="0">
                <a:latin typeface="IranNastaliq" panose="02020505000000020003" pitchFamily="18" charset="0"/>
                <a:ea typeface="Calibri" panose="020F0502020204030204" pitchFamily="34" charset="0"/>
                <a:cs typeface="B Homa" panose="00000400000000000000" pitchFamily="2" charset="-78"/>
              </a:rPr>
              <a:t>مدیریت ضعیف تامین کننده و یا عملکرد ضعیف تامین کننده</a:t>
            </a:r>
          </a:p>
          <a:p>
            <a:pPr marR="0" lvl="0" algn="r" rtl="1">
              <a:spcBef>
                <a:spcPts val="0"/>
              </a:spcBef>
              <a:spcAft>
                <a:spcPts val="800"/>
              </a:spcAft>
            </a:pPr>
            <a:endParaRPr lang="en-US" sz="1050" dirty="0">
              <a:effectLst/>
              <a:latin typeface="Calibri" panose="020F0502020204030204" pitchFamily="34" charset="0"/>
              <a:ea typeface="Calibri" panose="020F0502020204030204" pitchFamily="34" charset="0"/>
              <a:cs typeface="B Homa" panose="00000400000000000000" pitchFamily="2" charset="-78"/>
            </a:endParaRPr>
          </a:p>
        </p:txBody>
      </p:sp>
      <p:sp>
        <p:nvSpPr>
          <p:cNvPr id="41" name="Rectangle 40"/>
          <p:cNvSpPr/>
          <p:nvPr/>
        </p:nvSpPr>
        <p:spPr>
          <a:xfrm>
            <a:off x="6687506" y="467600"/>
            <a:ext cx="888384" cy="369332"/>
          </a:xfrm>
          <a:prstGeom prst="rect">
            <a:avLst/>
          </a:prstGeom>
        </p:spPr>
        <p:txBody>
          <a:bodyPr wrap="none">
            <a:spAutoFit/>
          </a:bodyPr>
          <a:lstStyle/>
          <a:p>
            <a:pPr algn="ctr" rtl="1"/>
            <a:r>
              <a:rPr lang="fa-IR" dirty="0">
                <a:solidFill>
                  <a:srgbClr val="FF0000"/>
                </a:solidFill>
                <a:cs typeface="B Homa" panose="00000400000000000000" pitchFamily="2" charset="-78"/>
              </a:rPr>
              <a:t>چالش ها</a:t>
            </a:r>
            <a:endParaRPr lang="en-US" dirty="0">
              <a:solidFill>
                <a:srgbClr val="FF0000"/>
              </a:solidFill>
              <a:cs typeface="B Homa" panose="00000400000000000000" pitchFamily="2" charset="-78"/>
            </a:endParaRPr>
          </a:p>
        </p:txBody>
      </p:sp>
      <p:sp>
        <p:nvSpPr>
          <p:cNvPr id="42" name="Rectangle 41"/>
          <p:cNvSpPr/>
          <p:nvPr/>
        </p:nvSpPr>
        <p:spPr>
          <a:xfrm>
            <a:off x="2953196" y="880760"/>
            <a:ext cx="2783038" cy="4955203"/>
          </a:xfrm>
          <a:prstGeom prst="rect">
            <a:avLst/>
          </a:prstGeom>
          <a:solidFill>
            <a:srgbClr val="00FF00"/>
          </a:solidFill>
        </p:spPr>
        <p:txBody>
          <a:bodyPr wrap="square">
            <a:spAutoFit/>
          </a:bodyPr>
          <a:lstStyle/>
          <a:p>
            <a:pPr algn="r" rtl="1">
              <a:spcAft>
                <a:spcPts val="800"/>
              </a:spcAft>
            </a:pPr>
            <a:r>
              <a:rPr lang="fa-IR" sz="1200" dirty="0">
                <a:latin typeface="IranNastaliq" panose="02020505000000020003" pitchFamily="18" charset="0"/>
                <a:ea typeface="Calibri" panose="020F0502020204030204" pitchFamily="34" charset="0"/>
                <a:cs typeface="B Homa" panose="00000400000000000000" pitchFamily="2" charset="-78"/>
              </a:rPr>
              <a:t>تعیین مدیر بهبود مستمر خدمت</a:t>
            </a:r>
          </a:p>
          <a:p>
            <a:pPr algn="r" rtl="1">
              <a:spcAft>
                <a:spcPts val="800"/>
              </a:spcAft>
            </a:pPr>
            <a:r>
              <a:rPr lang="fa-IR" sz="1200" dirty="0">
                <a:latin typeface="IranNastaliq" panose="02020505000000020003" pitchFamily="18" charset="0"/>
                <a:ea typeface="Calibri" panose="020F0502020204030204" pitchFamily="34" charset="0"/>
                <a:cs typeface="B Homa" panose="00000400000000000000" pitchFamily="2" charset="-78"/>
              </a:rPr>
              <a:t>پذیرش بهبود مستمر خدمت در سازمان</a:t>
            </a:r>
          </a:p>
          <a:p>
            <a:pPr algn="r" rtl="1">
              <a:spcAft>
                <a:spcPts val="800"/>
              </a:spcAft>
            </a:pPr>
            <a:r>
              <a:rPr lang="fa-IR" sz="1200" dirty="0">
                <a:latin typeface="IranNastaliq" panose="02020505000000020003" pitchFamily="18" charset="0"/>
                <a:ea typeface="Calibri" panose="020F0502020204030204" pitchFamily="34" charset="0"/>
                <a:cs typeface="B Homa" panose="00000400000000000000" pitchFamily="2" charset="-78"/>
              </a:rPr>
              <a:t>تعهد مدیریتی</a:t>
            </a:r>
          </a:p>
          <a:p>
            <a:pPr algn="r" rtl="1">
              <a:spcAft>
                <a:spcPts val="800"/>
              </a:spcAft>
            </a:pPr>
            <a:r>
              <a:rPr lang="fa-IR" sz="1200" dirty="0">
                <a:latin typeface="IranNastaliq" panose="02020505000000020003" pitchFamily="18" charset="0"/>
                <a:ea typeface="Calibri" panose="020F0502020204030204" pitchFamily="34" charset="0"/>
                <a:cs typeface="B Homa" panose="00000400000000000000" pitchFamily="2" charset="-78"/>
              </a:rPr>
              <a:t>تعیین معیارهای مشخص برای اولویت بندی پروژه های بهبود</a:t>
            </a:r>
          </a:p>
          <a:p>
            <a:pPr algn="r" rtl="1">
              <a:spcAft>
                <a:spcPts val="800"/>
              </a:spcAft>
            </a:pPr>
            <a:r>
              <a:rPr lang="fa-IR" sz="1200" dirty="0">
                <a:latin typeface="IranNastaliq" panose="02020505000000020003" pitchFamily="18" charset="0"/>
                <a:ea typeface="Calibri" panose="020F0502020204030204" pitchFamily="34" charset="0"/>
                <a:cs typeface="B Homa" panose="00000400000000000000" pitchFamily="2" charset="-78"/>
              </a:rPr>
              <a:t>پذیرش رویکرد چرخه عمر خدمت</a:t>
            </a:r>
          </a:p>
          <a:p>
            <a:pPr algn="r" rtl="1">
              <a:spcAft>
                <a:spcPts val="800"/>
              </a:spcAft>
            </a:pPr>
            <a:r>
              <a:rPr lang="fa-IR" sz="1200" dirty="0">
                <a:latin typeface="IranNastaliq" panose="02020505000000020003" pitchFamily="18" charset="0"/>
                <a:ea typeface="Calibri" panose="020F0502020204030204" pitchFamily="34" charset="0"/>
                <a:cs typeface="B Homa" panose="00000400000000000000" pitchFamily="2" charset="-78"/>
              </a:rPr>
              <a:t>تامین وجوه لازم برای فعالیت های بهبود</a:t>
            </a:r>
          </a:p>
          <a:p>
            <a:pPr algn="r" rtl="1">
              <a:spcAft>
                <a:spcPts val="800"/>
              </a:spcAft>
            </a:pPr>
            <a:r>
              <a:rPr lang="fa-IR" sz="1200" dirty="0">
                <a:latin typeface="IranNastaliq" panose="02020505000000020003" pitchFamily="18" charset="0"/>
                <a:ea typeface="Calibri" panose="020F0502020204030204" pitchFamily="34" charset="0"/>
                <a:cs typeface="B Homa" panose="00000400000000000000" pitchFamily="2" charset="-78"/>
              </a:rPr>
              <a:t>تخصیص منابع</a:t>
            </a:r>
          </a:p>
          <a:p>
            <a:pPr algn="r" rtl="1">
              <a:spcAft>
                <a:spcPts val="800"/>
              </a:spcAft>
            </a:pPr>
            <a:r>
              <a:rPr lang="fa-IR" sz="1200" dirty="0">
                <a:latin typeface="IranNastaliq" panose="02020505000000020003" pitchFamily="18" charset="0"/>
                <a:ea typeface="Calibri" panose="020F0502020204030204" pitchFamily="34" charset="0"/>
                <a:cs typeface="B Homa" panose="00000400000000000000" pitchFamily="2" charset="-78"/>
              </a:rPr>
              <a:t>وجود فناوری های لازم برای پشتیبانی از بهبود مستمر خدمت</a:t>
            </a:r>
          </a:p>
          <a:p>
            <a:pPr algn="r" rtl="1">
              <a:spcAft>
                <a:spcPts val="800"/>
              </a:spcAft>
            </a:pPr>
            <a:r>
              <a:rPr lang="fa-IR" sz="1200" dirty="0">
                <a:latin typeface="IranNastaliq" panose="02020505000000020003" pitchFamily="18" charset="0"/>
                <a:ea typeface="Calibri" panose="020F0502020204030204" pitchFamily="34" charset="0"/>
                <a:cs typeface="B Homa" panose="00000400000000000000" pitchFamily="2" charset="-78"/>
              </a:rPr>
              <a:t>پذیرش فرایندها</a:t>
            </a:r>
          </a:p>
          <a:p>
            <a:pPr algn="r" rtl="1">
              <a:spcAft>
                <a:spcPts val="800"/>
              </a:spcAft>
            </a:pPr>
            <a:endParaRPr lang="fa-IR" sz="1200" dirty="0">
              <a:latin typeface="IranNastaliq" panose="02020505000000020003" pitchFamily="18" charset="0"/>
              <a:ea typeface="Calibri" panose="020F0502020204030204" pitchFamily="34" charset="0"/>
              <a:cs typeface="B Homa" panose="00000400000000000000" pitchFamily="2" charset="-78"/>
            </a:endParaRPr>
          </a:p>
          <a:p>
            <a:pPr algn="r" rtl="1">
              <a:spcAft>
                <a:spcPts val="800"/>
              </a:spcAft>
            </a:pPr>
            <a:endParaRPr lang="fa-IR" sz="1200" dirty="0">
              <a:latin typeface="IranNastaliq" panose="02020505000000020003" pitchFamily="18" charset="0"/>
              <a:ea typeface="Calibri" panose="020F0502020204030204" pitchFamily="34" charset="0"/>
              <a:cs typeface="B Homa" panose="00000400000000000000" pitchFamily="2" charset="-78"/>
            </a:endParaRPr>
          </a:p>
          <a:p>
            <a:pPr algn="r" rtl="1">
              <a:spcAft>
                <a:spcPts val="800"/>
              </a:spcAft>
            </a:pPr>
            <a:endParaRPr lang="fa-IR" sz="1200" dirty="0">
              <a:latin typeface="IranNastaliq" panose="02020505000000020003" pitchFamily="18" charset="0"/>
              <a:ea typeface="Calibri" panose="020F0502020204030204" pitchFamily="34" charset="0"/>
              <a:cs typeface="B Homa" panose="00000400000000000000" pitchFamily="2" charset="-78"/>
            </a:endParaRPr>
          </a:p>
          <a:p>
            <a:pPr algn="r" rtl="1">
              <a:spcAft>
                <a:spcPts val="800"/>
              </a:spcAft>
            </a:pPr>
            <a:endParaRPr lang="fa-IR" sz="1200" dirty="0">
              <a:latin typeface="IranNastaliq" panose="02020505000000020003" pitchFamily="18" charset="0"/>
              <a:ea typeface="Calibri" panose="020F0502020204030204" pitchFamily="34" charset="0"/>
              <a:cs typeface="B Homa" panose="00000400000000000000" pitchFamily="2" charset="-78"/>
            </a:endParaRPr>
          </a:p>
          <a:p>
            <a:pPr algn="r" rtl="1">
              <a:spcAft>
                <a:spcPts val="800"/>
              </a:spcAft>
            </a:pPr>
            <a:endParaRPr lang="fa-IR" sz="1200" dirty="0">
              <a:latin typeface="IranNastaliq" panose="02020505000000020003" pitchFamily="18" charset="0"/>
              <a:ea typeface="Calibri" panose="020F0502020204030204" pitchFamily="34" charset="0"/>
              <a:cs typeface="B Homa" panose="00000400000000000000" pitchFamily="2" charset="-78"/>
            </a:endParaRPr>
          </a:p>
          <a:p>
            <a:pPr algn="r" rtl="1">
              <a:spcAft>
                <a:spcPts val="800"/>
              </a:spcAft>
            </a:pPr>
            <a:endParaRPr lang="fa-IR" sz="1200" dirty="0">
              <a:latin typeface="IranNastaliq" panose="02020505000000020003" pitchFamily="18" charset="0"/>
              <a:ea typeface="Calibri" panose="020F0502020204030204" pitchFamily="34" charset="0"/>
              <a:cs typeface="B Homa" panose="00000400000000000000" pitchFamily="2" charset="-78"/>
            </a:endParaRPr>
          </a:p>
          <a:p>
            <a:pPr algn="r" rtl="1">
              <a:spcAft>
                <a:spcPts val="800"/>
              </a:spcAft>
            </a:pPr>
            <a:endParaRPr lang="en-US" sz="1200" dirty="0">
              <a:latin typeface="IranNastaliq" panose="02020505000000020003" pitchFamily="18" charset="0"/>
              <a:ea typeface="Calibri" panose="020F0502020204030204" pitchFamily="34" charset="0"/>
              <a:cs typeface="B Homa" panose="00000400000000000000" pitchFamily="2" charset="-78"/>
            </a:endParaRPr>
          </a:p>
        </p:txBody>
      </p:sp>
      <p:sp>
        <p:nvSpPr>
          <p:cNvPr id="43" name="Rectangle 42"/>
          <p:cNvSpPr/>
          <p:nvPr/>
        </p:nvSpPr>
        <p:spPr>
          <a:xfrm>
            <a:off x="3454510" y="435878"/>
            <a:ext cx="2012090" cy="369332"/>
          </a:xfrm>
          <a:prstGeom prst="rect">
            <a:avLst/>
          </a:prstGeom>
        </p:spPr>
        <p:txBody>
          <a:bodyPr wrap="none">
            <a:spAutoFit/>
          </a:bodyPr>
          <a:lstStyle/>
          <a:p>
            <a:pPr algn="ctr" rtl="1"/>
            <a:r>
              <a:rPr lang="fa-IR" dirty="0">
                <a:solidFill>
                  <a:srgbClr val="00FF00"/>
                </a:solidFill>
                <a:cs typeface="B Homa" panose="00000400000000000000" pitchFamily="2" charset="-78"/>
              </a:rPr>
              <a:t>عوامل بحرانی موفقیت</a:t>
            </a:r>
            <a:endParaRPr lang="en-US" dirty="0">
              <a:solidFill>
                <a:srgbClr val="00FF00"/>
              </a:solidFill>
              <a:cs typeface="B Homa" panose="00000400000000000000" pitchFamily="2" charset="-78"/>
            </a:endParaRPr>
          </a:p>
        </p:txBody>
      </p:sp>
      <p:sp>
        <p:nvSpPr>
          <p:cNvPr id="44" name="Rectangle 43"/>
          <p:cNvSpPr/>
          <p:nvPr/>
        </p:nvSpPr>
        <p:spPr>
          <a:xfrm>
            <a:off x="167268" y="880760"/>
            <a:ext cx="2750061" cy="4873129"/>
          </a:xfrm>
          <a:prstGeom prst="rect">
            <a:avLst/>
          </a:prstGeom>
          <a:solidFill>
            <a:srgbClr val="FFC000"/>
          </a:solidFill>
        </p:spPr>
        <p:txBody>
          <a:bodyPr wrap="square">
            <a:spAutoFit/>
          </a:bodyPr>
          <a:lstStyle/>
          <a:p>
            <a:pPr algn="r" rtl="1">
              <a:spcAft>
                <a:spcPts val="800"/>
              </a:spcAft>
            </a:pPr>
            <a:r>
              <a:rPr lang="fa-IR" sz="1200" dirty="0">
                <a:latin typeface="IranNastaliq" panose="02020505000000020003" pitchFamily="18" charset="0"/>
                <a:ea typeface="Calibri" panose="020F0502020204030204" pitchFamily="34" charset="0"/>
                <a:cs typeface="B Homa" panose="00000400000000000000" pitchFamily="2" charset="-78"/>
              </a:rPr>
              <a:t>بند پروازانه اندیشیدن</a:t>
            </a:r>
          </a:p>
          <a:p>
            <a:pPr algn="r" rtl="1">
              <a:spcAft>
                <a:spcPts val="800"/>
              </a:spcAft>
            </a:pPr>
            <a:r>
              <a:rPr lang="fa-IR" sz="1200" dirty="0">
                <a:latin typeface="IranNastaliq" panose="02020505000000020003" pitchFamily="18" charset="0"/>
                <a:ea typeface="Calibri" panose="020F0502020204030204" pitchFamily="34" charset="0"/>
                <a:cs typeface="B Homa" panose="00000400000000000000" pitchFamily="2" charset="-78"/>
              </a:rPr>
              <a:t>مطرح نکردن فرضت های بهبود</a:t>
            </a:r>
          </a:p>
          <a:p>
            <a:pPr algn="r" rtl="1">
              <a:spcAft>
                <a:spcPts val="800"/>
              </a:spcAft>
            </a:pPr>
            <a:r>
              <a:rPr lang="fa-IR" sz="1200" dirty="0">
                <a:latin typeface="IranNastaliq" panose="02020505000000020003" pitchFamily="18" charset="0"/>
                <a:ea typeface="Calibri" panose="020F0502020204030204" pitchFamily="34" charset="0"/>
                <a:cs typeface="B Homa" panose="00000400000000000000" pitchFamily="2" charset="-78"/>
              </a:rPr>
              <a:t>تمرکز نکردن همزمان بر بهبود فرایندها و خدمات</a:t>
            </a:r>
          </a:p>
          <a:p>
            <a:pPr algn="r" rtl="1">
              <a:spcAft>
                <a:spcPts val="800"/>
              </a:spcAft>
            </a:pPr>
            <a:r>
              <a:rPr lang="fa-IR" sz="1200" dirty="0">
                <a:latin typeface="IranNastaliq" panose="02020505000000020003" pitchFamily="18" charset="0"/>
                <a:ea typeface="Calibri" panose="020F0502020204030204" pitchFamily="34" charset="0"/>
                <a:cs typeface="B Homa" panose="00000400000000000000" pitchFamily="2" charset="-78"/>
              </a:rPr>
              <a:t>اولویت بندی نکردن پروژه های بهبود</a:t>
            </a:r>
          </a:p>
          <a:p>
            <a:pPr algn="r" rtl="1">
              <a:spcAft>
                <a:spcPts val="800"/>
              </a:spcAft>
            </a:pPr>
            <a:r>
              <a:rPr lang="fa-IR" sz="1200" dirty="0">
                <a:latin typeface="IranNastaliq" panose="02020505000000020003" pitchFamily="18" charset="0"/>
                <a:ea typeface="Calibri" panose="020F0502020204030204" pitchFamily="34" charset="0"/>
                <a:cs typeface="B Homa" panose="00000400000000000000" pitchFamily="2" charset="-78"/>
              </a:rPr>
              <a:t>اجرای بهبود بدون فناوری</a:t>
            </a:r>
          </a:p>
          <a:p>
            <a:pPr algn="r" rtl="1">
              <a:spcAft>
                <a:spcPts val="800"/>
              </a:spcAft>
            </a:pPr>
            <a:r>
              <a:rPr lang="fa-IR" sz="1200" dirty="0">
                <a:latin typeface="IranNastaliq" panose="02020505000000020003" pitchFamily="18" charset="0"/>
                <a:ea typeface="Calibri" panose="020F0502020204030204" pitchFamily="34" charset="0"/>
                <a:cs typeface="B Homa" panose="00000400000000000000" pitchFamily="2" charset="-78"/>
              </a:rPr>
              <a:t>پیاده سازی فعالیت ها بدون تخصیص منابع </a:t>
            </a:r>
          </a:p>
          <a:p>
            <a:pPr algn="r" rtl="1">
              <a:spcAft>
                <a:spcPts val="800"/>
              </a:spcAft>
            </a:pPr>
            <a:r>
              <a:rPr lang="fa-IR" sz="1200" dirty="0">
                <a:latin typeface="IranNastaliq" panose="02020505000000020003" pitchFamily="18" charset="0"/>
                <a:ea typeface="Calibri" panose="020F0502020204030204" pitchFamily="34" charset="0"/>
                <a:cs typeface="B Homa" panose="00000400000000000000" pitchFamily="2" charset="-78"/>
              </a:rPr>
              <a:t>انجام ندادن کلیه گام های هفتگانه </a:t>
            </a:r>
          </a:p>
          <a:p>
            <a:pPr algn="r" rtl="1">
              <a:spcAft>
                <a:spcPts val="800"/>
              </a:spcAft>
            </a:pPr>
            <a:r>
              <a:rPr lang="fa-IR" sz="1200" dirty="0">
                <a:latin typeface="IranNastaliq" panose="02020505000000020003" pitchFamily="18" charset="0"/>
                <a:ea typeface="Calibri" panose="020F0502020204030204" pitchFamily="34" charset="0"/>
                <a:cs typeface="B Homa" panose="00000400000000000000" pitchFamily="2" charset="-78"/>
              </a:rPr>
              <a:t>عدم اخذ تصمبم های راهبردی </a:t>
            </a:r>
          </a:p>
          <a:p>
            <a:pPr algn="r" rtl="1">
              <a:spcAft>
                <a:spcPts val="800"/>
              </a:spcAft>
            </a:pPr>
            <a:r>
              <a:rPr lang="fa-IR" sz="1200" dirty="0">
                <a:latin typeface="IranNastaliq" panose="02020505000000020003" pitchFamily="18" charset="0"/>
                <a:ea typeface="Calibri" panose="020F0502020204030204" pitchFamily="34" charset="0"/>
                <a:cs typeface="B Homa" panose="00000400000000000000" pitchFamily="2" charset="-78"/>
              </a:rPr>
              <a:t>عدم انجام مدیریت مناسب</a:t>
            </a:r>
          </a:p>
          <a:p>
            <a:pPr algn="r" rtl="1">
              <a:spcAft>
                <a:spcPts val="800"/>
              </a:spcAft>
            </a:pPr>
            <a:r>
              <a:rPr lang="fa-IR" sz="1200" dirty="0">
                <a:latin typeface="IranNastaliq" panose="02020505000000020003" pitchFamily="18" charset="0"/>
                <a:ea typeface="Calibri" panose="020F0502020204030204" pitchFamily="34" charset="0"/>
                <a:cs typeface="B Homa" panose="00000400000000000000" pitchFamily="2" charset="-78"/>
              </a:rPr>
              <a:t>فقدان ارتباط با کسب و کار</a:t>
            </a:r>
          </a:p>
          <a:p>
            <a:pPr algn="r" rtl="1">
              <a:spcAft>
                <a:spcPts val="800"/>
              </a:spcAft>
            </a:pPr>
            <a:r>
              <a:rPr lang="fa-IR" sz="1200" dirty="0">
                <a:latin typeface="IranNastaliq" panose="02020505000000020003" pitchFamily="18" charset="0"/>
                <a:ea typeface="Calibri" panose="020F0502020204030204" pitchFamily="34" charset="0"/>
                <a:cs typeface="B Homa" panose="00000400000000000000" pitchFamily="2" charset="-78"/>
              </a:rPr>
              <a:t>نبود و یا تاخیر در جلسات ارتباطی</a:t>
            </a:r>
          </a:p>
          <a:p>
            <a:pPr algn="r" rtl="1">
              <a:spcAft>
                <a:spcPts val="800"/>
              </a:spcAft>
            </a:pPr>
            <a:r>
              <a:rPr lang="fa-IR" sz="1200" dirty="0">
                <a:latin typeface="IranNastaliq" panose="02020505000000020003" pitchFamily="18" charset="0"/>
                <a:ea typeface="Calibri" panose="020F0502020204030204" pitchFamily="34" charset="0"/>
                <a:cs typeface="B Homa" panose="00000400000000000000" pitchFamily="2" charset="-78"/>
              </a:rPr>
              <a:t>عدم انجام تست قبل از بهبود</a:t>
            </a:r>
          </a:p>
          <a:p>
            <a:pPr algn="r" rtl="1">
              <a:spcAft>
                <a:spcPts val="800"/>
              </a:spcAft>
            </a:pPr>
            <a:endParaRPr lang="fa-IR" sz="1200" dirty="0">
              <a:latin typeface="IranNastaliq" panose="02020505000000020003" pitchFamily="18" charset="0"/>
              <a:ea typeface="Calibri" panose="020F0502020204030204" pitchFamily="34" charset="0"/>
              <a:cs typeface="B Homa" panose="00000400000000000000" pitchFamily="2" charset="-78"/>
            </a:endParaRPr>
          </a:p>
          <a:p>
            <a:pPr algn="r" rtl="1">
              <a:spcAft>
                <a:spcPts val="800"/>
              </a:spcAft>
            </a:pPr>
            <a:endParaRPr lang="fa-IR" sz="1200" dirty="0">
              <a:latin typeface="IranNastaliq" panose="02020505000000020003" pitchFamily="18" charset="0"/>
              <a:ea typeface="Calibri" panose="020F0502020204030204" pitchFamily="34" charset="0"/>
              <a:cs typeface="B Homa" panose="00000400000000000000" pitchFamily="2" charset="-78"/>
            </a:endParaRPr>
          </a:p>
          <a:p>
            <a:pPr algn="r" rtl="1">
              <a:spcAft>
                <a:spcPts val="800"/>
              </a:spcAft>
            </a:pPr>
            <a:endParaRPr lang="fa-IR" sz="1200" dirty="0">
              <a:latin typeface="IranNastaliq" panose="02020505000000020003" pitchFamily="18" charset="0"/>
              <a:ea typeface="Calibri" panose="020F0502020204030204" pitchFamily="34" charset="0"/>
              <a:cs typeface="B Homa" panose="00000400000000000000" pitchFamily="2" charset="-78"/>
            </a:endParaRPr>
          </a:p>
          <a:p>
            <a:pPr algn="r" rtl="1">
              <a:spcAft>
                <a:spcPts val="800"/>
              </a:spcAft>
            </a:pPr>
            <a:endParaRPr lang="fa-IR" sz="1200" dirty="0">
              <a:latin typeface="IranNastaliq" panose="02020505000000020003" pitchFamily="18" charset="0"/>
              <a:ea typeface="Calibri" panose="020F0502020204030204" pitchFamily="34" charset="0"/>
              <a:cs typeface="B Homa" panose="00000400000000000000" pitchFamily="2" charset="-78"/>
            </a:endParaRPr>
          </a:p>
          <a:p>
            <a:pPr algn="r" rtl="1">
              <a:spcAft>
                <a:spcPts val="800"/>
              </a:spcAft>
            </a:pPr>
            <a:endParaRPr lang="en-US" sz="1200" dirty="0">
              <a:latin typeface="IranNastaliq" panose="02020505000000020003" pitchFamily="18" charset="0"/>
              <a:ea typeface="Calibri" panose="020F0502020204030204" pitchFamily="34" charset="0"/>
              <a:cs typeface="B Homa" panose="00000400000000000000" pitchFamily="2" charset="-78"/>
            </a:endParaRPr>
          </a:p>
        </p:txBody>
      </p:sp>
      <p:sp>
        <p:nvSpPr>
          <p:cNvPr id="45" name="Rectangle 44"/>
          <p:cNvSpPr/>
          <p:nvPr/>
        </p:nvSpPr>
        <p:spPr>
          <a:xfrm>
            <a:off x="1089289" y="506876"/>
            <a:ext cx="906018" cy="369332"/>
          </a:xfrm>
          <a:prstGeom prst="rect">
            <a:avLst/>
          </a:prstGeom>
        </p:spPr>
        <p:txBody>
          <a:bodyPr wrap="none">
            <a:spAutoFit/>
          </a:bodyPr>
          <a:lstStyle/>
          <a:p>
            <a:pPr algn="ctr" rtl="1"/>
            <a:r>
              <a:rPr lang="fa-IR" dirty="0">
                <a:solidFill>
                  <a:srgbClr val="FFC000"/>
                </a:solidFill>
                <a:cs typeface="B Homa" panose="00000400000000000000" pitchFamily="2" charset="-78"/>
              </a:rPr>
              <a:t>ریسک ها</a:t>
            </a:r>
            <a:endParaRPr lang="en-US" dirty="0">
              <a:solidFill>
                <a:srgbClr val="FFC000"/>
              </a:solidFill>
              <a:cs typeface="B Homa" panose="00000400000000000000" pitchFamily="2" charset="-78"/>
            </a:endParaRPr>
          </a:p>
        </p:txBody>
      </p:sp>
      <p:sp>
        <p:nvSpPr>
          <p:cNvPr id="46" name="Rectangle 45"/>
          <p:cNvSpPr/>
          <p:nvPr/>
        </p:nvSpPr>
        <p:spPr>
          <a:xfrm>
            <a:off x="8791771" y="6257287"/>
            <a:ext cx="2192220" cy="206180"/>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fa-IR" sz="1100" dirty="0">
              <a:solidFill>
                <a:schemeClr val="tx1"/>
              </a:solidFill>
              <a:cs typeface="B Homa" panose="00000400000000000000" pitchFamily="2" charset="-78"/>
            </a:endParaRPr>
          </a:p>
          <a:p>
            <a:pPr algn="ctr" rtl="1"/>
            <a:r>
              <a:rPr lang="fa-IR" sz="1100" dirty="0">
                <a:solidFill>
                  <a:schemeClr val="tx1"/>
                </a:solidFill>
                <a:cs typeface="B Homa" panose="00000400000000000000" pitchFamily="2" charset="-78"/>
              </a:rPr>
              <a:t>دلایل شکست پروژه های تحول</a:t>
            </a:r>
            <a:endParaRPr lang="en-US" sz="1100" dirty="0">
              <a:solidFill>
                <a:schemeClr val="tx1"/>
              </a:solidFill>
              <a:cs typeface="B Homa" panose="00000400000000000000" pitchFamily="2" charset="-78"/>
            </a:endParaRPr>
          </a:p>
          <a:p>
            <a:pPr algn="ctr" rtl="1"/>
            <a:r>
              <a:rPr lang="fa-IR" sz="1200" dirty="0">
                <a:solidFill>
                  <a:schemeClr val="tx1"/>
                </a:solidFill>
                <a:cs typeface="B Homa" panose="00000400000000000000" pitchFamily="2" charset="-78"/>
              </a:rPr>
              <a:t> </a:t>
            </a:r>
            <a:endParaRPr lang="en-US" sz="1200" dirty="0">
              <a:solidFill>
                <a:schemeClr val="tx1"/>
              </a:solidFill>
              <a:cs typeface="B Homa" panose="00000400000000000000" pitchFamily="2" charset="-78"/>
            </a:endParaRPr>
          </a:p>
        </p:txBody>
      </p:sp>
    </p:spTree>
    <p:extLst>
      <p:ext uri="{BB962C8B-B14F-4D97-AF65-F5344CB8AC3E}">
        <p14:creationId xmlns:p14="http://schemas.microsoft.com/office/powerpoint/2010/main" val="309572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ppt_x"/>
                                          </p:val>
                                        </p:tav>
                                        <p:tav tm="100000">
                                          <p:val>
                                            <p:strVal val="#ppt_x"/>
                                          </p:val>
                                        </p:tav>
                                      </p:tavLst>
                                    </p:anim>
                                    <p:anim calcmode="lin" valueType="num">
                                      <p:cBhvr additive="base">
                                        <p:cTn id="12"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barn(inVertical)">
                                      <p:cBhvr>
                                        <p:cTn id="17" dur="500"/>
                                        <p:tgtEl>
                                          <p:spTgt spid="42"/>
                                        </p:tgtEl>
                                      </p:cBhvr>
                                    </p:animEffect>
                                  </p:childTnLst>
                                </p:cTn>
                              </p:par>
                            </p:childTnLst>
                          </p:cTn>
                        </p:par>
                        <p:par>
                          <p:cTn id="18" fill="hold">
                            <p:stCondLst>
                              <p:cond delay="500"/>
                            </p:stCondLst>
                            <p:childTnLst>
                              <p:par>
                                <p:cTn id="19" presetID="16" presetClass="entr" presetSubtype="21"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barn(inVertical)">
                                      <p:cBhvr>
                                        <p:cTn id="21" dur="500"/>
                                        <p:tgtEl>
                                          <p:spTgt spid="43"/>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additive="base">
                                        <p:cTn id="26" dur="500" fill="hold"/>
                                        <p:tgtEl>
                                          <p:spTgt spid="44"/>
                                        </p:tgtEl>
                                        <p:attrNameLst>
                                          <p:attrName>ppt_x</p:attrName>
                                        </p:attrNameLst>
                                      </p:cBhvr>
                                      <p:tavLst>
                                        <p:tav tm="0">
                                          <p:val>
                                            <p:strVal val="#ppt_x"/>
                                          </p:val>
                                        </p:tav>
                                        <p:tav tm="100000">
                                          <p:val>
                                            <p:strVal val="#ppt_x"/>
                                          </p:val>
                                        </p:tav>
                                      </p:tavLst>
                                    </p:anim>
                                    <p:anim calcmode="lin" valueType="num">
                                      <p:cBhvr additive="base">
                                        <p:cTn id="27" dur="500" fill="hold"/>
                                        <p:tgtEl>
                                          <p:spTgt spid="44"/>
                                        </p:tgtEl>
                                        <p:attrNameLst>
                                          <p:attrName>ppt_y</p:attrName>
                                        </p:attrNameLst>
                                      </p:cBhvr>
                                      <p:tavLst>
                                        <p:tav tm="0">
                                          <p:val>
                                            <p:strVal val="1+#ppt_h/2"/>
                                          </p:val>
                                        </p:tav>
                                        <p:tav tm="100000">
                                          <p:val>
                                            <p:strVal val="#ppt_y"/>
                                          </p:val>
                                        </p:tav>
                                      </p:tavLst>
                                    </p:anim>
                                  </p:childTnLst>
                                </p:cTn>
                              </p:par>
                            </p:childTnLst>
                          </p:cTn>
                        </p:par>
                        <p:par>
                          <p:cTn id="28" fill="hold">
                            <p:stCondLst>
                              <p:cond delay="500"/>
                            </p:stCondLst>
                            <p:childTnLst>
                              <p:par>
                                <p:cTn id="29" presetID="2" presetClass="entr" presetSubtype="4" fill="hold" grpId="0" nodeType="after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additive="base">
                                        <p:cTn id="31" dur="500" fill="hold"/>
                                        <p:tgtEl>
                                          <p:spTgt spid="45"/>
                                        </p:tgtEl>
                                        <p:attrNameLst>
                                          <p:attrName>ppt_x</p:attrName>
                                        </p:attrNameLst>
                                      </p:cBhvr>
                                      <p:tavLst>
                                        <p:tav tm="0">
                                          <p:val>
                                            <p:strVal val="#ppt_x"/>
                                          </p:val>
                                        </p:tav>
                                        <p:tav tm="100000">
                                          <p:val>
                                            <p:strVal val="#ppt_x"/>
                                          </p:val>
                                        </p:tav>
                                      </p:tavLst>
                                    </p:anim>
                                    <p:anim calcmode="lin" valueType="num">
                                      <p:cBhvr additive="base">
                                        <p:cTn id="32"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P spid="42" grpId="0" animBg="1"/>
      <p:bldP spid="43" grpId="0"/>
      <p:bldP spid="44" grpId="0" animBg="1"/>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4113014930"/>
              </p:ext>
            </p:extLst>
          </p:nvPr>
        </p:nvGraphicFramePr>
        <p:xfrm>
          <a:off x="5287267" y="71204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9567745" y="133814"/>
            <a:ext cx="1843774" cy="461665"/>
          </a:xfrm>
          <a:prstGeom prst="rect">
            <a:avLst/>
          </a:prstGeom>
          <a:noFill/>
        </p:spPr>
        <p:txBody>
          <a:bodyPr wrap="none" rtlCol="0">
            <a:spAutoFit/>
          </a:bodyPr>
          <a:lstStyle/>
          <a:p>
            <a:r>
              <a:rPr lang="fa-IR" sz="2400" dirty="0">
                <a:solidFill>
                  <a:srgbClr val="FF0000"/>
                </a:solidFill>
                <a:cs typeface="B Homa" panose="00000400000000000000" pitchFamily="2" charset="-78"/>
              </a:rPr>
              <a:t>فهرست مطالب</a:t>
            </a:r>
            <a:endParaRPr lang="en-US" sz="2400" dirty="0">
              <a:solidFill>
                <a:srgbClr val="FF0000"/>
              </a:solidFill>
              <a:cs typeface="B Homa" panose="00000400000000000000" pitchFamily="2" charset="-78"/>
            </a:endParaRPr>
          </a:p>
        </p:txBody>
      </p:sp>
      <p:sp>
        <p:nvSpPr>
          <p:cNvPr id="4" name="Footer Placeholder 12"/>
          <p:cNvSpPr>
            <a:spLocks noGrp="1"/>
          </p:cNvSpPr>
          <p:nvPr>
            <p:ph type="ftr" sz="quarter" idx="11"/>
          </p:nvPr>
        </p:nvSpPr>
        <p:spPr>
          <a:xfrm>
            <a:off x="8034756" y="6443458"/>
            <a:ext cx="611080" cy="349228"/>
          </a:xfrm>
        </p:spPr>
        <p:txBody>
          <a:bodyPr/>
          <a:lstStyle/>
          <a:p>
            <a:r>
              <a:rPr lang="fa-IR" dirty="0"/>
              <a:t>30-</a:t>
            </a:r>
            <a:endParaRPr lang="en-US" dirty="0"/>
          </a:p>
        </p:txBody>
      </p:sp>
      <p:sp>
        <p:nvSpPr>
          <p:cNvPr id="6" name="Slide Number Placeholder 13"/>
          <p:cNvSpPr>
            <a:spLocks noGrp="1"/>
          </p:cNvSpPr>
          <p:nvPr>
            <p:ph type="sldNum" sz="quarter" idx="12"/>
          </p:nvPr>
        </p:nvSpPr>
        <p:spPr>
          <a:xfrm>
            <a:off x="7750182" y="6443458"/>
            <a:ext cx="544040" cy="345796"/>
          </a:xfrm>
        </p:spPr>
        <p:txBody>
          <a:bodyPr/>
          <a:lstStyle/>
          <a:p>
            <a:r>
              <a:rPr lang="fa-IR" dirty="0"/>
              <a:t>3</a:t>
            </a:r>
            <a:endParaRPr lang="en-US" dirty="0"/>
          </a:p>
        </p:txBody>
      </p:sp>
    </p:spTree>
    <p:extLst>
      <p:ext uri="{BB962C8B-B14F-4D97-AF65-F5344CB8AC3E}">
        <p14:creationId xmlns:p14="http://schemas.microsoft.com/office/powerpoint/2010/main" val="115127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987767" y="119968"/>
            <a:ext cx="6254726" cy="829994"/>
          </a:xfrm>
        </p:spPr>
        <p:txBody>
          <a:bodyPr>
            <a:normAutofit/>
          </a:bodyPr>
          <a:lstStyle/>
          <a:p>
            <a:pPr algn="r" rtl="1"/>
            <a:r>
              <a:rPr lang="fa-IR" sz="2800" b="0" cap="none" spc="0" dirty="0">
                <a:ln w="0"/>
                <a:solidFill>
                  <a:schemeClr val="tx1"/>
                </a:solidFill>
                <a:effectLst>
                  <a:outerShdw blurRad="38100" dist="19050" dir="2700000" algn="tl" rotWithShape="0">
                    <a:schemeClr val="dk1">
                      <a:alpha val="40000"/>
                    </a:schemeClr>
                  </a:outerShdw>
                </a:effectLst>
                <a:cs typeface="B Homa" panose="00000400000000000000" pitchFamily="2" charset="-78"/>
              </a:rPr>
              <a:t>مقدمه</a:t>
            </a:r>
            <a:endParaRPr lang="en-US" sz="2400" dirty="0"/>
          </a:p>
        </p:txBody>
      </p:sp>
      <p:sp>
        <p:nvSpPr>
          <p:cNvPr id="13" name="Footer Placeholder 12"/>
          <p:cNvSpPr>
            <a:spLocks noGrp="1"/>
          </p:cNvSpPr>
          <p:nvPr>
            <p:ph type="ftr" sz="quarter" idx="11"/>
          </p:nvPr>
        </p:nvSpPr>
        <p:spPr>
          <a:xfrm>
            <a:off x="8034756" y="6443458"/>
            <a:ext cx="611080" cy="349228"/>
          </a:xfrm>
        </p:spPr>
        <p:txBody>
          <a:bodyPr/>
          <a:lstStyle/>
          <a:p>
            <a:r>
              <a:rPr lang="en-US" dirty="0"/>
              <a:t>- </a:t>
            </a:r>
            <a:r>
              <a:rPr lang="fa-IR" dirty="0"/>
              <a:t>30</a:t>
            </a:r>
            <a:endParaRPr lang="en-US" dirty="0"/>
          </a:p>
        </p:txBody>
      </p:sp>
      <p:sp>
        <p:nvSpPr>
          <p:cNvPr id="14" name="Slide Number Placeholder 13"/>
          <p:cNvSpPr>
            <a:spLocks noGrp="1"/>
          </p:cNvSpPr>
          <p:nvPr>
            <p:ph type="sldNum" sz="quarter" idx="12"/>
          </p:nvPr>
        </p:nvSpPr>
        <p:spPr>
          <a:xfrm>
            <a:off x="7750182" y="6443458"/>
            <a:ext cx="544040" cy="345796"/>
          </a:xfrm>
        </p:spPr>
        <p:txBody>
          <a:bodyPr/>
          <a:lstStyle/>
          <a:p>
            <a:fld id="{7FC3EE3A-C468-41A9-BBE5-603562290F29}" type="slidenum">
              <a:rPr lang="en-US" smtClean="0"/>
              <a:pPr/>
              <a:t>4</a:t>
            </a:fld>
            <a:endParaRPr lang="en-US"/>
          </a:p>
        </p:txBody>
      </p:sp>
      <p:sp>
        <p:nvSpPr>
          <p:cNvPr id="107" name="Chevron 106"/>
          <p:cNvSpPr/>
          <p:nvPr/>
        </p:nvSpPr>
        <p:spPr>
          <a:xfrm flipH="1">
            <a:off x="988000" y="5873126"/>
            <a:ext cx="1510905" cy="764616"/>
          </a:xfrm>
          <a:prstGeom prst="chevron">
            <a:avLst>
              <a:gd name="adj" fmla="val 29582"/>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a-IR" sz="1400" dirty="0">
                <a:solidFill>
                  <a:schemeClr val="tx1"/>
                </a:solidFill>
                <a:cs typeface="B Homa" panose="00000400000000000000" pitchFamily="2" charset="-78"/>
              </a:rPr>
              <a:t>عوامل کلیدی موفقیت و ریسک ها</a:t>
            </a:r>
            <a:endParaRPr lang="en-US" sz="1400" dirty="0">
              <a:solidFill>
                <a:schemeClr val="tx1"/>
              </a:solidFill>
              <a:cs typeface="B Homa" panose="00000400000000000000" pitchFamily="2" charset="-78"/>
            </a:endParaRPr>
          </a:p>
        </p:txBody>
      </p:sp>
      <p:sp>
        <p:nvSpPr>
          <p:cNvPr id="43" name="Chevron 42"/>
          <p:cNvSpPr/>
          <p:nvPr/>
        </p:nvSpPr>
        <p:spPr>
          <a:xfrm flipH="1">
            <a:off x="6498743" y="5863928"/>
            <a:ext cx="1510905" cy="764616"/>
          </a:xfrm>
          <a:prstGeom prst="chevron">
            <a:avLst>
              <a:gd name="adj" fmla="val 29582"/>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a-IR" sz="1600" dirty="0">
                <a:solidFill>
                  <a:schemeClr val="tx1"/>
                </a:solidFill>
                <a:cs typeface="B Homa" panose="00000400000000000000" pitchFamily="2" charset="-78"/>
              </a:rPr>
              <a:t>اصول کلیدی</a:t>
            </a:r>
            <a:endParaRPr lang="en-US" sz="1600" dirty="0">
              <a:solidFill>
                <a:schemeClr val="tx1"/>
              </a:solidFill>
              <a:cs typeface="B Homa" panose="00000400000000000000" pitchFamily="2" charset="-78"/>
            </a:endParaRPr>
          </a:p>
        </p:txBody>
      </p:sp>
      <p:sp>
        <p:nvSpPr>
          <p:cNvPr id="108" name="Chevron 107"/>
          <p:cNvSpPr/>
          <p:nvPr/>
        </p:nvSpPr>
        <p:spPr>
          <a:xfrm flipH="1">
            <a:off x="2356276" y="5873126"/>
            <a:ext cx="1510905" cy="764616"/>
          </a:xfrm>
          <a:prstGeom prst="chevron">
            <a:avLst>
              <a:gd name="adj" fmla="val 29582"/>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a-IR" sz="1600" dirty="0">
                <a:solidFill>
                  <a:schemeClr val="tx1"/>
                </a:solidFill>
                <a:cs typeface="B Homa" panose="00000400000000000000" pitchFamily="2" charset="-78"/>
              </a:rPr>
              <a:t>فناوری، چالش ها </a:t>
            </a:r>
            <a:endParaRPr lang="en-US" sz="1600" dirty="0">
              <a:solidFill>
                <a:schemeClr val="tx1"/>
              </a:solidFill>
              <a:cs typeface="B Homa" panose="00000400000000000000" pitchFamily="2" charset="-78"/>
            </a:endParaRPr>
          </a:p>
        </p:txBody>
      </p:sp>
      <p:sp>
        <p:nvSpPr>
          <p:cNvPr id="109" name="Chevron 108"/>
          <p:cNvSpPr/>
          <p:nvPr/>
        </p:nvSpPr>
        <p:spPr>
          <a:xfrm flipH="1">
            <a:off x="3731517" y="5863928"/>
            <a:ext cx="1510905" cy="764616"/>
          </a:xfrm>
          <a:prstGeom prst="chevron">
            <a:avLst>
              <a:gd name="adj" fmla="val 29582"/>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a-IR" sz="1600" dirty="0">
                <a:solidFill>
                  <a:schemeClr val="tx1"/>
                </a:solidFill>
                <a:cs typeface="B Homa" panose="00000400000000000000" pitchFamily="2" charset="-78"/>
              </a:rPr>
              <a:t>سازماندهی</a:t>
            </a:r>
            <a:endParaRPr lang="en-US" dirty="0">
              <a:solidFill>
                <a:schemeClr val="tx1"/>
              </a:solidFill>
              <a:cs typeface="B Homa" panose="00000400000000000000" pitchFamily="2" charset="-78"/>
            </a:endParaRPr>
          </a:p>
        </p:txBody>
      </p:sp>
      <p:sp>
        <p:nvSpPr>
          <p:cNvPr id="110" name="Chevron 109"/>
          <p:cNvSpPr/>
          <p:nvPr/>
        </p:nvSpPr>
        <p:spPr>
          <a:xfrm flipH="1">
            <a:off x="5115130" y="5863928"/>
            <a:ext cx="1510905" cy="764616"/>
          </a:xfrm>
          <a:prstGeom prst="chevron">
            <a:avLst>
              <a:gd name="adj" fmla="val 29582"/>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a-IR" sz="1600" dirty="0">
                <a:solidFill>
                  <a:schemeClr val="tx1"/>
                </a:solidFill>
                <a:cs typeface="B Homa" panose="00000400000000000000" pitchFamily="2" charset="-78"/>
              </a:rPr>
              <a:t>فرایندها و فعالیت ها</a:t>
            </a:r>
            <a:endParaRPr lang="en-US" sz="1600" dirty="0">
              <a:solidFill>
                <a:schemeClr val="tx1"/>
              </a:solidFill>
              <a:cs typeface="B Homa" panose="00000400000000000000" pitchFamily="2" charset="-78"/>
            </a:endParaRPr>
          </a:p>
        </p:txBody>
      </p:sp>
      <p:pic>
        <p:nvPicPr>
          <p:cNvPr id="1026" name="Picture 2" descr="Image result for ITIL LIFE CYC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8410" y="100537"/>
            <a:ext cx="5621299" cy="5605006"/>
          </a:xfrm>
          <a:prstGeom prst="rect">
            <a:avLst/>
          </a:prstGeom>
          <a:noFill/>
          <a:extLst>
            <a:ext uri="{909E8E84-426E-40DD-AFC4-6F175D3DCCD1}">
              <a14:hiddenFill xmlns:a14="http://schemas.microsoft.com/office/drawing/2010/main">
                <a:solidFill>
                  <a:srgbClr val="FFFFFF"/>
                </a:solidFill>
              </a14:hiddenFill>
            </a:ext>
          </a:extLst>
        </p:spPr>
      </p:pic>
      <p:sp>
        <p:nvSpPr>
          <p:cNvPr id="44" name="Slide Number Placeholder 5"/>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C3EE3A-C468-41A9-BBE5-603562290F29}" type="slidenum">
              <a:rPr lang="en-US" smtClean="0"/>
              <a:pPr/>
              <a:t>4</a:t>
            </a:fld>
            <a:endParaRPr lang="en-US"/>
          </a:p>
        </p:txBody>
      </p:sp>
      <p:sp>
        <p:nvSpPr>
          <p:cNvPr id="45" name="Slide Number Placeholder 5"/>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C3EE3A-C468-41A9-BBE5-603562290F29}" type="slidenum">
              <a:rPr lang="en-US" smtClean="0"/>
              <a:pPr/>
              <a:t>4</a:t>
            </a:fld>
            <a:endParaRPr lang="en-US"/>
          </a:p>
        </p:txBody>
      </p:sp>
      <p:sp>
        <p:nvSpPr>
          <p:cNvPr id="47" name="Slide Number Placeholder 5"/>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C3EE3A-C468-41A9-BBE5-603562290F29}" type="slidenum">
              <a:rPr lang="en-US" smtClean="0"/>
              <a:pPr/>
              <a:t>4</a:t>
            </a:fld>
            <a:endParaRPr lang="en-US"/>
          </a:p>
        </p:txBody>
      </p:sp>
      <p:sp>
        <p:nvSpPr>
          <p:cNvPr id="48" name="Rectangle 47">
            <a:hlinkClick r:id="" action="ppaction://noaction"/>
          </p:cNvPr>
          <p:cNvSpPr/>
          <p:nvPr/>
        </p:nvSpPr>
        <p:spPr>
          <a:xfrm>
            <a:off x="11014396" y="4352814"/>
            <a:ext cx="1109121" cy="582066"/>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سازماندهی بهبود مستمر خدمت</a:t>
            </a:r>
            <a:endParaRPr lang="en-US" sz="1200" dirty="0">
              <a:solidFill>
                <a:schemeClr val="tx1"/>
              </a:solidFill>
              <a:cs typeface="B Homa" panose="00000400000000000000" pitchFamily="2" charset="-78"/>
            </a:endParaRPr>
          </a:p>
        </p:txBody>
      </p:sp>
      <p:sp>
        <p:nvSpPr>
          <p:cNvPr id="50" name="Rectangle 49">
            <a:hlinkClick r:id="rId4" action="ppaction://hlinksldjump"/>
          </p:cNvPr>
          <p:cNvSpPr/>
          <p:nvPr/>
        </p:nvSpPr>
        <p:spPr>
          <a:xfrm>
            <a:off x="8802339" y="554371"/>
            <a:ext cx="2160000" cy="216629"/>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حاكميت و سيستم‌هاي مديريت</a:t>
            </a:r>
            <a:endParaRPr lang="en-US" sz="1200" dirty="0">
              <a:solidFill>
                <a:schemeClr val="tx1"/>
              </a:solidFill>
              <a:cs typeface="B Homa" panose="00000400000000000000" pitchFamily="2" charset="-78"/>
            </a:endParaRPr>
          </a:p>
        </p:txBody>
      </p:sp>
      <p:sp>
        <p:nvSpPr>
          <p:cNvPr id="51" name="Rectangle 50">
            <a:hlinkClick r:id="rId5" action="ppaction://hlinksldjump"/>
          </p:cNvPr>
          <p:cNvSpPr/>
          <p:nvPr/>
        </p:nvSpPr>
        <p:spPr>
          <a:xfrm>
            <a:off x="8796797" y="320768"/>
            <a:ext cx="2160000" cy="216629"/>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خدمت و مدیریت خدمت</a:t>
            </a:r>
            <a:endParaRPr lang="en-US" sz="1200" dirty="0">
              <a:solidFill>
                <a:schemeClr val="tx1"/>
              </a:solidFill>
              <a:cs typeface="B Homa" panose="00000400000000000000" pitchFamily="2" charset="-78"/>
            </a:endParaRPr>
          </a:p>
        </p:txBody>
      </p:sp>
      <p:sp>
        <p:nvSpPr>
          <p:cNvPr id="52" name="Rectangle 51">
            <a:hlinkClick r:id="rId6" action="ppaction://hlinksldjump"/>
          </p:cNvPr>
          <p:cNvSpPr/>
          <p:nvPr/>
        </p:nvSpPr>
        <p:spPr>
          <a:xfrm>
            <a:off x="8796797" y="792612"/>
            <a:ext cx="2160000" cy="216629"/>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چرخه عمر خدمت</a:t>
            </a:r>
            <a:endParaRPr lang="en-US" sz="1200" dirty="0">
              <a:solidFill>
                <a:schemeClr val="tx1"/>
              </a:solidFill>
              <a:cs typeface="B Homa" panose="00000400000000000000" pitchFamily="2" charset="-78"/>
            </a:endParaRPr>
          </a:p>
        </p:txBody>
      </p:sp>
      <p:sp>
        <p:nvSpPr>
          <p:cNvPr id="61" name="Rectangle 60">
            <a:hlinkClick r:id="rId7" action="ppaction://hlinksldjump"/>
          </p:cNvPr>
          <p:cNvSpPr/>
          <p:nvPr/>
        </p:nvSpPr>
        <p:spPr>
          <a:xfrm>
            <a:off x="8789752" y="1034660"/>
            <a:ext cx="2178129" cy="225729"/>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رویکرد بهبود مستمر خدمت</a:t>
            </a:r>
            <a:endParaRPr lang="en-US" sz="1200" dirty="0">
              <a:solidFill>
                <a:schemeClr val="tx1"/>
              </a:solidFill>
              <a:cs typeface="B Homa" panose="00000400000000000000" pitchFamily="2" charset="-78"/>
            </a:endParaRPr>
          </a:p>
        </p:txBody>
      </p:sp>
      <p:sp>
        <p:nvSpPr>
          <p:cNvPr id="62" name="Rectangle 61"/>
          <p:cNvSpPr/>
          <p:nvPr/>
        </p:nvSpPr>
        <p:spPr>
          <a:xfrm>
            <a:off x="8789752" y="1263267"/>
            <a:ext cx="2178129" cy="241637"/>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بهبود مستمر خدمت و ..</a:t>
            </a:r>
            <a:endParaRPr lang="en-US" sz="1200" dirty="0">
              <a:solidFill>
                <a:schemeClr val="tx1"/>
              </a:solidFill>
              <a:cs typeface="B Homa" panose="00000400000000000000" pitchFamily="2" charset="-78"/>
            </a:endParaRPr>
          </a:p>
        </p:txBody>
      </p:sp>
      <p:sp>
        <p:nvSpPr>
          <p:cNvPr id="63" name="Rectangle 62">
            <a:hlinkClick r:id="rId8" action="ppaction://hlinksldjump"/>
          </p:cNvPr>
          <p:cNvSpPr/>
          <p:nvPr/>
        </p:nvSpPr>
        <p:spPr>
          <a:xfrm>
            <a:off x="10992663" y="320769"/>
            <a:ext cx="1114760" cy="67419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مديريت خدمت به عنوان الگوی برتر</a:t>
            </a:r>
            <a:endParaRPr lang="en-US" sz="1200" dirty="0">
              <a:solidFill>
                <a:schemeClr val="tx1"/>
              </a:solidFill>
              <a:cs typeface="B Homa" panose="00000400000000000000" pitchFamily="2" charset="-78"/>
            </a:endParaRPr>
          </a:p>
        </p:txBody>
      </p:sp>
      <p:sp>
        <p:nvSpPr>
          <p:cNvPr id="64" name="Rectangle 63">
            <a:hlinkClick r:id="rId9" action="ppaction://hlinksldjump"/>
          </p:cNvPr>
          <p:cNvSpPr/>
          <p:nvPr/>
        </p:nvSpPr>
        <p:spPr>
          <a:xfrm>
            <a:off x="10992989" y="1021009"/>
            <a:ext cx="1114760" cy="995977"/>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اصول بهبود مستمر خدمت</a:t>
            </a:r>
            <a:endParaRPr lang="en-US" sz="1200" dirty="0">
              <a:solidFill>
                <a:schemeClr val="tx1"/>
              </a:solidFill>
              <a:cs typeface="B Homa" panose="00000400000000000000" pitchFamily="2" charset="-78"/>
            </a:endParaRPr>
          </a:p>
        </p:txBody>
      </p:sp>
      <p:sp>
        <p:nvSpPr>
          <p:cNvPr id="66" name="Rectangle 65">
            <a:hlinkClick r:id="rId8" action="ppaction://hlinksldjump"/>
          </p:cNvPr>
          <p:cNvSpPr/>
          <p:nvPr/>
        </p:nvSpPr>
        <p:spPr>
          <a:xfrm>
            <a:off x="10992663" y="42048"/>
            <a:ext cx="1114760" cy="255466"/>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مقدمه</a:t>
            </a:r>
            <a:endParaRPr lang="en-US" sz="1200" dirty="0">
              <a:solidFill>
                <a:schemeClr val="tx1"/>
              </a:solidFill>
              <a:cs typeface="B Homa" panose="00000400000000000000" pitchFamily="2" charset="-78"/>
            </a:endParaRPr>
          </a:p>
        </p:txBody>
      </p:sp>
      <p:sp>
        <p:nvSpPr>
          <p:cNvPr id="70" name="Rectangle 69">
            <a:hlinkClick r:id="rId8" action="ppaction://hlinksldjump"/>
          </p:cNvPr>
          <p:cNvSpPr/>
          <p:nvPr/>
        </p:nvSpPr>
        <p:spPr>
          <a:xfrm>
            <a:off x="8796797" y="40226"/>
            <a:ext cx="2160000" cy="255467"/>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نگاه کلی</a:t>
            </a:r>
            <a:endParaRPr lang="en-US" sz="1200" dirty="0">
              <a:solidFill>
                <a:schemeClr val="tx1"/>
              </a:solidFill>
              <a:cs typeface="B Homa" panose="00000400000000000000" pitchFamily="2" charset="-78"/>
            </a:endParaRPr>
          </a:p>
        </p:txBody>
      </p:sp>
      <p:sp>
        <p:nvSpPr>
          <p:cNvPr id="71" name="Rectangle 70"/>
          <p:cNvSpPr/>
          <p:nvPr/>
        </p:nvSpPr>
        <p:spPr>
          <a:xfrm>
            <a:off x="8789752" y="1982992"/>
            <a:ext cx="2185564" cy="261999"/>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فرایند هفت مرحله ای</a:t>
            </a:r>
            <a:endParaRPr lang="en-US" sz="1200" dirty="0">
              <a:solidFill>
                <a:schemeClr val="tx1"/>
              </a:solidFill>
              <a:cs typeface="B Homa" panose="00000400000000000000" pitchFamily="2" charset="-78"/>
            </a:endParaRPr>
          </a:p>
        </p:txBody>
      </p:sp>
      <p:sp>
        <p:nvSpPr>
          <p:cNvPr id="73" name="Rectangle 72">
            <a:hlinkClick r:id="rId9" action="ppaction://hlinksldjump"/>
          </p:cNvPr>
          <p:cNvSpPr/>
          <p:nvPr/>
        </p:nvSpPr>
        <p:spPr>
          <a:xfrm>
            <a:off x="11011577" y="2024065"/>
            <a:ext cx="1114760" cy="945408"/>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فرایند بهبود مستمر خدمت</a:t>
            </a:r>
            <a:endParaRPr lang="en-US" sz="1200" dirty="0">
              <a:solidFill>
                <a:schemeClr val="tx1"/>
              </a:solidFill>
              <a:cs typeface="B Homa" panose="00000400000000000000" pitchFamily="2" charset="-78"/>
            </a:endParaRPr>
          </a:p>
        </p:txBody>
      </p:sp>
      <p:sp>
        <p:nvSpPr>
          <p:cNvPr id="74" name="Rectangle 73"/>
          <p:cNvSpPr/>
          <p:nvPr/>
        </p:nvSpPr>
        <p:spPr>
          <a:xfrm>
            <a:off x="8789752" y="2260566"/>
            <a:ext cx="2185564" cy="224759"/>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رویه جمع آوری و پایش داده</a:t>
            </a:r>
            <a:endParaRPr lang="en-US" sz="1200" dirty="0">
              <a:solidFill>
                <a:schemeClr val="tx1"/>
              </a:solidFill>
              <a:cs typeface="B Homa" panose="00000400000000000000" pitchFamily="2" charset="-78"/>
            </a:endParaRPr>
          </a:p>
        </p:txBody>
      </p:sp>
      <p:sp>
        <p:nvSpPr>
          <p:cNvPr id="75" name="Rectangle 74"/>
          <p:cNvSpPr/>
          <p:nvPr/>
        </p:nvSpPr>
        <p:spPr>
          <a:xfrm>
            <a:off x="8789752" y="2512650"/>
            <a:ext cx="2185564" cy="232092"/>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محرک ها، ورودی، خروجی و رابط‌ ها</a:t>
            </a:r>
            <a:endParaRPr lang="en-US" sz="1200" dirty="0">
              <a:solidFill>
                <a:schemeClr val="tx1"/>
              </a:solidFill>
              <a:cs typeface="B Homa" panose="00000400000000000000" pitchFamily="2" charset="-78"/>
            </a:endParaRPr>
          </a:p>
        </p:txBody>
      </p:sp>
      <p:sp>
        <p:nvSpPr>
          <p:cNvPr id="76" name="Rectangle 75"/>
          <p:cNvSpPr/>
          <p:nvPr/>
        </p:nvSpPr>
        <p:spPr>
          <a:xfrm>
            <a:off x="8789752" y="1513831"/>
            <a:ext cx="2190683" cy="491557"/>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ورودی های مستمر به تفکیک گام های چرخه عمر خدمت</a:t>
            </a:r>
            <a:endParaRPr lang="en-US" sz="1200" dirty="0">
              <a:solidFill>
                <a:schemeClr val="tx1"/>
              </a:solidFill>
              <a:cs typeface="B Homa" panose="00000400000000000000" pitchFamily="2" charset="-78"/>
            </a:endParaRPr>
          </a:p>
        </p:txBody>
      </p:sp>
      <p:sp>
        <p:nvSpPr>
          <p:cNvPr id="77" name="Rectangle 76"/>
          <p:cNvSpPr/>
          <p:nvPr/>
        </p:nvSpPr>
        <p:spPr>
          <a:xfrm>
            <a:off x="8807881" y="2740481"/>
            <a:ext cx="2185566" cy="264525"/>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نقش سایر فرایندها</a:t>
            </a:r>
            <a:endParaRPr lang="en-US" sz="1200" dirty="0">
              <a:solidFill>
                <a:schemeClr val="tx1"/>
              </a:solidFill>
              <a:cs typeface="B Homa" panose="00000400000000000000" pitchFamily="2" charset="-78"/>
            </a:endParaRPr>
          </a:p>
        </p:txBody>
      </p:sp>
      <p:sp>
        <p:nvSpPr>
          <p:cNvPr id="78" name="Rectangle 77">
            <a:hlinkClick r:id="rId9" action="ppaction://hlinksldjump"/>
          </p:cNvPr>
          <p:cNvSpPr/>
          <p:nvPr/>
        </p:nvSpPr>
        <p:spPr>
          <a:xfrm>
            <a:off x="11011577" y="2983570"/>
            <a:ext cx="1114760" cy="1355756"/>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روش ها و تکنیک های بهبود مستمر خدمت</a:t>
            </a:r>
            <a:endParaRPr lang="en-US" sz="1200" dirty="0">
              <a:solidFill>
                <a:schemeClr val="tx1"/>
              </a:solidFill>
              <a:cs typeface="B Homa" panose="00000400000000000000" pitchFamily="2" charset="-78"/>
            </a:endParaRPr>
          </a:p>
        </p:txBody>
      </p:sp>
      <p:sp>
        <p:nvSpPr>
          <p:cNvPr id="79" name="Rectangle 78"/>
          <p:cNvSpPr/>
          <p:nvPr/>
        </p:nvSpPr>
        <p:spPr>
          <a:xfrm>
            <a:off x="8807881" y="3006827"/>
            <a:ext cx="2203696" cy="223918"/>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مروری بر روش ها و تکنیک ها</a:t>
            </a:r>
            <a:endParaRPr lang="en-US" sz="1200" dirty="0">
              <a:solidFill>
                <a:schemeClr val="tx1"/>
              </a:solidFill>
              <a:cs typeface="B Homa" panose="00000400000000000000" pitchFamily="2" charset="-78"/>
            </a:endParaRPr>
          </a:p>
        </p:txBody>
      </p:sp>
      <p:sp>
        <p:nvSpPr>
          <p:cNvPr id="80" name="Rectangle 79"/>
          <p:cNvSpPr/>
          <p:nvPr/>
        </p:nvSpPr>
        <p:spPr>
          <a:xfrm>
            <a:off x="8807881" y="3252712"/>
            <a:ext cx="2203696" cy="238745"/>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چگونگی و زمان ممیزی</a:t>
            </a:r>
            <a:endParaRPr lang="en-US" sz="1200" dirty="0">
              <a:solidFill>
                <a:schemeClr val="tx1"/>
              </a:solidFill>
              <a:cs typeface="B Homa" panose="00000400000000000000" pitchFamily="2" charset="-78"/>
            </a:endParaRPr>
          </a:p>
        </p:txBody>
      </p:sp>
      <p:sp>
        <p:nvSpPr>
          <p:cNvPr id="81" name="Rectangle 80"/>
          <p:cNvSpPr/>
          <p:nvPr/>
        </p:nvSpPr>
        <p:spPr>
          <a:xfrm>
            <a:off x="8807881" y="3507033"/>
            <a:ext cx="2193063" cy="283152"/>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ارزش فرایند در مقایسه با بلوغ فرایند</a:t>
            </a:r>
            <a:endParaRPr lang="en-US" sz="1200" dirty="0">
              <a:solidFill>
                <a:schemeClr val="tx1"/>
              </a:solidFill>
              <a:cs typeface="B Homa" panose="00000400000000000000" pitchFamily="2" charset="-78"/>
            </a:endParaRPr>
          </a:p>
        </p:txBody>
      </p:sp>
      <p:sp>
        <p:nvSpPr>
          <p:cNvPr id="82" name="Rectangle 81"/>
          <p:cNvSpPr/>
          <p:nvPr/>
        </p:nvSpPr>
        <p:spPr>
          <a:xfrm>
            <a:off x="8796797" y="3808990"/>
            <a:ext cx="2204147" cy="271967"/>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مقایسه بلوغ فرایندی</a:t>
            </a:r>
            <a:endParaRPr lang="en-US" sz="1200" dirty="0">
              <a:solidFill>
                <a:schemeClr val="tx1"/>
              </a:solidFill>
              <a:cs typeface="B Homa" panose="00000400000000000000" pitchFamily="2" charset="-78"/>
            </a:endParaRPr>
          </a:p>
        </p:txBody>
      </p:sp>
      <p:sp>
        <p:nvSpPr>
          <p:cNvPr id="83" name="Rectangle 82"/>
          <p:cNvSpPr/>
          <p:nvPr/>
        </p:nvSpPr>
        <p:spPr>
          <a:xfrm>
            <a:off x="8796797" y="4091707"/>
            <a:ext cx="2214780" cy="257230"/>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کارت امتیازی متوازن </a:t>
            </a:r>
            <a:r>
              <a:rPr lang="en-US" sz="1200" dirty="0">
                <a:solidFill>
                  <a:schemeClr val="tx1"/>
                </a:solidFill>
                <a:cs typeface="B Homa" panose="00000400000000000000" pitchFamily="2" charset="-78"/>
              </a:rPr>
              <a:t>IT</a:t>
            </a:r>
          </a:p>
        </p:txBody>
      </p:sp>
      <p:sp>
        <p:nvSpPr>
          <p:cNvPr id="84" name="Rectangle 83"/>
          <p:cNvSpPr/>
          <p:nvPr/>
        </p:nvSpPr>
        <p:spPr>
          <a:xfrm>
            <a:off x="8796797" y="4368149"/>
            <a:ext cx="2204147" cy="272526"/>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توسعه سازمانی، کارکردها، نقش ها</a:t>
            </a:r>
            <a:endParaRPr lang="en-US" sz="1200" dirty="0">
              <a:solidFill>
                <a:schemeClr val="tx1"/>
              </a:solidFill>
              <a:cs typeface="B Homa" panose="00000400000000000000" pitchFamily="2" charset="-78"/>
            </a:endParaRPr>
          </a:p>
        </p:txBody>
      </p:sp>
      <p:sp>
        <p:nvSpPr>
          <p:cNvPr id="85" name="Rectangle 84"/>
          <p:cNvSpPr/>
          <p:nvPr/>
        </p:nvSpPr>
        <p:spPr>
          <a:xfrm>
            <a:off x="8796797" y="4648476"/>
            <a:ext cx="2192477" cy="285587"/>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ماتریس واگذاری مسئولیت</a:t>
            </a:r>
            <a:endParaRPr lang="en-US" sz="1200" dirty="0">
              <a:solidFill>
                <a:schemeClr val="tx1"/>
              </a:solidFill>
              <a:cs typeface="B Homa" panose="00000400000000000000" pitchFamily="2" charset="-78"/>
            </a:endParaRPr>
          </a:p>
        </p:txBody>
      </p:sp>
      <p:sp>
        <p:nvSpPr>
          <p:cNvPr id="86" name="Rectangle 85"/>
          <p:cNvSpPr/>
          <p:nvPr/>
        </p:nvSpPr>
        <p:spPr>
          <a:xfrm>
            <a:off x="8791771" y="4927291"/>
            <a:ext cx="2197503" cy="420907"/>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ابزارهای لازم برای پشتیبانی از فعالیت های بهبود مستمر خدمت </a:t>
            </a:r>
            <a:endParaRPr lang="en-US" sz="1200" dirty="0">
              <a:solidFill>
                <a:schemeClr val="tx1"/>
              </a:solidFill>
              <a:cs typeface="B Homa" panose="00000400000000000000" pitchFamily="2" charset="-78"/>
            </a:endParaRPr>
          </a:p>
        </p:txBody>
      </p:sp>
      <p:sp>
        <p:nvSpPr>
          <p:cNvPr id="87" name="Rectangle 86">
            <a:hlinkClick r:id="" action="ppaction://noaction"/>
          </p:cNvPr>
          <p:cNvSpPr/>
          <p:nvPr/>
        </p:nvSpPr>
        <p:spPr>
          <a:xfrm>
            <a:off x="11016314" y="4945696"/>
            <a:ext cx="1109121" cy="951555"/>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ملاحظات فنی</a:t>
            </a:r>
            <a:endParaRPr lang="en-US" sz="1200" dirty="0">
              <a:solidFill>
                <a:schemeClr val="tx1"/>
              </a:solidFill>
              <a:cs typeface="B Homa" panose="00000400000000000000" pitchFamily="2" charset="-78"/>
            </a:endParaRPr>
          </a:p>
        </p:txBody>
      </p:sp>
      <p:sp>
        <p:nvSpPr>
          <p:cNvPr id="88" name="Rectangle 87"/>
          <p:cNvSpPr/>
          <p:nvPr/>
        </p:nvSpPr>
        <p:spPr>
          <a:xfrm>
            <a:off x="8789753" y="5345930"/>
            <a:ext cx="2212914" cy="314817"/>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سیستم پیکربندی</a:t>
            </a:r>
            <a:endParaRPr lang="en-US" sz="1200" dirty="0">
              <a:solidFill>
                <a:schemeClr val="tx1"/>
              </a:solidFill>
              <a:cs typeface="B Homa" panose="00000400000000000000" pitchFamily="2" charset="-78"/>
            </a:endParaRPr>
          </a:p>
        </p:txBody>
      </p:sp>
      <p:sp>
        <p:nvSpPr>
          <p:cNvPr id="89" name="Rectangle 88"/>
          <p:cNvSpPr/>
          <p:nvPr/>
        </p:nvSpPr>
        <p:spPr>
          <a:xfrm>
            <a:off x="8796797" y="5641934"/>
            <a:ext cx="2192477" cy="272261"/>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دیگاه خدمت محور از سازمان </a:t>
            </a:r>
            <a:r>
              <a:rPr lang="en-US" sz="1200" dirty="0">
                <a:solidFill>
                  <a:schemeClr val="tx1"/>
                </a:solidFill>
                <a:cs typeface="B Homa" panose="00000400000000000000" pitchFamily="2" charset="-78"/>
              </a:rPr>
              <a:t>IT</a:t>
            </a:r>
          </a:p>
        </p:txBody>
      </p:sp>
      <p:sp>
        <p:nvSpPr>
          <p:cNvPr id="90" name="Rectangle 89">
            <a:hlinkClick r:id="" action="ppaction://noaction"/>
          </p:cNvPr>
          <p:cNvSpPr/>
          <p:nvPr/>
        </p:nvSpPr>
        <p:spPr>
          <a:xfrm>
            <a:off x="11011577" y="5908066"/>
            <a:ext cx="1125010" cy="631393"/>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a:solidFill>
                  <a:schemeClr val="tx1"/>
                </a:solidFill>
                <a:cs typeface="B Homa" panose="00000400000000000000" pitchFamily="2" charset="-78"/>
              </a:rPr>
              <a:t>پیاده سازی بهبود مستمر خدمت</a:t>
            </a:r>
            <a:endParaRPr lang="en-US" sz="1400" dirty="0">
              <a:solidFill>
                <a:schemeClr val="tx1"/>
              </a:solidFill>
              <a:cs typeface="B Homa" panose="00000400000000000000" pitchFamily="2" charset="-78"/>
            </a:endParaRPr>
          </a:p>
        </p:txBody>
      </p:sp>
      <p:sp>
        <p:nvSpPr>
          <p:cNvPr id="91" name="Rectangle 90"/>
          <p:cNvSpPr/>
          <p:nvPr/>
        </p:nvSpPr>
        <p:spPr>
          <a:xfrm>
            <a:off x="8796797" y="5922832"/>
            <a:ext cx="2204147" cy="316299"/>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fa-IR" sz="1200" dirty="0">
              <a:solidFill>
                <a:schemeClr val="tx1"/>
              </a:solidFill>
              <a:cs typeface="B Homa" panose="00000400000000000000" pitchFamily="2" charset="-78"/>
            </a:endParaRPr>
          </a:p>
          <a:p>
            <a:pPr algn="ctr" rtl="1"/>
            <a:r>
              <a:rPr lang="fa-IR" sz="1200" dirty="0">
                <a:solidFill>
                  <a:schemeClr val="tx1"/>
                </a:solidFill>
                <a:cs typeface="B Homa" panose="00000400000000000000" pitchFamily="2" charset="-78"/>
              </a:rPr>
              <a:t>دیدگاه جامع </a:t>
            </a:r>
            <a:r>
              <a:rPr lang="en-US" sz="1200" dirty="0">
                <a:solidFill>
                  <a:schemeClr val="tx1"/>
                </a:solidFill>
                <a:cs typeface="B Homa" panose="00000400000000000000" pitchFamily="2" charset="-78"/>
              </a:rPr>
              <a:t>CSI</a:t>
            </a:r>
            <a:r>
              <a:rPr lang="fa-IR" sz="1200" dirty="0">
                <a:solidFill>
                  <a:schemeClr val="tx1"/>
                </a:solidFill>
                <a:cs typeface="B Homa" panose="00000400000000000000" pitchFamily="2" charset="-78"/>
              </a:rPr>
              <a:t>، نقش ها و ورودی ها</a:t>
            </a:r>
            <a:endParaRPr lang="en-US" sz="1200" dirty="0">
              <a:solidFill>
                <a:schemeClr val="tx1"/>
              </a:solidFill>
              <a:cs typeface="B Homa" panose="00000400000000000000" pitchFamily="2" charset="-78"/>
            </a:endParaRPr>
          </a:p>
          <a:p>
            <a:pPr algn="ctr" rtl="1"/>
            <a:r>
              <a:rPr lang="fa-IR" sz="1200" dirty="0">
                <a:solidFill>
                  <a:schemeClr val="tx1"/>
                </a:solidFill>
                <a:cs typeface="B Homa" panose="00000400000000000000" pitchFamily="2" charset="-78"/>
              </a:rPr>
              <a:t> </a:t>
            </a:r>
            <a:endParaRPr lang="en-US" sz="1200" dirty="0">
              <a:solidFill>
                <a:schemeClr val="tx1"/>
              </a:solidFill>
              <a:cs typeface="B Homa" panose="00000400000000000000" pitchFamily="2" charset="-78"/>
            </a:endParaRPr>
          </a:p>
        </p:txBody>
      </p:sp>
      <p:sp>
        <p:nvSpPr>
          <p:cNvPr id="92" name="Rectangle 91">
            <a:hlinkClick r:id="" action="ppaction://noaction"/>
          </p:cNvPr>
          <p:cNvSpPr/>
          <p:nvPr/>
        </p:nvSpPr>
        <p:spPr>
          <a:xfrm>
            <a:off x="8796797" y="6539892"/>
            <a:ext cx="3339789" cy="298801"/>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a:solidFill>
                  <a:schemeClr val="tx1"/>
                </a:solidFill>
                <a:cs typeface="B Homa" panose="00000400000000000000" pitchFamily="2" charset="-78"/>
              </a:rPr>
              <a:t>چالش ها ریسک ها و عوامل بحزانی</a:t>
            </a:r>
            <a:endParaRPr lang="en-US" sz="1400" dirty="0">
              <a:solidFill>
                <a:schemeClr val="tx1"/>
              </a:solidFill>
              <a:cs typeface="B Homa" panose="00000400000000000000" pitchFamily="2" charset="-78"/>
            </a:endParaRPr>
          </a:p>
        </p:txBody>
      </p:sp>
      <p:sp>
        <p:nvSpPr>
          <p:cNvPr id="93" name="Rectangle 92"/>
          <p:cNvSpPr/>
          <p:nvPr/>
        </p:nvSpPr>
        <p:spPr>
          <a:xfrm>
            <a:off x="8801101" y="6231856"/>
            <a:ext cx="2210475" cy="307603"/>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fa-IR" sz="1400" dirty="0">
              <a:solidFill>
                <a:schemeClr val="tx1"/>
              </a:solidFill>
              <a:cs typeface="B Homa" panose="00000400000000000000" pitchFamily="2" charset="-78"/>
            </a:endParaRPr>
          </a:p>
          <a:p>
            <a:pPr algn="ctr" rtl="1"/>
            <a:r>
              <a:rPr lang="fa-IR" sz="1400" dirty="0">
                <a:solidFill>
                  <a:schemeClr val="tx1"/>
                </a:solidFill>
                <a:cs typeface="B Homa" panose="00000400000000000000" pitchFamily="2" charset="-78"/>
              </a:rPr>
              <a:t>دلایل شکست پروژه های تحول</a:t>
            </a:r>
            <a:endParaRPr lang="en-US" sz="1400" dirty="0">
              <a:solidFill>
                <a:schemeClr val="tx1"/>
              </a:solidFill>
              <a:cs typeface="B Homa" panose="00000400000000000000" pitchFamily="2" charset="-78"/>
            </a:endParaRPr>
          </a:p>
          <a:p>
            <a:pPr algn="ctr" rtl="1"/>
            <a:r>
              <a:rPr lang="fa-IR" sz="1400" dirty="0">
                <a:solidFill>
                  <a:schemeClr val="tx1"/>
                </a:solidFill>
                <a:cs typeface="B Homa" panose="00000400000000000000" pitchFamily="2" charset="-78"/>
              </a:rPr>
              <a:t> </a:t>
            </a:r>
            <a:endParaRPr lang="en-US" sz="1400" dirty="0">
              <a:solidFill>
                <a:schemeClr val="tx1"/>
              </a:solidFill>
              <a:cs typeface="B Homa" panose="00000400000000000000" pitchFamily="2" charset="-78"/>
            </a:endParaRPr>
          </a:p>
        </p:txBody>
      </p:sp>
    </p:spTree>
    <p:extLst>
      <p:ext uri="{BB962C8B-B14F-4D97-AF65-F5344CB8AC3E}">
        <p14:creationId xmlns:p14="http://schemas.microsoft.com/office/powerpoint/2010/main" val="105522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randombar(horizontal)">
                                      <p:cBhvr>
                                        <p:cTn id="7" dur="500"/>
                                        <p:tgtEl>
                                          <p:spTgt spid="10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1000"/>
                                        <p:tgtEl>
                                          <p:spTgt spid="43"/>
                                        </p:tgtEl>
                                      </p:cBhvr>
                                    </p:animEffect>
                                    <p:anim calcmode="lin" valueType="num">
                                      <p:cBhvr>
                                        <p:cTn id="12" dur="1000" fill="hold"/>
                                        <p:tgtEl>
                                          <p:spTgt spid="43"/>
                                        </p:tgtEl>
                                        <p:attrNameLst>
                                          <p:attrName>ppt_x</p:attrName>
                                        </p:attrNameLst>
                                      </p:cBhvr>
                                      <p:tavLst>
                                        <p:tav tm="0">
                                          <p:val>
                                            <p:strVal val="#ppt_x"/>
                                          </p:val>
                                        </p:tav>
                                        <p:tav tm="100000">
                                          <p:val>
                                            <p:strVal val="#ppt_x"/>
                                          </p:val>
                                        </p:tav>
                                      </p:tavLst>
                                    </p:anim>
                                    <p:anim calcmode="lin" valueType="num">
                                      <p:cBhvr>
                                        <p:cTn id="13" dur="1000" fill="hold"/>
                                        <p:tgtEl>
                                          <p:spTgt spid="4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10"/>
                                        </p:tgtEl>
                                        <p:attrNameLst>
                                          <p:attrName>style.visibility</p:attrName>
                                        </p:attrNameLst>
                                      </p:cBhvr>
                                      <p:to>
                                        <p:strVal val="visible"/>
                                      </p:to>
                                    </p:set>
                                    <p:animEffect transition="in" filter="fade">
                                      <p:cBhvr>
                                        <p:cTn id="17" dur="1000"/>
                                        <p:tgtEl>
                                          <p:spTgt spid="110"/>
                                        </p:tgtEl>
                                      </p:cBhvr>
                                    </p:animEffect>
                                    <p:anim calcmode="lin" valueType="num">
                                      <p:cBhvr>
                                        <p:cTn id="18" dur="1000" fill="hold"/>
                                        <p:tgtEl>
                                          <p:spTgt spid="110"/>
                                        </p:tgtEl>
                                        <p:attrNameLst>
                                          <p:attrName>ppt_x</p:attrName>
                                        </p:attrNameLst>
                                      </p:cBhvr>
                                      <p:tavLst>
                                        <p:tav tm="0">
                                          <p:val>
                                            <p:strVal val="#ppt_x"/>
                                          </p:val>
                                        </p:tav>
                                        <p:tav tm="100000">
                                          <p:val>
                                            <p:strVal val="#ppt_x"/>
                                          </p:val>
                                        </p:tav>
                                      </p:tavLst>
                                    </p:anim>
                                    <p:anim calcmode="lin" valueType="num">
                                      <p:cBhvr>
                                        <p:cTn id="19" dur="1000" fill="hold"/>
                                        <p:tgtEl>
                                          <p:spTgt spid="110"/>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09"/>
                                        </p:tgtEl>
                                        <p:attrNameLst>
                                          <p:attrName>style.visibility</p:attrName>
                                        </p:attrNameLst>
                                      </p:cBhvr>
                                      <p:to>
                                        <p:strVal val="visible"/>
                                      </p:to>
                                    </p:set>
                                    <p:animEffect transition="in" filter="fade">
                                      <p:cBhvr>
                                        <p:cTn id="23" dur="1000"/>
                                        <p:tgtEl>
                                          <p:spTgt spid="109"/>
                                        </p:tgtEl>
                                      </p:cBhvr>
                                    </p:animEffect>
                                    <p:anim calcmode="lin" valueType="num">
                                      <p:cBhvr>
                                        <p:cTn id="24" dur="1000" fill="hold"/>
                                        <p:tgtEl>
                                          <p:spTgt spid="109"/>
                                        </p:tgtEl>
                                        <p:attrNameLst>
                                          <p:attrName>ppt_x</p:attrName>
                                        </p:attrNameLst>
                                      </p:cBhvr>
                                      <p:tavLst>
                                        <p:tav tm="0">
                                          <p:val>
                                            <p:strVal val="#ppt_x"/>
                                          </p:val>
                                        </p:tav>
                                        <p:tav tm="100000">
                                          <p:val>
                                            <p:strVal val="#ppt_x"/>
                                          </p:val>
                                        </p:tav>
                                      </p:tavLst>
                                    </p:anim>
                                    <p:anim calcmode="lin" valueType="num">
                                      <p:cBhvr>
                                        <p:cTn id="25" dur="1000" fill="hold"/>
                                        <p:tgtEl>
                                          <p:spTgt spid="109"/>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08"/>
                                        </p:tgtEl>
                                        <p:attrNameLst>
                                          <p:attrName>style.visibility</p:attrName>
                                        </p:attrNameLst>
                                      </p:cBhvr>
                                      <p:to>
                                        <p:strVal val="visible"/>
                                      </p:to>
                                    </p:set>
                                    <p:animEffect transition="in" filter="fade">
                                      <p:cBhvr>
                                        <p:cTn id="29" dur="1000"/>
                                        <p:tgtEl>
                                          <p:spTgt spid="108"/>
                                        </p:tgtEl>
                                      </p:cBhvr>
                                    </p:animEffect>
                                    <p:anim calcmode="lin" valueType="num">
                                      <p:cBhvr>
                                        <p:cTn id="30" dur="1000" fill="hold"/>
                                        <p:tgtEl>
                                          <p:spTgt spid="108"/>
                                        </p:tgtEl>
                                        <p:attrNameLst>
                                          <p:attrName>ppt_x</p:attrName>
                                        </p:attrNameLst>
                                      </p:cBhvr>
                                      <p:tavLst>
                                        <p:tav tm="0">
                                          <p:val>
                                            <p:strVal val="#ppt_x"/>
                                          </p:val>
                                        </p:tav>
                                        <p:tav tm="100000">
                                          <p:val>
                                            <p:strVal val="#ppt_x"/>
                                          </p:val>
                                        </p:tav>
                                      </p:tavLst>
                                    </p:anim>
                                    <p:anim calcmode="lin" valueType="num">
                                      <p:cBhvr>
                                        <p:cTn id="31" dur="1000" fill="hold"/>
                                        <p:tgtEl>
                                          <p:spTgt spid="108"/>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107"/>
                                        </p:tgtEl>
                                        <p:attrNameLst>
                                          <p:attrName>style.visibility</p:attrName>
                                        </p:attrNameLst>
                                      </p:cBhvr>
                                      <p:to>
                                        <p:strVal val="visible"/>
                                      </p:to>
                                    </p:set>
                                    <p:animEffect transition="in" filter="fade">
                                      <p:cBhvr>
                                        <p:cTn id="35" dur="1000"/>
                                        <p:tgtEl>
                                          <p:spTgt spid="107"/>
                                        </p:tgtEl>
                                      </p:cBhvr>
                                    </p:animEffect>
                                    <p:anim calcmode="lin" valueType="num">
                                      <p:cBhvr>
                                        <p:cTn id="36" dur="1000" fill="hold"/>
                                        <p:tgtEl>
                                          <p:spTgt spid="107"/>
                                        </p:tgtEl>
                                        <p:attrNameLst>
                                          <p:attrName>ppt_x</p:attrName>
                                        </p:attrNameLst>
                                      </p:cBhvr>
                                      <p:tavLst>
                                        <p:tav tm="0">
                                          <p:val>
                                            <p:strVal val="#ppt_x"/>
                                          </p:val>
                                        </p:tav>
                                        <p:tav tm="100000">
                                          <p:val>
                                            <p:strVal val="#ppt_x"/>
                                          </p:val>
                                        </p:tav>
                                      </p:tavLst>
                                    </p:anim>
                                    <p:anim calcmode="lin" valueType="num">
                                      <p:cBhvr>
                                        <p:cTn id="37"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P spid="43" grpId="0" animBg="1"/>
      <p:bldP spid="108" grpId="0" animBg="1"/>
      <p:bldP spid="109" grpId="0" animBg="1"/>
      <p:bldP spid="1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ounded Rectangle 96"/>
          <p:cNvSpPr/>
          <p:nvPr/>
        </p:nvSpPr>
        <p:spPr>
          <a:xfrm>
            <a:off x="1271239" y="849626"/>
            <a:ext cx="5910146" cy="669406"/>
          </a:xfrm>
          <a:prstGeom prst="roundRect">
            <a:avLst/>
          </a:prstGeom>
          <a:solidFill>
            <a:schemeClr val="accent5">
              <a:alpha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lt1"/>
          </a:fontRef>
        </p:style>
        <p:txBody>
          <a:bodyPr rtlCol="0" anchor="ctr"/>
          <a:lstStyle/>
          <a:p>
            <a:pPr algn="ctr"/>
            <a:r>
              <a:rPr lang="fa-IR" dirty="0">
                <a:solidFill>
                  <a:schemeClr val="tx1"/>
                </a:solidFill>
                <a:cs typeface="B Homa" panose="00000400000000000000" pitchFamily="2" charset="-78"/>
              </a:rPr>
              <a:t>روشی برای ارائه ارزش به مشتریان از طریق تسهیل دستیابی به پیامدهای مورد انتظار آن است که هزینه و ریسک چندانی ندارد</a:t>
            </a:r>
            <a:endParaRPr lang="en-US" dirty="0">
              <a:solidFill>
                <a:schemeClr val="tx1"/>
              </a:solidFill>
              <a:cs typeface="B Homa" panose="00000400000000000000" pitchFamily="2" charset="-78"/>
            </a:endParaRPr>
          </a:p>
        </p:txBody>
      </p:sp>
      <p:sp>
        <p:nvSpPr>
          <p:cNvPr id="98" name="Rounded Rectangle 97"/>
          <p:cNvSpPr/>
          <p:nvPr/>
        </p:nvSpPr>
        <p:spPr>
          <a:xfrm>
            <a:off x="1258847" y="2140245"/>
            <a:ext cx="5910146" cy="576188"/>
          </a:xfrm>
          <a:prstGeom prst="roundRect">
            <a:avLst/>
          </a:prstGeom>
          <a:solidFill>
            <a:schemeClr val="accent6">
              <a:alpha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lt1"/>
          </a:fontRef>
        </p:style>
        <p:txBody>
          <a:bodyPr rtlCol="0" anchor="ctr"/>
          <a:lstStyle/>
          <a:p>
            <a:pPr algn="ctr" rtl="1"/>
            <a:r>
              <a:rPr lang="fa-IR" dirty="0">
                <a:solidFill>
                  <a:schemeClr val="tx1"/>
                </a:solidFill>
                <a:cs typeface="B Homa" panose="00000400000000000000" pitchFamily="2" charset="-78"/>
              </a:rPr>
              <a:t>خدمت ارائه شده از سوی ارائه دهندگان خدمت </a:t>
            </a:r>
            <a:r>
              <a:rPr lang="en-US" dirty="0">
                <a:solidFill>
                  <a:schemeClr val="tx1"/>
                </a:solidFill>
                <a:cs typeface="B Homa" panose="00000400000000000000" pitchFamily="2" charset="-78"/>
              </a:rPr>
              <a:t>IT</a:t>
            </a:r>
            <a:r>
              <a:rPr lang="fa-IR" dirty="0">
                <a:solidFill>
                  <a:schemeClr val="tx1"/>
                </a:solidFill>
                <a:cs typeface="B Homa" panose="00000400000000000000" pitchFamily="2" charset="-78"/>
              </a:rPr>
              <a:t> است. ترکیبی است از فناوری اطلاعات، افراد و فرایندها</a:t>
            </a:r>
            <a:endParaRPr lang="en-US" dirty="0">
              <a:solidFill>
                <a:schemeClr val="tx1"/>
              </a:solidFill>
              <a:cs typeface="B Homa" panose="00000400000000000000" pitchFamily="2" charset="-78"/>
            </a:endParaRPr>
          </a:p>
        </p:txBody>
      </p:sp>
      <p:sp>
        <p:nvSpPr>
          <p:cNvPr id="99" name="Rounded Rectangle 98"/>
          <p:cNvSpPr/>
          <p:nvPr/>
        </p:nvSpPr>
        <p:spPr>
          <a:xfrm>
            <a:off x="6082461" y="355515"/>
            <a:ext cx="2197847" cy="504491"/>
          </a:xfrm>
          <a:prstGeom prst="roundRect">
            <a:avLst/>
          </a:prstGeom>
          <a:solidFill>
            <a:schemeClr val="accent5">
              <a:alpha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lt1"/>
          </a:fontRef>
        </p:style>
        <p:txBody>
          <a:bodyPr rtlCol="0" anchor="ctr"/>
          <a:lstStyle/>
          <a:p>
            <a:pPr algn="ctr"/>
            <a:r>
              <a:rPr lang="fa-IR" dirty="0">
                <a:solidFill>
                  <a:schemeClr val="tx1"/>
                </a:solidFill>
                <a:cs typeface="B Homa" panose="00000400000000000000" pitchFamily="2" charset="-78"/>
              </a:rPr>
              <a:t>خدمت</a:t>
            </a:r>
            <a:endParaRPr lang="en-US" dirty="0">
              <a:solidFill>
                <a:schemeClr val="tx1"/>
              </a:solidFill>
              <a:cs typeface="B Homa" panose="00000400000000000000" pitchFamily="2" charset="-78"/>
            </a:endParaRPr>
          </a:p>
        </p:txBody>
      </p:sp>
      <p:sp>
        <p:nvSpPr>
          <p:cNvPr id="100" name="Rounded Rectangle 99"/>
          <p:cNvSpPr/>
          <p:nvPr/>
        </p:nvSpPr>
        <p:spPr>
          <a:xfrm>
            <a:off x="6082461" y="1654103"/>
            <a:ext cx="2197847" cy="504491"/>
          </a:xfrm>
          <a:prstGeom prst="roundRect">
            <a:avLst/>
          </a:prstGeom>
          <a:solidFill>
            <a:schemeClr val="accent6">
              <a:alpha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lt1"/>
          </a:fontRef>
        </p:style>
        <p:txBody>
          <a:bodyPr rtlCol="0" anchor="ctr"/>
          <a:lstStyle/>
          <a:p>
            <a:pPr algn="ctr" rtl="1"/>
            <a:r>
              <a:rPr lang="fa-IR" dirty="0">
                <a:solidFill>
                  <a:schemeClr val="tx1"/>
                </a:solidFill>
                <a:cs typeface="B Homa" panose="00000400000000000000" pitchFamily="2" charset="-78"/>
              </a:rPr>
              <a:t>خدمت</a:t>
            </a:r>
            <a:r>
              <a:rPr lang="en-US" dirty="0">
                <a:solidFill>
                  <a:schemeClr val="tx1"/>
                </a:solidFill>
                <a:cs typeface="B Homa" panose="00000400000000000000" pitchFamily="2" charset="-78"/>
              </a:rPr>
              <a:t>IT</a:t>
            </a:r>
          </a:p>
        </p:txBody>
      </p:sp>
      <p:sp>
        <p:nvSpPr>
          <p:cNvPr id="101" name="Rounded Rectangle 100"/>
          <p:cNvSpPr/>
          <p:nvPr/>
        </p:nvSpPr>
        <p:spPr>
          <a:xfrm>
            <a:off x="1258847" y="3513274"/>
            <a:ext cx="5910146" cy="576188"/>
          </a:xfrm>
          <a:prstGeom prst="roundRect">
            <a:avLst/>
          </a:prstGeom>
          <a:solidFill>
            <a:schemeClr val="accent4">
              <a:alpha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lt1"/>
          </a:fontRef>
        </p:style>
        <p:txBody>
          <a:bodyPr rtlCol="0" anchor="ctr"/>
          <a:lstStyle/>
          <a:p>
            <a:pPr algn="ctr" rtl="1"/>
            <a:r>
              <a:rPr lang="fa-IR" dirty="0">
                <a:solidFill>
                  <a:schemeClr val="tx1"/>
                </a:solidFill>
                <a:cs typeface="B Homa" panose="00000400000000000000" pitchFamily="2" charset="-78"/>
              </a:rPr>
              <a:t>مجموعه ای از قابلیت های تخصصی سازمان با هدف ایجاد ارزش برای مشتری در قالب خدمت است. </a:t>
            </a:r>
            <a:endParaRPr lang="en-US" dirty="0">
              <a:solidFill>
                <a:schemeClr val="tx1"/>
              </a:solidFill>
              <a:cs typeface="B Homa" panose="00000400000000000000" pitchFamily="2" charset="-78"/>
            </a:endParaRPr>
          </a:p>
        </p:txBody>
      </p:sp>
      <p:sp>
        <p:nvSpPr>
          <p:cNvPr id="102" name="Rounded Rectangle 101"/>
          <p:cNvSpPr/>
          <p:nvPr/>
        </p:nvSpPr>
        <p:spPr>
          <a:xfrm>
            <a:off x="6082461" y="3027132"/>
            <a:ext cx="2197847" cy="504491"/>
          </a:xfrm>
          <a:prstGeom prst="roundRect">
            <a:avLst/>
          </a:prstGeom>
          <a:solidFill>
            <a:schemeClr val="accent4">
              <a:alpha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lt1"/>
          </a:fontRef>
        </p:style>
        <p:txBody>
          <a:bodyPr rtlCol="0" anchor="ctr"/>
          <a:lstStyle/>
          <a:p>
            <a:pPr algn="ctr" rtl="1"/>
            <a:r>
              <a:rPr lang="fa-IR" dirty="0">
                <a:solidFill>
                  <a:schemeClr val="tx1"/>
                </a:solidFill>
                <a:cs typeface="B Homa" panose="00000400000000000000" pitchFamily="2" charset="-78"/>
              </a:rPr>
              <a:t>مدیریت خدمت</a:t>
            </a:r>
            <a:endParaRPr lang="en-US" dirty="0">
              <a:solidFill>
                <a:schemeClr val="tx1"/>
              </a:solidFill>
              <a:cs typeface="B Homa" panose="00000400000000000000" pitchFamily="2" charset="-78"/>
            </a:endParaRPr>
          </a:p>
        </p:txBody>
      </p:sp>
      <p:sp>
        <p:nvSpPr>
          <p:cNvPr id="103" name="Rounded Rectangle 102"/>
          <p:cNvSpPr/>
          <p:nvPr/>
        </p:nvSpPr>
        <p:spPr>
          <a:xfrm>
            <a:off x="1258847" y="4829590"/>
            <a:ext cx="5910146" cy="576188"/>
          </a:xfrm>
          <a:prstGeom prst="roundRect">
            <a:avLst/>
          </a:prstGeom>
          <a:solidFill>
            <a:schemeClr val="dk1">
              <a:alpha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lt1"/>
          </a:fontRef>
        </p:style>
        <p:txBody>
          <a:bodyPr rtlCol="0" anchor="ctr"/>
          <a:lstStyle/>
          <a:p>
            <a:pPr algn="ctr" rtl="1"/>
            <a:r>
              <a:rPr lang="fa-IR" dirty="0">
                <a:solidFill>
                  <a:schemeClr val="tx1"/>
                </a:solidFill>
                <a:cs typeface="B Homa" panose="00000400000000000000" pitchFamily="2" charset="-78"/>
              </a:rPr>
              <a:t>سازمانی که خدمات یک یا چند مشتری داخلی و یا خارجی را تامین می کند. </a:t>
            </a:r>
            <a:endParaRPr lang="en-US" dirty="0">
              <a:solidFill>
                <a:schemeClr val="tx1"/>
              </a:solidFill>
              <a:cs typeface="B Homa" panose="00000400000000000000" pitchFamily="2" charset="-78"/>
            </a:endParaRPr>
          </a:p>
        </p:txBody>
      </p:sp>
      <p:sp>
        <p:nvSpPr>
          <p:cNvPr id="104" name="Rounded Rectangle 103"/>
          <p:cNvSpPr/>
          <p:nvPr/>
        </p:nvSpPr>
        <p:spPr>
          <a:xfrm>
            <a:off x="6082461" y="4343448"/>
            <a:ext cx="2197847" cy="504491"/>
          </a:xfrm>
          <a:prstGeom prst="roundRect">
            <a:avLst/>
          </a:prstGeom>
          <a:solidFill>
            <a:schemeClr val="dk1">
              <a:alpha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lt1"/>
          </a:fontRef>
        </p:style>
        <p:txBody>
          <a:bodyPr rtlCol="0" anchor="ctr"/>
          <a:lstStyle/>
          <a:p>
            <a:pPr algn="ctr" rtl="1"/>
            <a:r>
              <a:rPr lang="fa-IR" dirty="0">
                <a:solidFill>
                  <a:schemeClr val="tx1"/>
                </a:solidFill>
                <a:cs typeface="B Homa" panose="00000400000000000000" pitchFamily="2" charset="-78"/>
              </a:rPr>
              <a:t>ارائه دهنده خدمت</a:t>
            </a:r>
            <a:endParaRPr lang="en-US" dirty="0">
              <a:solidFill>
                <a:schemeClr val="tx1"/>
              </a:solidFill>
              <a:cs typeface="B Homa" panose="00000400000000000000" pitchFamily="2" charset="-78"/>
            </a:endParaRPr>
          </a:p>
        </p:txBody>
      </p:sp>
      <p:sp>
        <p:nvSpPr>
          <p:cNvPr id="39" name="Slide Number Placeholder 5"/>
          <p:cNvSpPr>
            <a:spLocks noGrp="1"/>
          </p:cNvSpPr>
          <p:nvPr>
            <p:ph type="sldNum" sz="quarter" idx="12"/>
          </p:nvPr>
        </p:nvSpPr>
        <p:spPr>
          <a:xfrm>
            <a:off x="8610600" y="6356350"/>
            <a:ext cx="2743200" cy="365125"/>
          </a:xfrm>
        </p:spPr>
        <p:txBody>
          <a:bodyPr/>
          <a:lstStyle/>
          <a:p>
            <a:fld id="{7FC3EE3A-C468-41A9-BBE5-603562290F29}" type="slidenum">
              <a:rPr lang="en-US" smtClean="0"/>
              <a:pPr/>
              <a:t>5</a:t>
            </a:fld>
            <a:endParaRPr lang="en-US"/>
          </a:p>
        </p:txBody>
      </p:sp>
      <p:sp>
        <p:nvSpPr>
          <p:cNvPr id="40" name="Slide Number Placeholder 5"/>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C3EE3A-C468-41A9-BBE5-603562290F29}" type="slidenum">
              <a:rPr lang="en-US" smtClean="0"/>
              <a:pPr/>
              <a:t>5</a:t>
            </a:fld>
            <a:endParaRPr lang="en-US"/>
          </a:p>
        </p:txBody>
      </p:sp>
      <p:sp>
        <p:nvSpPr>
          <p:cNvPr id="41" name="Slide Number Placeholder 5"/>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C3EE3A-C468-41A9-BBE5-603562290F29}" type="slidenum">
              <a:rPr lang="en-US" smtClean="0"/>
              <a:pPr/>
              <a:t>5</a:t>
            </a:fld>
            <a:endParaRPr lang="en-US"/>
          </a:p>
        </p:txBody>
      </p:sp>
      <p:sp>
        <p:nvSpPr>
          <p:cNvPr id="42" name="Rectangle 41">
            <a:hlinkClick r:id="" action="ppaction://noaction"/>
          </p:cNvPr>
          <p:cNvSpPr/>
          <p:nvPr/>
        </p:nvSpPr>
        <p:spPr>
          <a:xfrm>
            <a:off x="11014396" y="4352814"/>
            <a:ext cx="1109121" cy="582066"/>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سازماندهی بهبود مستمر خدمت</a:t>
            </a:r>
            <a:endParaRPr lang="en-US" sz="1200" dirty="0">
              <a:solidFill>
                <a:schemeClr val="tx1"/>
              </a:solidFill>
              <a:cs typeface="B Homa" panose="00000400000000000000" pitchFamily="2" charset="-78"/>
            </a:endParaRPr>
          </a:p>
        </p:txBody>
      </p:sp>
      <p:sp>
        <p:nvSpPr>
          <p:cNvPr id="43" name="Rectangle 42">
            <a:hlinkClick r:id="rId2" action="ppaction://hlinksldjump"/>
          </p:cNvPr>
          <p:cNvSpPr/>
          <p:nvPr/>
        </p:nvSpPr>
        <p:spPr>
          <a:xfrm>
            <a:off x="8802339" y="554371"/>
            <a:ext cx="2160000" cy="216629"/>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حاكميت و سيستم‌هاي مديريت</a:t>
            </a:r>
            <a:endParaRPr lang="en-US" sz="1200" dirty="0">
              <a:solidFill>
                <a:schemeClr val="tx1"/>
              </a:solidFill>
              <a:cs typeface="B Homa" panose="00000400000000000000" pitchFamily="2" charset="-78"/>
            </a:endParaRPr>
          </a:p>
        </p:txBody>
      </p:sp>
      <p:sp>
        <p:nvSpPr>
          <p:cNvPr id="44" name="Rectangle 43">
            <a:hlinkClick r:id="rId3" action="ppaction://hlinksldjump"/>
          </p:cNvPr>
          <p:cNvSpPr/>
          <p:nvPr/>
        </p:nvSpPr>
        <p:spPr>
          <a:xfrm>
            <a:off x="8796797" y="320768"/>
            <a:ext cx="2160000" cy="21662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خدمت و مدیریت خدمت</a:t>
            </a:r>
            <a:endParaRPr lang="en-US" sz="1200" dirty="0">
              <a:solidFill>
                <a:schemeClr val="tx1"/>
              </a:solidFill>
              <a:cs typeface="B Homa" panose="00000400000000000000" pitchFamily="2" charset="-78"/>
            </a:endParaRPr>
          </a:p>
        </p:txBody>
      </p:sp>
      <p:sp>
        <p:nvSpPr>
          <p:cNvPr id="45" name="Rectangle 44">
            <a:hlinkClick r:id="rId4" action="ppaction://hlinksldjump"/>
          </p:cNvPr>
          <p:cNvSpPr/>
          <p:nvPr/>
        </p:nvSpPr>
        <p:spPr>
          <a:xfrm>
            <a:off x="8796797" y="792612"/>
            <a:ext cx="2160000" cy="216629"/>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چرخه عمر خدمت</a:t>
            </a:r>
            <a:endParaRPr lang="en-US" sz="1200" dirty="0">
              <a:solidFill>
                <a:schemeClr val="tx1"/>
              </a:solidFill>
              <a:cs typeface="B Homa" panose="00000400000000000000" pitchFamily="2" charset="-78"/>
            </a:endParaRPr>
          </a:p>
        </p:txBody>
      </p:sp>
      <p:sp>
        <p:nvSpPr>
          <p:cNvPr id="46" name="Rectangle 45">
            <a:hlinkClick r:id="rId5" action="ppaction://hlinksldjump"/>
          </p:cNvPr>
          <p:cNvSpPr/>
          <p:nvPr/>
        </p:nvSpPr>
        <p:spPr>
          <a:xfrm>
            <a:off x="8789752" y="1034660"/>
            <a:ext cx="2178129" cy="225729"/>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رویکرد بهبود مستمر خدمت</a:t>
            </a:r>
            <a:endParaRPr lang="en-US" sz="1200" dirty="0">
              <a:solidFill>
                <a:schemeClr val="tx1"/>
              </a:solidFill>
              <a:cs typeface="B Homa" panose="00000400000000000000" pitchFamily="2" charset="-78"/>
            </a:endParaRPr>
          </a:p>
        </p:txBody>
      </p:sp>
      <p:sp>
        <p:nvSpPr>
          <p:cNvPr id="47" name="Rectangle 46"/>
          <p:cNvSpPr/>
          <p:nvPr/>
        </p:nvSpPr>
        <p:spPr>
          <a:xfrm>
            <a:off x="8789752" y="1263267"/>
            <a:ext cx="2178129" cy="241637"/>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بهبود مستمر خدمت و ..</a:t>
            </a:r>
            <a:endParaRPr lang="en-US" sz="1200" dirty="0">
              <a:solidFill>
                <a:schemeClr val="tx1"/>
              </a:solidFill>
              <a:cs typeface="B Homa" panose="00000400000000000000" pitchFamily="2" charset="-78"/>
            </a:endParaRPr>
          </a:p>
        </p:txBody>
      </p:sp>
      <p:sp>
        <p:nvSpPr>
          <p:cNvPr id="48" name="Rectangle 47">
            <a:hlinkClick r:id="rId6" action="ppaction://hlinksldjump"/>
          </p:cNvPr>
          <p:cNvSpPr/>
          <p:nvPr/>
        </p:nvSpPr>
        <p:spPr>
          <a:xfrm>
            <a:off x="10992663" y="320769"/>
            <a:ext cx="1114760" cy="67419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مديريت خدمت به عنوان الگوی برتر</a:t>
            </a:r>
            <a:endParaRPr lang="en-US" sz="1200" dirty="0">
              <a:solidFill>
                <a:schemeClr val="tx1"/>
              </a:solidFill>
              <a:cs typeface="B Homa" panose="00000400000000000000" pitchFamily="2" charset="-78"/>
            </a:endParaRPr>
          </a:p>
        </p:txBody>
      </p:sp>
      <p:sp>
        <p:nvSpPr>
          <p:cNvPr id="49" name="Rectangle 48">
            <a:hlinkClick r:id="rId7" action="ppaction://hlinksldjump"/>
          </p:cNvPr>
          <p:cNvSpPr/>
          <p:nvPr/>
        </p:nvSpPr>
        <p:spPr>
          <a:xfrm>
            <a:off x="10992989" y="1021009"/>
            <a:ext cx="1114760" cy="995977"/>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اصول بهبود مستمر خدمت</a:t>
            </a:r>
            <a:endParaRPr lang="en-US" sz="1200" dirty="0">
              <a:solidFill>
                <a:schemeClr val="tx1"/>
              </a:solidFill>
              <a:cs typeface="B Homa" panose="00000400000000000000" pitchFamily="2" charset="-78"/>
            </a:endParaRPr>
          </a:p>
        </p:txBody>
      </p:sp>
      <p:sp>
        <p:nvSpPr>
          <p:cNvPr id="50" name="Rectangle 49">
            <a:hlinkClick r:id="rId6" action="ppaction://hlinksldjump"/>
          </p:cNvPr>
          <p:cNvSpPr/>
          <p:nvPr/>
        </p:nvSpPr>
        <p:spPr>
          <a:xfrm>
            <a:off x="10992663" y="42048"/>
            <a:ext cx="1114760" cy="255466"/>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مقدمه</a:t>
            </a:r>
            <a:endParaRPr lang="en-US" sz="1200" dirty="0">
              <a:solidFill>
                <a:schemeClr val="tx1"/>
              </a:solidFill>
              <a:cs typeface="B Homa" panose="00000400000000000000" pitchFamily="2" charset="-78"/>
            </a:endParaRPr>
          </a:p>
        </p:txBody>
      </p:sp>
      <p:sp>
        <p:nvSpPr>
          <p:cNvPr id="51" name="Rectangle 50">
            <a:hlinkClick r:id="rId6" action="ppaction://hlinksldjump"/>
          </p:cNvPr>
          <p:cNvSpPr/>
          <p:nvPr/>
        </p:nvSpPr>
        <p:spPr>
          <a:xfrm>
            <a:off x="8796797" y="40226"/>
            <a:ext cx="2160000" cy="255467"/>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نگاه کلی</a:t>
            </a:r>
            <a:endParaRPr lang="en-US" sz="1200" dirty="0">
              <a:solidFill>
                <a:schemeClr val="tx1"/>
              </a:solidFill>
              <a:cs typeface="B Homa" panose="00000400000000000000" pitchFamily="2" charset="-78"/>
            </a:endParaRPr>
          </a:p>
        </p:txBody>
      </p:sp>
      <p:sp>
        <p:nvSpPr>
          <p:cNvPr id="52" name="Rectangle 51"/>
          <p:cNvSpPr/>
          <p:nvPr/>
        </p:nvSpPr>
        <p:spPr>
          <a:xfrm>
            <a:off x="8789752" y="1982992"/>
            <a:ext cx="2185564" cy="261999"/>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فرایند هفت مرحله ای</a:t>
            </a:r>
            <a:endParaRPr lang="en-US" sz="1200" dirty="0">
              <a:solidFill>
                <a:schemeClr val="tx1"/>
              </a:solidFill>
              <a:cs typeface="B Homa" panose="00000400000000000000" pitchFamily="2" charset="-78"/>
            </a:endParaRPr>
          </a:p>
        </p:txBody>
      </p:sp>
      <p:sp>
        <p:nvSpPr>
          <p:cNvPr id="53" name="Rectangle 52">
            <a:hlinkClick r:id="rId7" action="ppaction://hlinksldjump"/>
          </p:cNvPr>
          <p:cNvSpPr/>
          <p:nvPr/>
        </p:nvSpPr>
        <p:spPr>
          <a:xfrm>
            <a:off x="11011577" y="2024065"/>
            <a:ext cx="1114760" cy="945408"/>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فرایند بهبود مستمر خدمت</a:t>
            </a:r>
            <a:endParaRPr lang="en-US" sz="1200" dirty="0">
              <a:solidFill>
                <a:schemeClr val="tx1"/>
              </a:solidFill>
              <a:cs typeface="B Homa" panose="00000400000000000000" pitchFamily="2" charset="-78"/>
            </a:endParaRPr>
          </a:p>
        </p:txBody>
      </p:sp>
      <p:sp>
        <p:nvSpPr>
          <p:cNvPr id="54" name="Rectangle 53"/>
          <p:cNvSpPr/>
          <p:nvPr/>
        </p:nvSpPr>
        <p:spPr>
          <a:xfrm>
            <a:off x="8789752" y="2260566"/>
            <a:ext cx="2185564" cy="224759"/>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رویه جمع آوری و پایش داده</a:t>
            </a:r>
            <a:endParaRPr lang="en-US" sz="1200" dirty="0">
              <a:solidFill>
                <a:schemeClr val="tx1"/>
              </a:solidFill>
              <a:cs typeface="B Homa" panose="00000400000000000000" pitchFamily="2" charset="-78"/>
            </a:endParaRPr>
          </a:p>
        </p:txBody>
      </p:sp>
      <p:sp>
        <p:nvSpPr>
          <p:cNvPr id="55" name="Rectangle 54"/>
          <p:cNvSpPr/>
          <p:nvPr/>
        </p:nvSpPr>
        <p:spPr>
          <a:xfrm>
            <a:off x="8789752" y="2512650"/>
            <a:ext cx="2185564" cy="232092"/>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محرک ها، ورودی، خروجی و رابط‌ ها</a:t>
            </a:r>
            <a:endParaRPr lang="en-US" sz="1200" dirty="0">
              <a:solidFill>
                <a:schemeClr val="tx1"/>
              </a:solidFill>
              <a:cs typeface="B Homa" panose="00000400000000000000" pitchFamily="2" charset="-78"/>
            </a:endParaRPr>
          </a:p>
        </p:txBody>
      </p:sp>
      <p:sp>
        <p:nvSpPr>
          <p:cNvPr id="56" name="Rectangle 55"/>
          <p:cNvSpPr/>
          <p:nvPr/>
        </p:nvSpPr>
        <p:spPr>
          <a:xfrm>
            <a:off x="8789752" y="1513831"/>
            <a:ext cx="2190683" cy="491557"/>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ورودی های مستمر به تفکیک گام های چرخه عمر خدمت</a:t>
            </a:r>
            <a:endParaRPr lang="en-US" sz="1200" dirty="0">
              <a:solidFill>
                <a:schemeClr val="tx1"/>
              </a:solidFill>
              <a:cs typeface="B Homa" panose="00000400000000000000" pitchFamily="2" charset="-78"/>
            </a:endParaRPr>
          </a:p>
        </p:txBody>
      </p:sp>
      <p:sp>
        <p:nvSpPr>
          <p:cNvPr id="57" name="Rectangle 56"/>
          <p:cNvSpPr/>
          <p:nvPr/>
        </p:nvSpPr>
        <p:spPr>
          <a:xfrm>
            <a:off x="8807881" y="2740481"/>
            <a:ext cx="2185566" cy="264525"/>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نقش سایر فرایندها</a:t>
            </a:r>
            <a:endParaRPr lang="en-US" sz="1200" dirty="0">
              <a:solidFill>
                <a:schemeClr val="tx1"/>
              </a:solidFill>
              <a:cs typeface="B Homa" panose="00000400000000000000" pitchFamily="2" charset="-78"/>
            </a:endParaRPr>
          </a:p>
        </p:txBody>
      </p:sp>
      <p:sp>
        <p:nvSpPr>
          <p:cNvPr id="58" name="Rectangle 57">
            <a:hlinkClick r:id="rId7" action="ppaction://hlinksldjump"/>
          </p:cNvPr>
          <p:cNvSpPr/>
          <p:nvPr/>
        </p:nvSpPr>
        <p:spPr>
          <a:xfrm>
            <a:off x="11011577" y="2983570"/>
            <a:ext cx="1114760" cy="1355756"/>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روش ها و تکنیک های بهبود مستمر خدمت</a:t>
            </a:r>
            <a:endParaRPr lang="en-US" sz="1200" dirty="0">
              <a:solidFill>
                <a:schemeClr val="tx1"/>
              </a:solidFill>
              <a:cs typeface="B Homa" panose="00000400000000000000" pitchFamily="2" charset="-78"/>
            </a:endParaRPr>
          </a:p>
        </p:txBody>
      </p:sp>
      <p:sp>
        <p:nvSpPr>
          <p:cNvPr id="59" name="Rectangle 58"/>
          <p:cNvSpPr/>
          <p:nvPr/>
        </p:nvSpPr>
        <p:spPr>
          <a:xfrm>
            <a:off x="8807881" y="3006827"/>
            <a:ext cx="2203696" cy="223918"/>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مروری بر روش ها و تکنیک ها</a:t>
            </a:r>
            <a:endParaRPr lang="en-US" sz="1200" dirty="0">
              <a:solidFill>
                <a:schemeClr val="tx1"/>
              </a:solidFill>
              <a:cs typeface="B Homa" panose="00000400000000000000" pitchFamily="2" charset="-78"/>
            </a:endParaRPr>
          </a:p>
        </p:txBody>
      </p:sp>
      <p:sp>
        <p:nvSpPr>
          <p:cNvPr id="60" name="Rectangle 59"/>
          <p:cNvSpPr/>
          <p:nvPr/>
        </p:nvSpPr>
        <p:spPr>
          <a:xfrm>
            <a:off x="8807881" y="3252712"/>
            <a:ext cx="2203696" cy="238745"/>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چگونگی و زمان ممیزی</a:t>
            </a:r>
            <a:endParaRPr lang="en-US" sz="1200" dirty="0">
              <a:solidFill>
                <a:schemeClr val="tx1"/>
              </a:solidFill>
              <a:cs typeface="B Homa" panose="00000400000000000000" pitchFamily="2" charset="-78"/>
            </a:endParaRPr>
          </a:p>
        </p:txBody>
      </p:sp>
      <p:sp>
        <p:nvSpPr>
          <p:cNvPr id="61" name="Rectangle 60"/>
          <p:cNvSpPr/>
          <p:nvPr/>
        </p:nvSpPr>
        <p:spPr>
          <a:xfrm>
            <a:off x="8807881" y="3507033"/>
            <a:ext cx="2193063" cy="283152"/>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ارزش فرایند در مقایسه با بلوغ فرایند</a:t>
            </a:r>
            <a:endParaRPr lang="en-US" sz="1200" dirty="0">
              <a:solidFill>
                <a:schemeClr val="tx1"/>
              </a:solidFill>
              <a:cs typeface="B Homa" panose="00000400000000000000" pitchFamily="2" charset="-78"/>
            </a:endParaRPr>
          </a:p>
        </p:txBody>
      </p:sp>
      <p:sp>
        <p:nvSpPr>
          <p:cNvPr id="62" name="Rectangle 61"/>
          <p:cNvSpPr/>
          <p:nvPr/>
        </p:nvSpPr>
        <p:spPr>
          <a:xfrm>
            <a:off x="8796797" y="3808990"/>
            <a:ext cx="2204147" cy="271967"/>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مقایسه بلوغ فرایندی</a:t>
            </a:r>
            <a:endParaRPr lang="en-US" sz="1200" dirty="0">
              <a:solidFill>
                <a:schemeClr val="tx1"/>
              </a:solidFill>
              <a:cs typeface="B Homa" panose="00000400000000000000" pitchFamily="2" charset="-78"/>
            </a:endParaRPr>
          </a:p>
        </p:txBody>
      </p:sp>
      <p:sp>
        <p:nvSpPr>
          <p:cNvPr id="63" name="Rectangle 62"/>
          <p:cNvSpPr/>
          <p:nvPr/>
        </p:nvSpPr>
        <p:spPr>
          <a:xfrm>
            <a:off x="8796797" y="4091707"/>
            <a:ext cx="2214780" cy="257230"/>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کارت امتیازی متوازن </a:t>
            </a:r>
            <a:r>
              <a:rPr lang="en-US" sz="1200" dirty="0">
                <a:solidFill>
                  <a:schemeClr val="tx1"/>
                </a:solidFill>
                <a:cs typeface="B Homa" panose="00000400000000000000" pitchFamily="2" charset="-78"/>
              </a:rPr>
              <a:t>IT</a:t>
            </a:r>
          </a:p>
        </p:txBody>
      </p:sp>
      <p:sp>
        <p:nvSpPr>
          <p:cNvPr id="64" name="Rectangle 63"/>
          <p:cNvSpPr/>
          <p:nvPr/>
        </p:nvSpPr>
        <p:spPr>
          <a:xfrm>
            <a:off x="8796797" y="4368149"/>
            <a:ext cx="2204147" cy="272526"/>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توسعه سازمانی، کارکردها، نقش ها</a:t>
            </a:r>
            <a:endParaRPr lang="en-US" sz="1200" dirty="0">
              <a:solidFill>
                <a:schemeClr val="tx1"/>
              </a:solidFill>
              <a:cs typeface="B Homa" panose="00000400000000000000" pitchFamily="2" charset="-78"/>
            </a:endParaRPr>
          </a:p>
        </p:txBody>
      </p:sp>
      <p:sp>
        <p:nvSpPr>
          <p:cNvPr id="65" name="Rectangle 64"/>
          <p:cNvSpPr/>
          <p:nvPr/>
        </p:nvSpPr>
        <p:spPr>
          <a:xfrm>
            <a:off x="8796797" y="4648476"/>
            <a:ext cx="2192477" cy="285587"/>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ماتریس واگذاری مسئولیت</a:t>
            </a:r>
            <a:endParaRPr lang="en-US" sz="1200" dirty="0">
              <a:solidFill>
                <a:schemeClr val="tx1"/>
              </a:solidFill>
              <a:cs typeface="B Homa" panose="00000400000000000000" pitchFamily="2" charset="-78"/>
            </a:endParaRPr>
          </a:p>
        </p:txBody>
      </p:sp>
      <p:sp>
        <p:nvSpPr>
          <p:cNvPr id="66" name="Rectangle 65"/>
          <p:cNvSpPr/>
          <p:nvPr/>
        </p:nvSpPr>
        <p:spPr>
          <a:xfrm>
            <a:off x="8791771" y="4927291"/>
            <a:ext cx="2197503" cy="420907"/>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ابزارهای لازم برای پشتیبانی از فعالیت های بهبود مستمر خدمت </a:t>
            </a:r>
            <a:endParaRPr lang="en-US" sz="1200" dirty="0">
              <a:solidFill>
                <a:schemeClr val="tx1"/>
              </a:solidFill>
              <a:cs typeface="B Homa" panose="00000400000000000000" pitchFamily="2" charset="-78"/>
            </a:endParaRPr>
          </a:p>
        </p:txBody>
      </p:sp>
      <p:sp>
        <p:nvSpPr>
          <p:cNvPr id="67" name="Rectangle 66">
            <a:hlinkClick r:id="" action="ppaction://noaction"/>
          </p:cNvPr>
          <p:cNvSpPr/>
          <p:nvPr/>
        </p:nvSpPr>
        <p:spPr>
          <a:xfrm>
            <a:off x="11016314" y="4945696"/>
            <a:ext cx="1109121" cy="951555"/>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ملاحظات فنی</a:t>
            </a:r>
            <a:endParaRPr lang="en-US" sz="1200" dirty="0">
              <a:solidFill>
                <a:schemeClr val="tx1"/>
              </a:solidFill>
              <a:cs typeface="B Homa" panose="00000400000000000000" pitchFamily="2" charset="-78"/>
            </a:endParaRPr>
          </a:p>
        </p:txBody>
      </p:sp>
      <p:sp>
        <p:nvSpPr>
          <p:cNvPr id="68" name="Rectangle 67"/>
          <p:cNvSpPr/>
          <p:nvPr/>
        </p:nvSpPr>
        <p:spPr>
          <a:xfrm>
            <a:off x="8789753" y="5345930"/>
            <a:ext cx="2212914" cy="314817"/>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سیستم پیکربندی</a:t>
            </a:r>
            <a:endParaRPr lang="en-US" sz="1200" dirty="0">
              <a:solidFill>
                <a:schemeClr val="tx1"/>
              </a:solidFill>
              <a:cs typeface="B Homa" panose="00000400000000000000" pitchFamily="2" charset="-78"/>
            </a:endParaRPr>
          </a:p>
        </p:txBody>
      </p:sp>
      <p:sp>
        <p:nvSpPr>
          <p:cNvPr id="69" name="Rectangle 68"/>
          <p:cNvSpPr/>
          <p:nvPr/>
        </p:nvSpPr>
        <p:spPr>
          <a:xfrm>
            <a:off x="8796797" y="5641934"/>
            <a:ext cx="2192477" cy="272261"/>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دیگاه خدمت محور از سازمان </a:t>
            </a:r>
            <a:r>
              <a:rPr lang="en-US" sz="1200" dirty="0">
                <a:solidFill>
                  <a:schemeClr val="tx1"/>
                </a:solidFill>
                <a:cs typeface="B Homa" panose="00000400000000000000" pitchFamily="2" charset="-78"/>
              </a:rPr>
              <a:t>IT</a:t>
            </a:r>
          </a:p>
        </p:txBody>
      </p:sp>
      <p:sp>
        <p:nvSpPr>
          <p:cNvPr id="70" name="Rectangle 69">
            <a:hlinkClick r:id="" action="ppaction://noaction"/>
          </p:cNvPr>
          <p:cNvSpPr/>
          <p:nvPr/>
        </p:nvSpPr>
        <p:spPr>
          <a:xfrm>
            <a:off x="11011577" y="5908066"/>
            <a:ext cx="1125010" cy="631393"/>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a:solidFill>
                  <a:schemeClr val="tx1"/>
                </a:solidFill>
                <a:cs typeface="B Homa" panose="00000400000000000000" pitchFamily="2" charset="-78"/>
              </a:rPr>
              <a:t>پیاده سازی بهبود مستمر خدمت</a:t>
            </a:r>
            <a:endParaRPr lang="en-US" sz="1400" dirty="0">
              <a:solidFill>
                <a:schemeClr val="tx1"/>
              </a:solidFill>
              <a:cs typeface="B Homa" panose="00000400000000000000" pitchFamily="2" charset="-78"/>
            </a:endParaRPr>
          </a:p>
        </p:txBody>
      </p:sp>
      <p:sp>
        <p:nvSpPr>
          <p:cNvPr id="71" name="Rectangle 70"/>
          <p:cNvSpPr/>
          <p:nvPr/>
        </p:nvSpPr>
        <p:spPr>
          <a:xfrm>
            <a:off x="8796797" y="5922832"/>
            <a:ext cx="2204147" cy="316299"/>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fa-IR" sz="1200" dirty="0">
              <a:solidFill>
                <a:schemeClr val="tx1"/>
              </a:solidFill>
              <a:cs typeface="B Homa" panose="00000400000000000000" pitchFamily="2" charset="-78"/>
            </a:endParaRPr>
          </a:p>
          <a:p>
            <a:pPr algn="ctr" rtl="1"/>
            <a:r>
              <a:rPr lang="fa-IR" sz="1200" dirty="0">
                <a:solidFill>
                  <a:schemeClr val="tx1"/>
                </a:solidFill>
                <a:cs typeface="B Homa" panose="00000400000000000000" pitchFamily="2" charset="-78"/>
              </a:rPr>
              <a:t>دیدگاه جامع </a:t>
            </a:r>
            <a:r>
              <a:rPr lang="en-US" sz="1200" dirty="0">
                <a:solidFill>
                  <a:schemeClr val="tx1"/>
                </a:solidFill>
                <a:cs typeface="B Homa" panose="00000400000000000000" pitchFamily="2" charset="-78"/>
              </a:rPr>
              <a:t>CSI</a:t>
            </a:r>
            <a:r>
              <a:rPr lang="fa-IR" sz="1200" dirty="0">
                <a:solidFill>
                  <a:schemeClr val="tx1"/>
                </a:solidFill>
                <a:cs typeface="B Homa" panose="00000400000000000000" pitchFamily="2" charset="-78"/>
              </a:rPr>
              <a:t>، نقش ها و ورودی ها</a:t>
            </a:r>
            <a:endParaRPr lang="en-US" sz="1200" dirty="0">
              <a:solidFill>
                <a:schemeClr val="tx1"/>
              </a:solidFill>
              <a:cs typeface="B Homa" panose="00000400000000000000" pitchFamily="2" charset="-78"/>
            </a:endParaRPr>
          </a:p>
          <a:p>
            <a:pPr algn="ctr" rtl="1"/>
            <a:r>
              <a:rPr lang="fa-IR" sz="1200" dirty="0">
                <a:solidFill>
                  <a:schemeClr val="tx1"/>
                </a:solidFill>
                <a:cs typeface="B Homa" panose="00000400000000000000" pitchFamily="2" charset="-78"/>
              </a:rPr>
              <a:t> </a:t>
            </a:r>
            <a:endParaRPr lang="en-US" sz="1200" dirty="0">
              <a:solidFill>
                <a:schemeClr val="tx1"/>
              </a:solidFill>
              <a:cs typeface="B Homa" panose="00000400000000000000" pitchFamily="2" charset="-78"/>
            </a:endParaRPr>
          </a:p>
        </p:txBody>
      </p:sp>
      <p:sp>
        <p:nvSpPr>
          <p:cNvPr id="72" name="Rectangle 71">
            <a:hlinkClick r:id="" action="ppaction://noaction"/>
          </p:cNvPr>
          <p:cNvSpPr/>
          <p:nvPr/>
        </p:nvSpPr>
        <p:spPr>
          <a:xfrm>
            <a:off x="8796797" y="6539892"/>
            <a:ext cx="3339789" cy="298801"/>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a:solidFill>
                  <a:schemeClr val="tx1"/>
                </a:solidFill>
                <a:cs typeface="B Homa" panose="00000400000000000000" pitchFamily="2" charset="-78"/>
              </a:rPr>
              <a:t>چالش ها ریسک ها و عوامل بحزانی</a:t>
            </a:r>
            <a:endParaRPr lang="en-US" sz="1400" dirty="0">
              <a:solidFill>
                <a:schemeClr val="tx1"/>
              </a:solidFill>
              <a:cs typeface="B Homa" panose="00000400000000000000" pitchFamily="2" charset="-78"/>
            </a:endParaRPr>
          </a:p>
        </p:txBody>
      </p:sp>
      <p:sp>
        <p:nvSpPr>
          <p:cNvPr id="73" name="Rectangle 72"/>
          <p:cNvSpPr/>
          <p:nvPr/>
        </p:nvSpPr>
        <p:spPr>
          <a:xfrm>
            <a:off x="8801101" y="6231856"/>
            <a:ext cx="2210475" cy="307603"/>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fa-IR" sz="1400" dirty="0">
              <a:solidFill>
                <a:schemeClr val="tx1"/>
              </a:solidFill>
              <a:cs typeface="B Homa" panose="00000400000000000000" pitchFamily="2" charset="-78"/>
            </a:endParaRPr>
          </a:p>
          <a:p>
            <a:pPr algn="ctr" rtl="1"/>
            <a:r>
              <a:rPr lang="fa-IR" sz="1400" dirty="0">
                <a:solidFill>
                  <a:schemeClr val="tx1"/>
                </a:solidFill>
                <a:cs typeface="B Homa" panose="00000400000000000000" pitchFamily="2" charset="-78"/>
              </a:rPr>
              <a:t>دلایل شکست پروژه های تحول</a:t>
            </a:r>
            <a:endParaRPr lang="en-US" sz="1400" dirty="0">
              <a:solidFill>
                <a:schemeClr val="tx1"/>
              </a:solidFill>
              <a:cs typeface="B Homa" panose="00000400000000000000" pitchFamily="2" charset="-78"/>
            </a:endParaRPr>
          </a:p>
          <a:p>
            <a:pPr algn="ctr" rtl="1"/>
            <a:r>
              <a:rPr lang="fa-IR" sz="1400" dirty="0">
                <a:solidFill>
                  <a:schemeClr val="tx1"/>
                </a:solidFill>
                <a:cs typeface="B Homa" panose="00000400000000000000" pitchFamily="2" charset="-78"/>
              </a:rPr>
              <a:t> </a:t>
            </a:r>
            <a:endParaRPr lang="en-US" sz="1400" dirty="0">
              <a:solidFill>
                <a:schemeClr val="tx1"/>
              </a:solidFill>
              <a:cs typeface="B Homa" panose="00000400000000000000" pitchFamily="2" charset="-78"/>
            </a:endParaRPr>
          </a:p>
        </p:txBody>
      </p:sp>
      <p:sp>
        <p:nvSpPr>
          <p:cNvPr id="2" name="TextBox 1"/>
          <p:cNvSpPr txBox="1"/>
          <p:nvPr/>
        </p:nvSpPr>
        <p:spPr>
          <a:xfrm>
            <a:off x="6227805" y="6413105"/>
            <a:ext cx="595035" cy="338554"/>
          </a:xfrm>
          <a:prstGeom prst="rect">
            <a:avLst/>
          </a:prstGeom>
          <a:noFill/>
        </p:spPr>
        <p:txBody>
          <a:bodyPr wrap="none" rtlCol="0">
            <a:spAutoFit/>
          </a:bodyPr>
          <a:lstStyle/>
          <a:p>
            <a:r>
              <a:rPr lang="fa-IR" sz="1600">
                <a:solidFill>
                  <a:schemeClr val="bg1">
                    <a:lumMod val="50000"/>
                  </a:schemeClr>
                </a:solidFill>
              </a:rPr>
              <a:t>30-5</a:t>
            </a:r>
            <a:endParaRPr lang="en-US" sz="1600" dirty="0">
              <a:solidFill>
                <a:schemeClr val="bg1">
                  <a:lumMod val="50000"/>
                </a:schemeClr>
              </a:solidFill>
            </a:endParaRPr>
          </a:p>
        </p:txBody>
      </p:sp>
    </p:spTree>
    <p:extLst>
      <p:ext uri="{BB962C8B-B14F-4D97-AF65-F5344CB8AC3E}">
        <p14:creationId xmlns:p14="http://schemas.microsoft.com/office/powerpoint/2010/main" val="2054718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97"/>
                                        </p:tgtEl>
                                        <p:attrNameLst>
                                          <p:attrName>style.fontWeight</p:attrName>
                                        </p:attrNameLst>
                                      </p:cBhvr>
                                      <p:to>
                                        <p:strVal val="bold"/>
                                      </p:to>
                                    </p:set>
                                  </p:childTnLst>
                                </p:cTn>
                              </p:par>
                              <p:par>
                                <p:cTn id="7" presetID="42" presetClass="entr" presetSubtype="0" fill="hold" grpId="0" nodeType="withEffect">
                                  <p:stCondLst>
                                    <p:cond delay="0"/>
                                  </p:stCondLst>
                                  <p:childTnLst>
                                    <p:set>
                                      <p:cBhvr>
                                        <p:cTn id="8" dur="1" fill="hold">
                                          <p:stCondLst>
                                            <p:cond delay="0"/>
                                          </p:stCondLst>
                                        </p:cTn>
                                        <p:tgtEl>
                                          <p:spTgt spid="99"/>
                                        </p:tgtEl>
                                        <p:attrNameLst>
                                          <p:attrName>style.visibility</p:attrName>
                                        </p:attrNameLst>
                                      </p:cBhvr>
                                      <p:to>
                                        <p:strVal val="visible"/>
                                      </p:to>
                                    </p:set>
                                    <p:animEffect transition="in" filter="fade">
                                      <p:cBhvr>
                                        <p:cTn id="9" dur="1000"/>
                                        <p:tgtEl>
                                          <p:spTgt spid="99"/>
                                        </p:tgtEl>
                                      </p:cBhvr>
                                    </p:animEffect>
                                    <p:anim calcmode="lin" valueType="num">
                                      <p:cBhvr>
                                        <p:cTn id="10" dur="1000" fill="hold"/>
                                        <p:tgtEl>
                                          <p:spTgt spid="99"/>
                                        </p:tgtEl>
                                        <p:attrNameLst>
                                          <p:attrName>ppt_x</p:attrName>
                                        </p:attrNameLst>
                                      </p:cBhvr>
                                      <p:tavLst>
                                        <p:tav tm="0">
                                          <p:val>
                                            <p:strVal val="#ppt_x"/>
                                          </p:val>
                                        </p:tav>
                                        <p:tav tm="100000">
                                          <p:val>
                                            <p:strVal val="#ppt_x"/>
                                          </p:val>
                                        </p:tav>
                                      </p:tavLst>
                                    </p:anim>
                                    <p:anim calcmode="lin" valueType="num">
                                      <p:cBhvr>
                                        <p:cTn id="11" dur="1000" fill="hold"/>
                                        <p:tgtEl>
                                          <p:spTgt spid="99"/>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5" presetClass="emph" presetSubtype="0" grpId="0" nodeType="clickEffect">
                                  <p:stCondLst>
                                    <p:cond delay="0"/>
                                  </p:stCondLst>
                                  <p:iterate type="lt">
                                    <p:tmAbs val="25"/>
                                  </p:iterate>
                                  <p:childTnLst>
                                    <p:set>
                                      <p:cBhvr override="childStyle">
                                        <p:cTn id="15" dur="indefinite"/>
                                        <p:tgtEl>
                                          <p:spTgt spid="98"/>
                                        </p:tgtEl>
                                        <p:attrNameLst>
                                          <p:attrName>style.fontWeight</p:attrName>
                                        </p:attrNameLst>
                                      </p:cBhvr>
                                      <p:to>
                                        <p:strVal val="bold"/>
                                      </p:to>
                                    </p:set>
                                  </p:childTnLst>
                                </p:cTn>
                              </p:par>
                              <p:par>
                                <p:cTn id="16" presetID="42" presetClass="entr" presetSubtype="0" fill="hold" grpId="0" nodeType="withEffect">
                                  <p:stCondLst>
                                    <p:cond delay="0"/>
                                  </p:stCondLst>
                                  <p:childTnLst>
                                    <p:set>
                                      <p:cBhvr>
                                        <p:cTn id="17" dur="1" fill="hold">
                                          <p:stCondLst>
                                            <p:cond delay="0"/>
                                          </p:stCondLst>
                                        </p:cTn>
                                        <p:tgtEl>
                                          <p:spTgt spid="100"/>
                                        </p:tgtEl>
                                        <p:attrNameLst>
                                          <p:attrName>style.visibility</p:attrName>
                                        </p:attrNameLst>
                                      </p:cBhvr>
                                      <p:to>
                                        <p:strVal val="visible"/>
                                      </p:to>
                                    </p:set>
                                    <p:animEffect transition="in" filter="fade">
                                      <p:cBhvr>
                                        <p:cTn id="18" dur="1000"/>
                                        <p:tgtEl>
                                          <p:spTgt spid="100"/>
                                        </p:tgtEl>
                                      </p:cBhvr>
                                    </p:animEffect>
                                    <p:anim calcmode="lin" valueType="num">
                                      <p:cBhvr>
                                        <p:cTn id="19" dur="1000" fill="hold"/>
                                        <p:tgtEl>
                                          <p:spTgt spid="100"/>
                                        </p:tgtEl>
                                        <p:attrNameLst>
                                          <p:attrName>ppt_x</p:attrName>
                                        </p:attrNameLst>
                                      </p:cBhvr>
                                      <p:tavLst>
                                        <p:tav tm="0">
                                          <p:val>
                                            <p:strVal val="#ppt_x"/>
                                          </p:val>
                                        </p:tav>
                                        <p:tav tm="100000">
                                          <p:val>
                                            <p:strVal val="#ppt_x"/>
                                          </p:val>
                                        </p:tav>
                                      </p:tavLst>
                                    </p:anim>
                                    <p:anim calcmode="lin" valueType="num">
                                      <p:cBhvr>
                                        <p:cTn id="20"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5" presetClass="emph" presetSubtype="0" grpId="0" nodeType="clickEffect">
                                  <p:stCondLst>
                                    <p:cond delay="0"/>
                                  </p:stCondLst>
                                  <p:iterate type="lt">
                                    <p:tmAbs val="25"/>
                                  </p:iterate>
                                  <p:childTnLst>
                                    <p:set>
                                      <p:cBhvr override="childStyle">
                                        <p:cTn id="24" dur="indefinite"/>
                                        <p:tgtEl>
                                          <p:spTgt spid="101"/>
                                        </p:tgtEl>
                                        <p:attrNameLst>
                                          <p:attrName>style.fontWeight</p:attrName>
                                        </p:attrNameLst>
                                      </p:cBhvr>
                                      <p:to>
                                        <p:strVal val="bold"/>
                                      </p:to>
                                    </p:set>
                                  </p:childTnLst>
                                </p:cTn>
                              </p:par>
                              <p:par>
                                <p:cTn id="25" presetID="42" presetClass="entr" presetSubtype="0" fill="hold" grpId="0" nodeType="with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1000" fill="hold"/>
                                        <p:tgtEl>
                                          <p:spTgt spid="10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5" presetClass="emph" presetSubtype="0" grpId="0" nodeType="clickEffect">
                                  <p:stCondLst>
                                    <p:cond delay="0"/>
                                  </p:stCondLst>
                                  <p:iterate type="lt">
                                    <p:tmAbs val="25"/>
                                  </p:iterate>
                                  <p:childTnLst>
                                    <p:set>
                                      <p:cBhvr override="childStyle">
                                        <p:cTn id="33" dur="indefinite"/>
                                        <p:tgtEl>
                                          <p:spTgt spid="103"/>
                                        </p:tgtEl>
                                        <p:attrNameLst>
                                          <p:attrName>style.fontWeight</p:attrName>
                                        </p:attrNameLst>
                                      </p:cBhvr>
                                      <p:to>
                                        <p:strVal val="bold"/>
                                      </p:to>
                                    </p:set>
                                  </p:childTnLst>
                                </p:cTn>
                              </p:par>
                              <p:par>
                                <p:cTn id="34" presetID="42" presetClass="entr" presetSubtype="0" fill="hold" grpId="0" nodeType="withEffect">
                                  <p:stCondLst>
                                    <p:cond delay="0"/>
                                  </p:stCondLst>
                                  <p:childTnLst>
                                    <p:set>
                                      <p:cBhvr>
                                        <p:cTn id="35" dur="1" fill="hold">
                                          <p:stCondLst>
                                            <p:cond delay="0"/>
                                          </p:stCondLst>
                                        </p:cTn>
                                        <p:tgtEl>
                                          <p:spTgt spid="104"/>
                                        </p:tgtEl>
                                        <p:attrNameLst>
                                          <p:attrName>style.visibility</p:attrName>
                                        </p:attrNameLst>
                                      </p:cBhvr>
                                      <p:to>
                                        <p:strVal val="visible"/>
                                      </p:to>
                                    </p:set>
                                    <p:animEffect transition="in" filter="fade">
                                      <p:cBhvr>
                                        <p:cTn id="36" dur="1000"/>
                                        <p:tgtEl>
                                          <p:spTgt spid="104"/>
                                        </p:tgtEl>
                                      </p:cBhvr>
                                    </p:animEffect>
                                    <p:anim calcmode="lin" valueType="num">
                                      <p:cBhvr>
                                        <p:cTn id="37" dur="1000" fill="hold"/>
                                        <p:tgtEl>
                                          <p:spTgt spid="104"/>
                                        </p:tgtEl>
                                        <p:attrNameLst>
                                          <p:attrName>ppt_x</p:attrName>
                                        </p:attrNameLst>
                                      </p:cBhvr>
                                      <p:tavLst>
                                        <p:tav tm="0">
                                          <p:val>
                                            <p:strVal val="#ppt_x"/>
                                          </p:val>
                                        </p:tav>
                                        <p:tav tm="100000">
                                          <p:val>
                                            <p:strVal val="#ppt_x"/>
                                          </p:val>
                                        </p:tav>
                                      </p:tavLst>
                                    </p:anim>
                                    <p:anim calcmode="lin" valueType="num">
                                      <p:cBhvr>
                                        <p:cTn id="38"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00" grpId="0" animBg="1"/>
      <p:bldP spid="101" grpId="0" animBg="1"/>
      <p:bldP spid="102" grpId="0" animBg="1"/>
      <p:bldP spid="103" grpId="0" animBg="1"/>
      <p:bldP spid="10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fa-IR" dirty="0"/>
              <a:t>30-6</a:t>
            </a:r>
            <a:endParaRPr lang="en-US" dirty="0"/>
          </a:p>
        </p:txBody>
      </p:sp>
      <p:sp>
        <p:nvSpPr>
          <p:cNvPr id="38" name="Rounded Rectangle 37"/>
          <p:cNvSpPr/>
          <p:nvPr/>
        </p:nvSpPr>
        <p:spPr>
          <a:xfrm>
            <a:off x="1113195" y="1058705"/>
            <a:ext cx="5910146" cy="1060954"/>
          </a:xfrm>
          <a:prstGeom prst="roundRect">
            <a:avLst/>
          </a:prstGeom>
          <a:solidFill>
            <a:schemeClr val="accent5">
              <a:alpha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lt1"/>
          </a:fontRef>
        </p:style>
        <p:txBody>
          <a:bodyPr rtlCol="0" anchor="ctr"/>
          <a:lstStyle/>
          <a:p>
            <a:pPr algn="ctr" rtl="1"/>
            <a:r>
              <a:rPr lang="fa-IR" dirty="0">
                <a:solidFill>
                  <a:schemeClr val="tx1"/>
                </a:solidFill>
                <a:cs typeface="B Homa" panose="00000400000000000000" pitchFamily="2" charset="-78"/>
              </a:rPr>
              <a:t>سیاست ها و قوانینی است که کسب و کار و </a:t>
            </a:r>
            <a:r>
              <a:rPr lang="en-US" dirty="0">
                <a:solidFill>
                  <a:schemeClr val="tx1"/>
                </a:solidFill>
                <a:cs typeface="B Homa" panose="00000400000000000000" pitchFamily="2" charset="-78"/>
              </a:rPr>
              <a:t>IT</a:t>
            </a:r>
            <a:r>
              <a:rPr lang="fa-IR" dirty="0">
                <a:solidFill>
                  <a:schemeClr val="tx1"/>
                </a:solidFill>
                <a:cs typeface="B Homa" panose="00000400000000000000" pitchFamily="2" charset="-78"/>
              </a:rPr>
              <a:t> برای پیشبرد کسب و کار به کار می برند.  تعریف نقش ها و مسئولیت ها، اندازه گیری و گزارش گیری عملکرد و انجام دادن اقدامات عملیاتی برای حل مشکلات است. </a:t>
            </a:r>
            <a:endParaRPr lang="en-US" dirty="0">
              <a:solidFill>
                <a:schemeClr val="tx1"/>
              </a:solidFill>
              <a:cs typeface="B Homa" panose="00000400000000000000" pitchFamily="2" charset="-78"/>
            </a:endParaRPr>
          </a:p>
        </p:txBody>
      </p:sp>
      <p:sp>
        <p:nvSpPr>
          <p:cNvPr id="39" name="Rounded Rectangle 38"/>
          <p:cNvSpPr/>
          <p:nvPr/>
        </p:nvSpPr>
        <p:spPr>
          <a:xfrm>
            <a:off x="1100803" y="2951488"/>
            <a:ext cx="5910146" cy="576188"/>
          </a:xfrm>
          <a:prstGeom prst="roundRect">
            <a:avLst/>
          </a:prstGeom>
          <a:solidFill>
            <a:schemeClr val="accent6">
              <a:alpha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lt1"/>
          </a:fontRef>
        </p:style>
        <p:txBody>
          <a:bodyPr rtlCol="0" anchor="ctr"/>
          <a:lstStyle/>
          <a:p>
            <a:pPr algn="ctr" rtl="1"/>
            <a:r>
              <a:rPr lang="fa-IR" sz="1600" dirty="0">
                <a:solidFill>
                  <a:schemeClr val="tx1"/>
                </a:solidFill>
                <a:cs typeface="B Homa" panose="00000400000000000000" pitchFamily="2" charset="-78"/>
              </a:rPr>
              <a:t>چارچوبی از سیاست ها، فرایندها، کارکردها، استانداردها، راهنمایی ها و ابزارها که ضمانت اجرایی دستیابی سازمان و یا بخشی از آن به اهداف است.</a:t>
            </a:r>
            <a:endParaRPr lang="en-US" sz="1600" dirty="0">
              <a:solidFill>
                <a:schemeClr val="tx1"/>
              </a:solidFill>
              <a:cs typeface="B Homa" panose="00000400000000000000" pitchFamily="2" charset="-78"/>
            </a:endParaRPr>
          </a:p>
        </p:txBody>
      </p:sp>
      <p:sp>
        <p:nvSpPr>
          <p:cNvPr id="40" name="Rounded Rectangle 39"/>
          <p:cNvSpPr/>
          <p:nvPr/>
        </p:nvSpPr>
        <p:spPr>
          <a:xfrm>
            <a:off x="5924417" y="564594"/>
            <a:ext cx="2197847" cy="504491"/>
          </a:xfrm>
          <a:prstGeom prst="roundRect">
            <a:avLst/>
          </a:prstGeom>
          <a:solidFill>
            <a:schemeClr val="accent5">
              <a:alpha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lt1"/>
          </a:fontRef>
        </p:style>
        <p:txBody>
          <a:bodyPr rtlCol="0" anchor="ctr"/>
          <a:lstStyle/>
          <a:p>
            <a:pPr algn="ctr"/>
            <a:r>
              <a:rPr lang="fa-IR" dirty="0">
                <a:solidFill>
                  <a:schemeClr val="tx1"/>
                </a:solidFill>
                <a:cs typeface="B Homa" panose="00000400000000000000" pitchFamily="2" charset="-78"/>
              </a:rPr>
              <a:t>حاکمیت</a:t>
            </a:r>
            <a:endParaRPr lang="en-US" dirty="0">
              <a:solidFill>
                <a:schemeClr val="tx1"/>
              </a:solidFill>
              <a:cs typeface="B Homa" panose="00000400000000000000" pitchFamily="2" charset="-78"/>
            </a:endParaRPr>
          </a:p>
        </p:txBody>
      </p:sp>
      <p:sp>
        <p:nvSpPr>
          <p:cNvPr id="41" name="Rounded Rectangle 40"/>
          <p:cNvSpPr/>
          <p:nvPr/>
        </p:nvSpPr>
        <p:spPr>
          <a:xfrm>
            <a:off x="5924417" y="2465346"/>
            <a:ext cx="2197847" cy="504491"/>
          </a:xfrm>
          <a:prstGeom prst="roundRect">
            <a:avLst/>
          </a:prstGeom>
          <a:solidFill>
            <a:schemeClr val="accent6">
              <a:alpha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lt1"/>
          </a:fontRef>
        </p:style>
        <p:txBody>
          <a:bodyPr rtlCol="0" anchor="ctr"/>
          <a:lstStyle/>
          <a:p>
            <a:pPr algn="ctr" rtl="1"/>
            <a:r>
              <a:rPr lang="fa-IR" dirty="0">
                <a:solidFill>
                  <a:schemeClr val="tx1"/>
                </a:solidFill>
                <a:cs typeface="B Homa" panose="00000400000000000000" pitchFamily="2" charset="-78"/>
              </a:rPr>
              <a:t>سیستم مدیریتی</a:t>
            </a:r>
            <a:endParaRPr lang="en-US" dirty="0">
              <a:solidFill>
                <a:schemeClr val="tx1"/>
              </a:solidFill>
              <a:cs typeface="B Homa" panose="00000400000000000000" pitchFamily="2" charset="-78"/>
            </a:endParaRPr>
          </a:p>
        </p:txBody>
      </p:sp>
      <p:sp>
        <p:nvSpPr>
          <p:cNvPr id="37" name="Slide Number Placeholder 5"/>
          <p:cNvSpPr>
            <a:spLocks noGrp="1"/>
          </p:cNvSpPr>
          <p:nvPr>
            <p:ph type="sldNum" sz="quarter" idx="12"/>
          </p:nvPr>
        </p:nvSpPr>
        <p:spPr>
          <a:xfrm>
            <a:off x="8610600" y="6356350"/>
            <a:ext cx="2743200" cy="365125"/>
          </a:xfrm>
        </p:spPr>
        <p:txBody>
          <a:bodyPr/>
          <a:lstStyle/>
          <a:p>
            <a:fld id="{7FC3EE3A-C468-41A9-BBE5-603562290F29}" type="slidenum">
              <a:rPr lang="en-US" smtClean="0"/>
              <a:pPr/>
              <a:t>6</a:t>
            </a:fld>
            <a:endParaRPr lang="en-US"/>
          </a:p>
        </p:txBody>
      </p:sp>
      <p:sp>
        <p:nvSpPr>
          <p:cNvPr id="42" name="Slide Number Placeholder 5"/>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C3EE3A-C468-41A9-BBE5-603562290F29}" type="slidenum">
              <a:rPr lang="en-US" smtClean="0"/>
              <a:pPr/>
              <a:t>6</a:t>
            </a:fld>
            <a:endParaRPr lang="en-US"/>
          </a:p>
        </p:txBody>
      </p:sp>
      <p:sp>
        <p:nvSpPr>
          <p:cNvPr id="43" name="Slide Number Placeholder 5"/>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C3EE3A-C468-41A9-BBE5-603562290F29}" type="slidenum">
              <a:rPr lang="en-US" smtClean="0"/>
              <a:pPr/>
              <a:t>6</a:t>
            </a:fld>
            <a:endParaRPr lang="en-US"/>
          </a:p>
        </p:txBody>
      </p:sp>
      <p:sp>
        <p:nvSpPr>
          <p:cNvPr id="44" name="Rectangle 43">
            <a:hlinkClick r:id="" action="ppaction://noaction"/>
          </p:cNvPr>
          <p:cNvSpPr/>
          <p:nvPr/>
        </p:nvSpPr>
        <p:spPr>
          <a:xfrm>
            <a:off x="11014396" y="4352814"/>
            <a:ext cx="1109121" cy="582066"/>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سازماندهی بهبود مستمر خدمت</a:t>
            </a:r>
            <a:endParaRPr lang="en-US" sz="1200" dirty="0">
              <a:solidFill>
                <a:schemeClr val="tx1"/>
              </a:solidFill>
              <a:cs typeface="B Homa" panose="00000400000000000000" pitchFamily="2" charset="-78"/>
            </a:endParaRPr>
          </a:p>
        </p:txBody>
      </p:sp>
      <p:sp>
        <p:nvSpPr>
          <p:cNvPr id="45" name="Rectangle 44">
            <a:hlinkClick r:id="rId3" action="ppaction://hlinksldjump"/>
          </p:cNvPr>
          <p:cNvSpPr/>
          <p:nvPr/>
        </p:nvSpPr>
        <p:spPr>
          <a:xfrm>
            <a:off x="8802339" y="554371"/>
            <a:ext cx="2160000" cy="21662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حاكميت و سيستم‌هاي مديريت</a:t>
            </a:r>
            <a:endParaRPr lang="en-US" sz="1200" dirty="0">
              <a:solidFill>
                <a:schemeClr val="tx1"/>
              </a:solidFill>
              <a:cs typeface="B Homa" panose="00000400000000000000" pitchFamily="2" charset="-78"/>
            </a:endParaRPr>
          </a:p>
        </p:txBody>
      </p:sp>
      <p:sp>
        <p:nvSpPr>
          <p:cNvPr id="46" name="Rectangle 45">
            <a:hlinkClick r:id="rId4" action="ppaction://hlinksldjump"/>
          </p:cNvPr>
          <p:cNvSpPr/>
          <p:nvPr/>
        </p:nvSpPr>
        <p:spPr>
          <a:xfrm>
            <a:off x="8796797" y="320768"/>
            <a:ext cx="2160000" cy="21662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خدمت و مدیریت خدمت</a:t>
            </a:r>
            <a:endParaRPr lang="en-US" sz="1200" dirty="0">
              <a:solidFill>
                <a:schemeClr val="tx1"/>
              </a:solidFill>
              <a:cs typeface="B Homa" panose="00000400000000000000" pitchFamily="2" charset="-78"/>
            </a:endParaRPr>
          </a:p>
        </p:txBody>
      </p:sp>
      <p:sp>
        <p:nvSpPr>
          <p:cNvPr id="47" name="Rectangle 46">
            <a:hlinkClick r:id="rId5" action="ppaction://hlinksldjump"/>
          </p:cNvPr>
          <p:cNvSpPr/>
          <p:nvPr/>
        </p:nvSpPr>
        <p:spPr>
          <a:xfrm>
            <a:off x="8796797" y="792612"/>
            <a:ext cx="2160000" cy="216629"/>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چرخه عمر خدمت</a:t>
            </a:r>
            <a:endParaRPr lang="en-US" sz="1200" dirty="0">
              <a:solidFill>
                <a:schemeClr val="tx1"/>
              </a:solidFill>
              <a:cs typeface="B Homa" panose="00000400000000000000" pitchFamily="2" charset="-78"/>
            </a:endParaRPr>
          </a:p>
        </p:txBody>
      </p:sp>
      <p:sp>
        <p:nvSpPr>
          <p:cNvPr id="48" name="Rectangle 47">
            <a:hlinkClick r:id="rId6" action="ppaction://hlinksldjump"/>
          </p:cNvPr>
          <p:cNvSpPr/>
          <p:nvPr/>
        </p:nvSpPr>
        <p:spPr>
          <a:xfrm>
            <a:off x="8789752" y="1034660"/>
            <a:ext cx="2178129" cy="225729"/>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رویکرد بهبود مستمر خدمت</a:t>
            </a:r>
            <a:endParaRPr lang="en-US" sz="1200" dirty="0">
              <a:solidFill>
                <a:schemeClr val="tx1"/>
              </a:solidFill>
              <a:cs typeface="B Homa" panose="00000400000000000000" pitchFamily="2" charset="-78"/>
            </a:endParaRPr>
          </a:p>
        </p:txBody>
      </p:sp>
      <p:sp>
        <p:nvSpPr>
          <p:cNvPr id="49" name="Rectangle 48"/>
          <p:cNvSpPr/>
          <p:nvPr/>
        </p:nvSpPr>
        <p:spPr>
          <a:xfrm>
            <a:off x="8789752" y="1263267"/>
            <a:ext cx="2178129" cy="241637"/>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بهبود مستمر خدمت و ..</a:t>
            </a:r>
            <a:endParaRPr lang="en-US" sz="1200" dirty="0">
              <a:solidFill>
                <a:schemeClr val="tx1"/>
              </a:solidFill>
              <a:cs typeface="B Homa" panose="00000400000000000000" pitchFamily="2" charset="-78"/>
            </a:endParaRPr>
          </a:p>
        </p:txBody>
      </p:sp>
      <p:sp>
        <p:nvSpPr>
          <p:cNvPr id="50" name="Rectangle 49">
            <a:hlinkClick r:id="rId7" action="ppaction://hlinksldjump"/>
          </p:cNvPr>
          <p:cNvSpPr/>
          <p:nvPr/>
        </p:nvSpPr>
        <p:spPr>
          <a:xfrm>
            <a:off x="10992663" y="320769"/>
            <a:ext cx="1114760" cy="67419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مديريت خدمت به عنوان الگوی برتر</a:t>
            </a:r>
            <a:endParaRPr lang="en-US" sz="1200" dirty="0">
              <a:solidFill>
                <a:schemeClr val="tx1"/>
              </a:solidFill>
              <a:cs typeface="B Homa" panose="00000400000000000000" pitchFamily="2" charset="-78"/>
            </a:endParaRPr>
          </a:p>
        </p:txBody>
      </p:sp>
      <p:sp>
        <p:nvSpPr>
          <p:cNvPr id="51" name="Rectangle 50">
            <a:hlinkClick r:id="rId8" action="ppaction://hlinksldjump"/>
          </p:cNvPr>
          <p:cNvSpPr/>
          <p:nvPr/>
        </p:nvSpPr>
        <p:spPr>
          <a:xfrm>
            <a:off x="10992989" y="1021009"/>
            <a:ext cx="1114760" cy="995977"/>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اصول بهبود مستمر خدمت</a:t>
            </a:r>
            <a:endParaRPr lang="en-US" sz="1200" dirty="0">
              <a:solidFill>
                <a:schemeClr val="tx1"/>
              </a:solidFill>
              <a:cs typeface="B Homa" panose="00000400000000000000" pitchFamily="2" charset="-78"/>
            </a:endParaRPr>
          </a:p>
        </p:txBody>
      </p:sp>
      <p:sp>
        <p:nvSpPr>
          <p:cNvPr id="52" name="Rectangle 51">
            <a:hlinkClick r:id="rId7" action="ppaction://hlinksldjump"/>
          </p:cNvPr>
          <p:cNvSpPr/>
          <p:nvPr/>
        </p:nvSpPr>
        <p:spPr>
          <a:xfrm>
            <a:off x="10992663" y="42048"/>
            <a:ext cx="1114760" cy="255466"/>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مقدمه</a:t>
            </a:r>
            <a:endParaRPr lang="en-US" sz="1200" dirty="0">
              <a:solidFill>
                <a:schemeClr val="tx1"/>
              </a:solidFill>
              <a:cs typeface="B Homa" panose="00000400000000000000" pitchFamily="2" charset="-78"/>
            </a:endParaRPr>
          </a:p>
        </p:txBody>
      </p:sp>
      <p:sp>
        <p:nvSpPr>
          <p:cNvPr id="53" name="Rectangle 52">
            <a:hlinkClick r:id="rId7" action="ppaction://hlinksldjump"/>
          </p:cNvPr>
          <p:cNvSpPr/>
          <p:nvPr/>
        </p:nvSpPr>
        <p:spPr>
          <a:xfrm>
            <a:off x="8796797" y="40226"/>
            <a:ext cx="2160000" cy="255467"/>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نگاه کلی</a:t>
            </a:r>
            <a:endParaRPr lang="en-US" sz="1200" dirty="0">
              <a:solidFill>
                <a:schemeClr val="tx1"/>
              </a:solidFill>
              <a:cs typeface="B Homa" panose="00000400000000000000" pitchFamily="2" charset="-78"/>
            </a:endParaRPr>
          </a:p>
        </p:txBody>
      </p:sp>
      <p:sp>
        <p:nvSpPr>
          <p:cNvPr id="54" name="Rectangle 53"/>
          <p:cNvSpPr/>
          <p:nvPr/>
        </p:nvSpPr>
        <p:spPr>
          <a:xfrm>
            <a:off x="8789752" y="1982992"/>
            <a:ext cx="2185564" cy="261999"/>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فرایند هفت مرحله ای</a:t>
            </a:r>
            <a:endParaRPr lang="en-US" sz="1200" dirty="0">
              <a:solidFill>
                <a:schemeClr val="tx1"/>
              </a:solidFill>
              <a:cs typeface="B Homa" panose="00000400000000000000" pitchFamily="2" charset="-78"/>
            </a:endParaRPr>
          </a:p>
        </p:txBody>
      </p:sp>
      <p:sp>
        <p:nvSpPr>
          <p:cNvPr id="55" name="Rectangle 54">
            <a:hlinkClick r:id="rId8" action="ppaction://hlinksldjump"/>
          </p:cNvPr>
          <p:cNvSpPr/>
          <p:nvPr/>
        </p:nvSpPr>
        <p:spPr>
          <a:xfrm>
            <a:off x="11011577" y="2024065"/>
            <a:ext cx="1114760" cy="945408"/>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فرایند بهبود مستمر خدمت</a:t>
            </a:r>
            <a:endParaRPr lang="en-US" sz="1200" dirty="0">
              <a:solidFill>
                <a:schemeClr val="tx1"/>
              </a:solidFill>
              <a:cs typeface="B Homa" panose="00000400000000000000" pitchFamily="2" charset="-78"/>
            </a:endParaRPr>
          </a:p>
        </p:txBody>
      </p:sp>
      <p:sp>
        <p:nvSpPr>
          <p:cNvPr id="56" name="Rectangle 55"/>
          <p:cNvSpPr/>
          <p:nvPr/>
        </p:nvSpPr>
        <p:spPr>
          <a:xfrm>
            <a:off x="8789752" y="2260566"/>
            <a:ext cx="2185564" cy="224759"/>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رویه جمع آوری و پایش داده</a:t>
            </a:r>
            <a:endParaRPr lang="en-US" sz="1200" dirty="0">
              <a:solidFill>
                <a:schemeClr val="tx1"/>
              </a:solidFill>
              <a:cs typeface="B Homa" panose="00000400000000000000" pitchFamily="2" charset="-78"/>
            </a:endParaRPr>
          </a:p>
        </p:txBody>
      </p:sp>
      <p:sp>
        <p:nvSpPr>
          <p:cNvPr id="57" name="Rectangle 56"/>
          <p:cNvSpPr/>
          <p:nvPr/>
        </p:nvSpPr>
        <p:spPr>
          <a:xfrm>
            <a:off x="8789752" y="2512650"/>
            <a:ext cx="2185564" cy="232092"/>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محرک ها، ورودی، خروجی و رابط‌ ها</a:t>
            </a:r>
            <a:endParaRPr lang="en-US" sz="1200" dirty="0">
              <a:solidFill>
                <a:schemeClr val="tx1"/>
              </a:solidFill>
              <a:cs typeface="B Homa" panose="00000400000000000000" pitchFamily="2" charset="-78"/>
            </a:endParaRPr>
          </a:p>
        </p:txBody>
      </p:sp>
      <p:sp>
        <p:nvSpPr>
          <p:cNvPr id="58" name="Rectangle 57"/>
          <p:cNvSpPr/>
          <p:nvPr/>
        </p:nvSpPr>
        <p:spPr>
          <a:xfrm>
            <a:off x="8789752" y="1513831"/>
            <a:ext cx="2190683" cy="491557"/>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ورودی های مستمر به تفکیک گام های چرخه عمر خدمت</a:t>
            </a:r>
            <a:endParaRPr lang="en-US" sz="1200" dirty="0">
              <a:solidFill>
                <a:schemeClr val="tx1"/>
              </a:solidFill>
              <a:cs typeface="B Homa" panose="00000400000000000000" pitchFamily="2" charset="-78"/>
            </a:endParaRPr>
          </a:p>
        </p:txBody>
      </p:sp>
      <p:sp>
        <p:nvSpPr>
          <p:cNvPr id="59" name="Rectangle 58"/>
          <p:cNvSpPr/>
          <p:nvPr/>
        </p:nvSpPr>
        <p:spPr>
          <a:xfrm>
            <a:off x="8807881" y="2740481"/>
            <a:ext cx="2185566" cy="264525"/>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نقش سایر فرایندها</a:t>
            </a:r>
            <a:endParaRPr lang="en-US" sz="1200" dirty="0">
              <a:solidFill>
                <a:schemeClr val="tx1"/>
              </a:solidFill>
              <a:cs typeface="B Homa" panose="00000400000000000000" pitchFamily="2" charset="-78"/>
            </a:endParaRPr>
          </a:p>
        </p:txBody>
      </p:sp>
      <p:sp>
        <p:nvSpPr>
          <p:cNvPr id="60" name="Rectangle 59">
            <a:hlinkClick r:id="rId8" action="ppaction://hlinksldjump"/>
          </p:cNvPr>
          <p:cNvSpPr/>
          <p:nvPr/>
        </p:nvSpPr>
        <p:spPr>
          <a:xfrm>
            <a:off x="11011577" y="2983570"/>
            <a:ext cx="1114760" cy="1355756"/>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روش ها و تکنیک های بهبود مستمر خدمت</a:t>
            </a:r>
            <a:endParaRPr lang="en-US" sz="1200" dirty="0">
              <a:solidFill>
                <a:schemeClr val="tx1"/>
              </a:solidFill>
              <a:cs typeface="B Homa" panose="00000400000000000000" pitchFamily="2" charset="-78"/>
            </a:endParaRPr>
          </a:p>
        </p:txBody>
      </p:sp>
      <p:sp>
        <p:nvSpPr>
          <p:cNvPr id="61" name="Rectangle 60"/>
          <p:cNvSpPr/>
          <p:nvPr/>
        </p:nvSpPr>
        <p:spPr>
          <a:xfrm>
            <a:off x="8807881" y="3006827"/>
            <a:ext cx="2203696" cy="223918"/>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مروری بر روش ها و تکنیک ها</a:t>
            </a:r>
            <a:endParaRPr lang="en-US" sz="1200" dirty="0">
              <a:solidFill>
                <a:schemeClr val="tx1"/>
              </a:solidFill>
              <a:cs typeface="B Homa" panose="00000400000000000000" pitchFamily="2" charset="-78"/>
            </a:endParaRPr>
          </a:p>
        </p:txBody>
      </p:sp>
      <p:sp>
        <p:nvSpPr>
          <p:cNvPr id="62" name="Rectangle 61"/>
          <p:cNvSpPr/>
          <p:nvPr/>
        </p:nvSpPr>
        <p:spPr>
          <a:xfrm>
            <a:off x="8807881" y="3252712"/>
            <a:ext cx="2203696" cy="238745"/>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چگونگی و زمان ممیزی</a:t>
            </a:r>
            <a:endParaRPr lang="en-US" sz="1200" dirty="0">
              <a:solidFill>
                <a:schemeClr val="tx1"/>
              </a:solidFill>
              <a:cs typeface="B Homa" panose="00000400000000000000" pitchFamily="2" charset="-78"/>
            </a:endParaRPr>
          </a:p>
        </p:txBody>
      </p:sp>
      <p:sp>
        <p:nvSpPr>
          <p:cNvPr id="63" name="Rectangle 62"/>
          <p:cNvSpPr/>
          <p:nvPr/>
        </p:nvSpPr>
        <p:spPr>
          <a:xfrm>
            <a:off x="8807881" y="3507033"/>
            <a:ext cx="2193063" cy="283152"/>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ارزش فرایند در مقایسه با بلوغ فرایند</a:t>
            </a:r>
            <a:endParaRPr lang="en-US" sz="1200" dirty="0">
              <a:solidFill>
                <a:schemeClr val="tx1"/>
              </a:solidFill>
              <a:cs typeface="B Homa" panose="00000400000000000000" pitchFamily="2" charset="-78"/>
            </a:endParaRPr>
          </a:p>
        </p:txBody>
      </p:sp>
      <p:sp>
        <p:nvSpPr>
          <p:cNvPr id="64" name="Rectangle 63"/>
          <p:cNvSpPr/>
          <p:nvPr/>
        </p:nvSpPr>
        <p:spPr>
          <a:xfrm>
            <a:off x="8796797" y="3808990"/>
            <a:ext cx="2204147" cy="271967"/>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مقایسه بلوغ فرایندی</a:t>
            </a:r>
            <a:endParaRPr lang="en-US" sz="1200" dirty="0">
              <a:solidFill>
                <a:schemeClr val="tx1"/>
              </a:solidFill>
              <a:cs typeface="B Homa" panose="00000400000000000000" pitchFamily="2" charset="-78"/>
            </a:endParaRPr>
          </a:p>
        </p:txBody>
      </p:sp>
      <p:sp>
        <p:nvSpPr>
          <p:cNvPr id="65" name="Rectangle 64"/>
          <p:cNvSpPr/>
          <p:nvPr/>
        </p:nvSpPr>
        <p:spPr>
          <a:xfrm>
            <a:off x="8796797" y="4091707"/>
            <a:ext cx="2214780" cy="257230"/>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کارت امتیازی متوازن </a:t>
            </a:r>
            <a:r>
              <a:rPr lang="en-US" sz="1200" dirty="0">
                <a:solidFill>
                  <a:schemeClr val="tx1"/>
                </a:solidFill>
                <a:cs typeface="B Homa" panose="00000400000000000000" pitchFamily="2" charset="-78"/>
              </a:rPr>
              <a:t>IT</a:t>
            </a:r>
          </a:p>
        </p:txBody>
      </p:sp>
      <p:sp>
        <p:nvSpPr>
          <p:cNvPr id="66" name="Rectangle 65"/>
          <p:cNvSpPr/>
          <p:nvPr/>
        </p:nvSpPr>
        <p:spPr>
          <a:xfrm>
            <a:off x="8796797" y="4368149"/>
            <a:ext cx="2204147" cy="272526"/>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توسعه سازمانی، کارکردها، نقش ها</a:t>
            </a:r>
            <a:endParaRPr lang="en-US" sz="1200" dirty="0">
              <a:solidFill>
                <a:schemeClr val="tx1"/>
              </a:solidFill>
              <a:cs typeface="B Homa" panose="00000400000000000000" pitchFamily="2" charset="-78"/>
            </a:endParaRPr>
          </a:p>
        </p:txBody>
      </p:sp>
      <p:sp>
        <p:nvSpPr>
          <p:cNvPr id="67" name="Rectangle 66"/>
          <p:cNvSpPr/>
          <p:nvPr/>
        </p:nvSpPr>
        <p:spPr>
          <a:xfrm>
            <a:off x="8796797" y="4648476"/>
            <a:ext cx="2192477" cy="285587"/>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ماتریس واگذاری مسئولیت</a:t>
            </a:r>
            <a:endParaRPr lang="en-US" sz="1200" dirty="0">
              <a:solidFill>
                <a:schemeClr val="tx1"/>
              </a:solidFill>
              <a:cs typeface="B Homa" panose="00000400000000000000" pitchFamily="2" charset="-78"/>
            </a:endParaRPr>
          </a:p>
        </p:txBody>
      </p:sp>
      <p:sp>
        <p:nvSpPr>
          <p:cNvPr id="68" name="Rectangle 67"/>
          <p:cNvSpPr/>
          <p:nvPr/>
        </p:nvSpPr>
        <p:spPr>
          <a:xfrm>
            <a:off x="8791771" y="4927291"/>
            <a:ext cx="2197503" cy="420907"/>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ابزارهای لازم برای پشتیبانی از فعالیت های بهبود مستمر خدمت </a:t>
            </a:r>
            <a:endParaRPr lang="en-US" sz="1200" dirty="0">
              <a:solidFill>
                <a:schemeClr val="tx1"/>
              </a:solidFill>
              <a:cs typeface="B Homa" panose="00000400000000000000" pitchFamily="2" charset="-78"/>
            </a:endParaRPr>
          </a:p>
        </p:txBody>
      </p:sp>
      <p:sp>
        <p:nvSpPr>
          <p:cNvPr id="69" name="Rectangle 68">
            <a:hlinkClick r:id="" action="ppaction://noaction"/>
          </p:cNvPr>
          <p:cNvSpPr/>
          <p:nvPr/>
        </p:nvSpPr>
        <p:spPr>
          <a:xfrm>
            <a:off x="11016314" y="4945696"/>
            <a:ext cx="1109121" cy="951555"/>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ملاحظات فنی</a:t>
            </a:r>
            <a:endParaRPr lang="en-US" sz="1200" dirty="0">
              <a:solidFill>
                <a:schemeClr val="tx1"/>
              </a:solidFill>
              <a:cs typeface="B Homa" panose="00000400000000000000" pitchFamily="2" charset="-78"/>
            </a:endParaRPr>
          </a:p>
        </p:txBody>
      </p:sp>
      <p:sp>
        <p:nvSpPr>
          <p:cNvPr id="70" name="Rectangle 69"/>
          <p:cNvSpPr/>
          <p:nvPr/>
        </p:nvSpPr>
        <p:spPr>
          <a:xfrm>
            <a:off x="8789753" y="5345930"/>
            <a:ext cx="2212914" cy="314817"/>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سیستم پیکربندی</a:t>
            </a:r>
            <a:endParaRPr lang="en-US" sz="1200" dirty="0">
              <a:solidFill>
                <a:schemeClr val="tx1"/>
              </a:solidFill>
              <a:cs typeface="B Homa" panose="00000400000000000000" pitchFamily="2" charset="-78"/>
            </a:endParaRPr>
          </a:p>
        </p:txBody>
      </p:sp>
      <p:sp>
        <p:nvSpPr>
          <p:cNvPr id="71" name="Rectangle 70"/>
          <p:cNvSpPr/>
          <p:nvPr/>
        </p:nvSpPr>
        <p:spPr>
          <a:xfrm>
            <a:off x="8796797" y="5641934"/>
            <a:ext cx="2192477" cy="272261"/>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دیگاه خدمت محور از سازمان </a:t>
            </a:r>
            <a:r>
              <a:rPr lang="en-US" sz="1200" dirty="0">
                <a:solidFill>
                  <a:schemeClr val="tx1"/>
                </a:solidFill>
                <a:cs typeface="B Homa" panose="00000400000000000000" pitchFamily="2" charset="-78"/>
              </a:rPr>
              <a:t>IT</a:t>
            </a:r>
          </a:p>
        </p:txBody>
      </p:sp>
      <p:sp>
        <p:nvSpPr>
          <p:cNvPr id="72" name="Rectangle 71">
            <a:hlinkClick r:id="" action="ppaction://noaction"/>
          </p:cNvPr>
          <p:cNvSpPr/>
          <p:nvPr/>
        </p:nvSpPr>
        <p:spPr>
          <a:xfrm>
            <a:off x="11011577" y="5908066"/>
            <a:ext cx="1125010" cy="631393"/>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a:solidFill>
                  <a:schemeClr val="tx1"/>
                </a:solidFill>
                <a:cs typeface="B Homa" panose="00000400000000000000" pitchFamily="2" charset="-78"/>
              </a:rPr>
              <a:t>پیاده سازی بهبود مستمر خدمت</a:t>
            </a:r>
            <a:endParaRPr lang="en-US" sz="1400" dirty="0">
              <a:solidFill>
                <a:schemeClr val="tx1"/>
              </a:solidFill>
              <a:cs typeface="B Homa" panose="00000400000000000000" pitchFamily="2" charset="-78"/>
            </a:endParaRPr>
          </a:p>
        </p:txBody>
      </p:sp>
      <p:sp>
        <p:nvSpPr>
          <p:cNvPr id="73" name="Rectangle 72"/>
          <p:cNvSpPr/>
          <p:nvPr/>
        </p:nvSpPr>
        <p:spPr>
          <a:xfrm>
            <a:off x="8796797" y="5922832"/>
            <a:ext cx="2204147" cy="316299"/>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fa-IR" sz="1200" dirty="0">
              <a:solidFill>
                <a:schemeClr val="tx1"/>
              </a:solidFill>
              <a:cs typeface="B Homa" panose="00000400000000000000" pitchFamily="2" charset="-78"/>
            </a:endParaRPr>
          </a:p>
          <a:p>
            <a:pPr algn="ctr" rtl="1"/>
            <a:r>
              <a:rPr lang="fa-IR" sz="1200" dirty="0">
                <a:solidFill>
                  <a:schemeClr val="tx1"/>
                </a:solidFill>
                <a:cs typeface="B Homa" panose="00000400000000000000" pitchFamily="2" charset="-78"/>
              </a:rPr>
              <a:t>دیدگاه جامع </a:t>
            </a:r>
            <a:r>
              <a:rPr lang="en-US" sz="1200" dirty="0">
                <a:solidFill>
                  <a:schemeClr val="tx1"/>
                </a:solidFill>
                <a:cs typeface="B Homa" panose="00000400000000000000" pitchFamily="2" charset="-78"/>
              </a:rPr>
              <a:t>CSI</a:t>
            </a:r>
            <a:r>
              <a:rPr lang="fa-IR" sz="1200" dirty="0">
                <a:solidFill>
                  <a:schemeClr val="tx1"/>
                </a:solidFill>
                <a:cs typeface="B Homa" panose="00000400000000000000" pitchFamily="2" charset="-78"/>
              </a:rPr>
              <a:t>، نقش ها و ورودی ها</a:t>
            </a:r>
            <a:endParaRPr lang="en-US" sz="1200" dirty="0">
              <a:solidFill>
                <a:schemeClr val="tx1"/>
              </a:solidFill>
              <a:cs typeface="B Homa" panose="00000400000000000000" pitchFamily="2" charset="-78"/>
            </a:endParaRPr>
          </a:p>
          <a:p>
            <a:pPr algn="ctr" rtl="1"/>
            <a:r>
              <a:rPr lang="fa-IR" sz="1200" dirty="0">
                <a:solidFill>
                  <a:schemeClr val="tx1"/>
                </a:solidFill>
                <a:cs typeface="B Homa" panose="00000400000000000000" pitchFamily="2" charset="-78"/>
              </a:rPr>
              <a:t> </a:t>
            </a:r>
            <a:endParaRPr lang="en-US" sz="1200" dirty="0">
              <a:solidFill>
                <a:schemeClr val="tx1"/>
              </a:solidFill>
              <a:cs typeface="B Homa" panose="00000400000000000000" pitchFamily="2" charset="-78"/>
            </a:endParaRPr>
          </a:p>
        </p:txBody>
      </p:sp>
      <p:sp>
        <p:nvSpPr>
          <p:cNvPr id="74" name="Rectangle 73">
            <a:hlinkClick r:id="" action="ppaction://noaction"/>
          </p:cNvPr>
          <p:cNvSpPr/>
          <p:nvPr/>
        </p:nvSpPr>
        <p:spPr>
          <a:xfrm>
            <a:off x="8796797" y="6539892"/>
            <a:ext cx="3339789" cy="298801"/>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a:solidFill>
                  <a:schemeClr val="tx1"/>
                </a:solidFill>
                <a:cs typeface="B Homa" panose="00000400000000000000" pitchFamily="2" charset="-78"/>
              </a:rPr>
              <a:t>چالش ها ریسک ها و عوامل بحزانی</a:t>
            </a:r>
            <a:endParaRPr lang="en-US" sz="1400" dirty="0">
              <a:solidFill>
                <a:schemeClr val="tx1"/>
              </a:solidFill>
              <a:cs typeface="B Homa" panose="00000400000000000000" pitchFamily="2" charset="-78"/>
            </a:endParaRPr>
          </a:p>
        </p:txBody>
      </p:sp>
      <p:sp>
        <p:nvSpPr>
          <p:cNvPr id="75" name="Rectangle 74"/>
          <p:cNvSpPr/>
          <p:nvPr/>
        </p:nvSpPr>
        <p:spPr>
          <a:xfrm>
            <a:off x="8801101" y="6231856"/>
            <a:ext cx="2210475" cy="307603"/>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fa-IR" sz="1400" dirty="0">
              <a:solidFill>
                <a:schemeClr val="tx1"/>
              </a:solidFill>
              <a:cs typeface="B Homa" panose="00000400000000000000" pitchFamily="2" charset="-78"/>
            </a:endParaRPr>
          </a:p>
          <a:p>
            <a:pPr algn="ctr" rtl="1"/>
            <a:r>
              <a:rPr lang="fa-IR" sz="1400" dirty="0">
                <a:solidFill>
                  <a:schemeClr val="tx1"/>
                </a:solidFill>
                <a:cs typeface="B Homa" panose="00000400000000000000" pitchFamily="2" charset="-78"/>
              </a:rPr>
              <a:t>دلایل شکست پروژه های تحول</a:t>
            </a:r>
            <a:endParaRPr lang="en-US" sz="1400" dirty="0">
              <a:solidFill>
                <a:schemeClr val="tx1"/>
              </a:solidFill>
              <a:cs typeface="B Homa" panose="00000400000000000000" pitchFamily="2" charset="-78"/>
            </a:endParaRPr>
          </a:p>
          <a:p>
            <a:pPr algn="ctr" rtl="1"/>
            <a:r>
              <a:rPr lang="fa-IR" sz="1400" dirty="0">
                <a:solidFill>
                  <a:schemeClr val="tx1"/>
                </a:solidFill>
                <a:cs typeface="B Homa" panose="00000400000000000000" pitchFamily="2" charset="-78"/>
              </a:rPr>
              <a:t> </a:t>
            </a:r>
            <a:endParaRPr lang="en-US" sz="1400" dirty="0">
              <a:solidFill>
                <a:schemeClr val="tx1"/>
              </a:solidFill>
              <a:cs typeface="B Homa" panose="00000400000000000000" pitchFamily="2" charset="-78"/>
            </a:endParaRPr>
          </a:p>
        </p:txBody>
      </p:sp>
    </p:spTree>
    <p:extLst>
      <p:ext uri="{BB962C8B-B14F-4D97-AF65-F5344CB8AC3E}">
        <p14:creationId xmlns:p14="http://schemas.microsoft.com/office/powerpoint/2010/main" val="2915422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38"/>
                                        </p:tgtEl>
                                        <p:attrNameLst>
                                          <p:attrName>style.fontWeight</p:attrName>
                                        </p:attrNameLst>
                                      </p:cBhvr>
                                      <p:to>
                                        <p:strVal val="bold"/>
                                      </p:to>
                                    </p:set>
                                  </p:childTnLst>
                                </p:cTn>
                              </p:par>
                              <p:par>
                                <p:cTn id="7" presetID="42"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animEffect transition="in" filter="fade">
                                      <p:cBhvr>
                                        <p:cTn id="9" dur="1000"/>
                                        <p:tgtEl>
                                          <p:spTgt spid="40"/>
                                        </p:tgtEl>
                                      </p:cBhvr>
                                    </p:animEffect>
                                    <p:anim calcmode="lin" valueType="num">
                                      <p:cBhvr>
                                        <p:cTn id="10" dur="1000" fill="hold"/>
                                        <p:tgtEl>
                                          <p:spTgt spid="40"/>
                                        </p:tgtEl>
                                        <p:attrNameLst>
                                          <p:attrName>ppt_x</p:attrName>
                                        </p:attrNameLst>
                                      </p:cBhvr>
                                      <p:tavLst>
                                        <p:tav tm="0">
                                          <p:val>
                                            <p:strVal val="#ppt_x"/>
                                          </p:val>
                                        </p:tav>
                                        <p:tav tm="100000">
                                          <p:val>
                                            <p:strVal val="#ppt_x"/>
                                          </p:val>
                                        </p:tav>
                                      </p:tavLst>
                                    </p:anim>
                                    <p:anim calcmode="lin" valueType="num">
                                      <p:cBhvr>
                                        <p:cTn id="1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5" presetClass="emph" presetSubtype="0" grpId="0" nodeType="clickEffect">
                                  <p:stCondLst>
                                    <p:cond delay="0"/>
                                  </p:stCondLst>
                                  <p:iterate type="lt">
                                    <p:tmAbs val="25"/>
                                  </p:iterate>
                                  <p:childTnLst>
                                    <p:set>
                                      <p:cBhvr override="childStyle">
                                        <p:cTn id="15" dur="indefinite"/>
                                        <p:tgtEl>
                                          <p:spTgt spid="39"/>
                                        </p:tgtEl>
                                        <p:attrNameLst>
                                          <p:attrName>style.fontWeight</p:attrName>
                                        </p:attrNameLst>
                                      </p:cBhvr>
                                      <p:to>
                                        <p:strVal val="bold"/>
                                      </p:to>
                                    </p:set>
                                  </p:childTnLst>
                                </p:cTn>
                              </p:par>
                              <p:par>
                                <p:cTn id="16" presetID="42" presetClass="entr" presetSubtype="0" fill="hold" grpId="0" nodeType="with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fade">
                                      <p:cBhvr>
                                        <p:cTn id="18" dur="1000"/>
                                        <p:tgtEl>
                                          <p:spTgt spid="41"/>
                                        </p:tgtEl>
                                      </p:cBhvr>
                                    </p:animEffect>
                                    <p:anim calcmode="lin" valueType="num">
                                      <p:cBhvr>
                                        <p:cTn id="19" dur="1000" fill="hold"/>
                                        <p:tgtEl>
                                          <p:spTgt spid="41"/>
                                        </p:tgtEl>
                                        <p:attrNameLst>
                                          <p:attrName>ppt_x</p:attrName>
                                        </p:attrNameLst>
                                      </p:cBhvr>
                                      <p:tavLst>
                                        <p:tav tm="0">
                                          <p:val>
                                            <p:strVal val="#ppt_x"/>
                                          </p:val>
                                        </p:tav>
                                        <p:tav tm="100000">
                                          <p:val>
                                            <p:strVal val="#ppt_x"/>
                                          </p:val>
                                        </p:tav>
                                      </p:tavLst>
                                    </p:anim>
                                    <p:anim calcmode="lin" valueType="num">
                                      <p:cBhvr>
                                        <p:cTn id="20"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fa-IR" dirty="0"/>
              <a:t>30-7</a:t>
            </a:r>
            <a:endParaRPr lang="en-US" dirty="0"/>
          </a:p>
        </p:txBody>
      </p:sp>
      <p:sp>
        <p:nvSpPr>
          <p:cNvPr id="6" name="Slide Number Placeholder 5"/>
          <p:cNvSpPr>
            <a:spLocks noGrp="1"/>
          </p:cNvSpPr>
          <p:nvPr>
            <p:ph type="sldNum" sz="quarter" idx="12"/>
          </p:nvPr>
        </p:nvSpPr>
        <p:spPr/>
        <p:txBody>
          <a:bodyPr/>
          <a:lstStyle/>
          <a:p>
            <a:fld id="{7FC3EE3A-C468-41A9-BBE5-603562290F29}" type="slidenum">
              <a:rPr lang="en-US" smtClean="0"/>
              <a:pPr/>
              <a:t>7</a:t>
            </a:fld>
            <a:endParaRPr lang="en-US"/>
          </a:p>
        </p:txBody>
      </p:sp>
      <p:pic>
        <p:nvPicPr>
          <p:cNvPr id="2050" name="Picture 2"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t="14607" b="9907"/>
          <a:stretch/>
        </p:blipFill>
        <p:spPr bwMode="auto">
          <a:xfrm>
            <a:off x="143412" y="1174532"/>
            <a:ext cx="8099198" cy="459139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rot="16200000">
            <a:off x="229888" y="3431899"/>
            <a:ext cx="1235210" cy="307777"/>
          </a:xfrm>
          <a:prstGeom prst="rect">
            <a:avLst/>
          </a:prstGeom>
          <a:noFill/>
        </p:spPr>
        <p:txBody>
          <a:bodyPr wrap="none" rtlCol="0">
            <a:spAutoFit/>
          </a:bodyPr>
          <a:lstStyle/>
          <a:p>
            <a:r>
              <a:rPr lang="en-US" sz="1400" b="1" dirty="0"/>
              <a:t>Maturity level</a:t>
            </a:r>
          </a:p>
        </p:txBody>
      </p:sp>
      <p:sp>
        <p:nvSpPr>
          <p:cNvPr id="14" name="Slide Number Placeholder 5"/>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C3EE3A-C468-41A9-BBE5-603562290F29}" type="slidenum">
              <a:rPr lang="en-US" smtClean="0"/>
              <a:pPr/>
              <a:t>7</a:t>
            </a:fld>
            <a:endParaRPr lang="en-US"/>
          </a:p>
        </p:txBody>
      </p:sp>
      <p:sp>
        <p:nvSpPr>
          <p:cNvPr id="15" name="Slide Number Placeholder 5"/>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C3EE3A-C468-41A9-BBE5-603562290F29}" type="slidenum">
              <a:rPr lang="en-US" smtClean="0"/>
              <a:pPr/>
              <a:t>7</a:t>
            </a:fld>
            <a:endParaRPr lang="en-US"/>
          </a:p>
        </p:txBody>
      </p:sp>
      <p:sp>
        <p:nvSpPr>
          <p:cNvPr id="16" name="Rectangle 15">
            <a:hlinkClick r:id="" action="ppaction://noaction"/>
          </p:cNvPr>
          <p:cNvSpPr/>
          <p:nvPr/>
        </p:nvSpPr>
        <p:spPr>
          <a:xfrm>
            <a:off x="11014396" y="4352814"/>
            <a:ext cx="1109121" cy="582066"/>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سازماندهی بهبود مستمر خدمت</a:t>
            </a:r>
            <a:endParaRPr lang="en-US" sz="1200" dirty="0">
              <a:solidFill>
                <a:schemeClr val="tx1"/>
              </a:solidFill>
              <a:cs typeface="B Homa" panose="00000400000000000000" pitchFamily="2" charset="-78"/>
            </a:endParaRPr>
          </a:p>
        </p:txBody>
      </p:sp>
      <p:sp>
        <p:nvSpPr>
          <p:cNvPr id="17" name="Rectangle 16">
            <a:hlinkClick r:id="rId4" action="ppaction://hlinksldjump"/>
          </p:cNvPr>
          <p:cNvSpPr/>
          <p:nvPr/>
        </p:nvSpPr>
        <p:spPr>
          <a:xfrm>
            <a:off x="8802339" y="554371"/>
            <a:ext cx="2160000" cy="21662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حاكميت و سيستم‌هاي مديريت</a:t>
            </a:r>
            <a:endParaRPr lang="en-US" sz="1200" dirty="0">
              <a:solidFill>
                <a:schemeClr val="tx1"/>
              </a:solidFill>
              <a:cs typeface="B Homa" panose="00000400000000000000" pitchFamily="2" charset="-78"/>
            </a:endParaRPr>
          </a:p>
        </p:txBody>
      </p:sp>
      <p:sp>
        <p:nvSpPr>
          <p:cNvPr id="18" name="Rectangle 17">
            <a:hlinkClick r:id="rId5" action="ppaction://hlinksldjump"/>
          </p:cNvPr>
          <p:cNvSpPr/>
          <p:nvPr/>
        </p:nvSpPr>
        <p:spPr>
          <a:xfrm>
            <a:off x="8796797" y="320768"/>
            <a:ext cx="2160000" cy="21662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خدمت و مدیریت خدمت</a:t>
            </a:r>
            <a:endParaRPr lang="en-US" sz="1200" dirty="0">
              <a:solidFill>
                <a:schemeClr val="tx1"/>
              </a:solidFill>
              <a:cs typeface="B Homa" panose="00000400000000000000" pitchFamily="2" charset="-78"/>
            </a:endParaRPr>
          </a:p>
        </p:txBody>
      </p:sp>
      <p:sp>
        <p:nvSpPr>
          <p:cNvPr id="19" name="Rectangle 18">
            <a:hlinkClick r:id="rId6" action="ppaction://hlinksldjump"/>
          </p:cNvPr>
          <p:cNvSpPr/>
          <p:nvPr/>
        </p:nvSpPr>
        <p:spPr>
          <a:xfrm>
            <a:off x="8796797" y="792612"/>
            <a:ext cx="2160000" cy="21662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چرخه عمر خدمت</a:t>
            </a:r>
            <a:endParaRPr lang="en-US" sz="1200" dirty="0">
              <a:solidFill>
                <a:schemeClr val="tx1"/>
              </a:solidFill>
              <a:cs typeface="B Homa" panose="00000400000000000000" pitchFamily="2" charset="-78"/>
            </a:endParaRPr>
          </a:p>
        </p:txBody>
      </p:sp>
      <p:sp>
        <p:nvSpPr>
          <p:cNvPr id="20" name="Rectangle 19">
            <a:hlinkClick r:id="rId7" action="ppaction://hlinksldjump"/>
          </p:cNvPr>
          <p:cNvSpPr/>
          <p:nvPr/>
        </p:nvSpPr>
        <p:spPr>
          <a:xfrm>
            <a:off x="8789752" y="1034660"/>
            <a:ext cx="2178129" cy="225729"/>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رویکرد بهبود مستمر خدمت</a:t>
            </a:r>
            <a:endParaRPr lang="en-US" sz="1200" dirty="0">
              <a:solidFill>
                <a:schemeClr val="tx1"/>
              </a:solidFill>
              <a:cs typeface="B Homa" panose="00000400000000000000" pitchFamily="2" charset="-78"/>
            </a:endParaRPr>
          </a:p>
        </p:txBody>
      </p:sp>
      <p:sp>
        <p:nvSpPr>
          <p:cNvPr id="21" name="Rectangle 20"/>
          <p:cNvSpPr/>
          <p:nvPr/>
        </p:nvSpPr>
        <p:spPr>
          <a:xfrm>
            <a:off x="8789752" y="1263267"/>
            <a:ext cx="2178129" cy="241637"/>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بهبود مستمر خدمت و ..</a:t>
            </a:r>
            <a:endParaRPr lang="en-US" sz="1200" dirty="0">
              <a:solidFill>
                <a:schemeClr val="tx1"/>
              </a:solidFill>
              <a:cs typeface="B Homa" panose="00000400000000000000" pitchFamily="2" charset="-78"/>
            </a:endParaRPr>
          </a:p>
        </p:txBody>
      </p:sp>
      <p:sp>
        <p:nvSpPr>
          <p:cNvPr id="22" name="Rectangle 21">
            <a:hlinkClick r:id="rId8" action="ppaction://hlinksldjump"/>
          </p:cNvPr>
          <p:cNvSpPr/>
          <p:nvPr/>
        </p:nvSpPr>
        <p:spPr>
          <a:xfrm>
            <a:off x="10992663" y="320769"/>
            <a:ext cx="1114760" cy="67419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مديريت خدمت به عنوان الگوی برتر</a:t>
            </a:r>
            <a:endParaRPr lang="en-US" sz="1200" dirty="0">
              <a:solidFill>
                <a:schemeClr val="tx1"/>
              </a:solidFill>
              <a:cs typeface="B Homa" panose="00000400000000000000" pitchFamily="2" charset="-78"/>
            </a:endParaRPr>
          </a:p>
        </p:txBody>
      </p:sp>
      <p:sp>
        <p:nvSpPr>
          <p:cNvPr id="23" name="Rectangle 22">
            <a:hlinkClick r:id="rId9" action="ppaction://hlinksldjump"/>
          </p:cNvPr>
          <p:cNvSpPr/>
          <p:nvPr/>
        </p:nvSpPr>
        <p:spPr>
          <a:xfrm>
            <a:off x="10992989" y="1021009"/>
            <a:ext cx="1114760" cy="995977"/>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اصول بهبود مستمر خدمت</a:t>
            </a:r>
            <a:endParaRPr lang="en-US" sz="1200" dirty="0">
              <a:solidFill>
                <a:schemeClr val="tx1"/>
              </a:solidFill>
              <a:cs typeface="B Homa" panose="00000400000000000000" pitchFamily="2" charset="-78"/>
            </a:endParaRPr>
          </a:p>
        </p:txBody>
      </p:sp>
      <p:sp>
        <p:nvSpPr>
          <p:cNvPr id="24" name="Rectangle 23">
            <a:hlinkClick r:id="rId8" action="ppaction://hlinksldjump"/>
          </p:cNvPr>
          <p:cNvSpPr/>
          <p:nvPr/>
        </p:nvSpPr>
        <p:spPr>
          <a:xfrm>
            <a:off x="10992663" y="42048"/>
            <a:ext cx="1114760" cy="255466"/>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مقدمه</a:t>
            </a:r>
            <a:endParaRPr lang="en-US" sz="1200" dirty="0">
              <a:solidFill>
                <a:schemeClr val="tx1"/>
              </a:solidFill>
              <a:cs typeface="B Homa" panose="00000400000000000000" pitchFamily="2" charset="-78"/>
            </a:endParaRPr>
          </a:p>
        </p:txBody>
      </p:sp>
      <p:sp>
        <p:nvSpPr>
          <p:cNvPr id="25" name="Rectangle 24">
            <a:hlinkClick r:id="rId8" action="ppaction://hlinksldjump"/>
          </p:cNvPr>
          <p:cNvSpPr/>
          <p:nvPr/>
        </p:nvSpPr>
        <p:spPr>
          <a:xfrm>
            <a:off x="8796797" y="40226"/>
            <a:ext cx="2160000" cy="255467"/>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نگاه کلی</a:t>
            </a:r>
            <a:endParaRPr lang="en-US" sz="1200" dirty="0">
              <a:solidFill>
                <a:schemeClr val="tx1"/>
              </a:solidFill>
              <a:cs typeface="B Homa" panose="00000400000000000000" pitchFamily="2" charset="-78"/>
            </a:endParaRPr>
          </a:p>
        </p:txBody>
      </p:sp>
      <p:sp>
        <p:nvSpPr>
          <p:cNvPr id="26" name="Rectangle 25"/>
          <p:cNvSpPr/>
          <p:nvPr/>
        </p:nvSpPr>
        <p:spPr>
          <a:xfrm>
            <a:off x="8789752" y="1982992"/>
            <a:ext cx="2185564" cy="261999"/>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فرایند هفت مرحله ای</a:t>
            </a:r>
            <a:endParaRPr lang="en-US" sz="1200" dirty="0">
              <a:solidFill>
                <a:schemeClr val="tx1"/>
              </a:solidFill>
              <a:cs typeface="B Homa" panose="00000400000000000000" pitchFamily="2" charset="-78"/>
            </a:endParaRPr>
          </a:p>
        </p:txBody>
      </p:sp>
      <p:sp>
        <p:nvSpPr>
          <p:cNvPr id="27" name="Rectangle 26">
            <a:hlinkClick r:id="rId9" action="ppaction://hlinksldjump"/>
          </p:cNvPr>
          <p:cNvSpPr/>
          <p:nvPr/>
        </p:nvSpPr>
        <p:spPr>
          <a:xfrm>
            <a:off x="11011577" y="2024065"/>
            <a:ext cx="1114760" cy="945408"/>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فرایند بهبود مستمر خدمت</a:t>
            </a:r>
            <a:endParaRPr lang="en-US" sz="1200" dirty="0">
              <a:solidFill>
                <a:schemeClr val="tx1"/>
              </a:solidFill>
              <a:cs typeface="B Homa" panose="00000400000000000000" pitchFamily="2" charset="-78"/>
            </a:endParaRPr>
          </a:p>
        </p:txBody>
      </p:sp>
      <p:sp>
        <p:nvSpPr>
          <p:cNvPr id="28" name="Rectangle 27"/>
          <p:cNvSpPr/>
          <p:nvPr/>
        </p:nvSpPr>
        <p:spPr>
          <a:xfrm>
            <a:off x="8789752" y="2260566"/>
            <a:ext cx="2185564" cy="224759"/>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رویه جمع آوری و پایش داده</a:t>
            </a:r>
            <a:endParaRPr lang="en-US" sz="1200" dirty="0">
              <a:solidFill>
                <a:schemeClr val="tx1"/>
              </a:solidFill>
              <a:cs typeface="B Homa" panose="00000400000000000000" pitchFamily="2" charset="-78"/>
            </a:endParaRPr>
          </a:p>
        </p:txBody>
      </p:sp>
      <p:sp>
        <p:nvSpPr>
          <p:cNvPr id="29" name="Rectangle 28"/>
          <p:cNvSpPr/>
          <p:nvPr/>
        </p:nvSpPr>
        <p:spPr>
          <a:xfrm>
            <a:off x="8789752" y="2512650"/>
            <a:ext cx="2185564" cy="232092"/>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محرک ها، ورودی، خروجی و رابط‌ ها</a:t>
            </a:r>
            <a:endParaRPr lang="en-US" sz="1200" dirty="0">
              <a:solidFill>
                <a:schemeClr val="tx1"/>
              </a:solidFill>
              <a:cs typeface="B Homa" panose="00000400000000000000" pitchFamily="2" charset="-78"/>
            </a:endParaRPr>
          </a:p>
        </p:txBody>
      </p:sp>
      <p:sp>
        <p:nvSpPr>
          <p:cNvPr id="30" name="Rectangle 29"/>
          <p:cNvSpPr/>
          <p:nvPr/>
        </p:nvSpPr>
        <p:spPr>
          <a:xfrm>
            <a:off x="8789752" y="1513831"/>
            <a:ext cx="2190683" cy="491557"/>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ورودی های مستمر به تفکیک گام های چرخه عمر خدمت</a:t>
            </a:r>
            <a:endParaRPr lang="en-US" sz="1200" dirty="0">
              <a:solidFill>
                <a:schemeClr val="tx1"/>
              </a:solidFill>
              <a:cs typeface="B Homa" panose="00000400000000000000" pitchFamily="2" charset="-78"/>
            </a:endParaRPr>
          </a:p>
        </p:txBody>
      </p:sp>
      <p:sp>
        <p:nvSpPr>
          <p:cNvPr id="31" name="Rectangle 30"/>
          <p:cNvSpPr/>
          <p:nvPr/>
        </p:nvSpPr>
        <p:spPr>
          <a:xfrm>
            <a:off x="8807881" y="2740481"/>
            <a:ext cx="2185566" cy="264525"/>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نقش سایر فرایندها</a:t>
            </a:r>
            <a:endParaRPr lang="en-US" sz="1200" dirty="0">
              <a:solidFill>
                <a:schemeClr val="tx1"/>
              </a:solidFill>
              <a:cs typeface="B Homa" panose="00000400000000000000" pitchFamily="2" charset="-78"/>
            </a:endParaRPr>
          </a:p>
        </p:txBody>
      </p:sp>
      <p:sp>
        <p:nvSpPr>
          <p:cNvPr id="32" name="Rectangle 31">
            <a:hlinkClick r:id="rId9" action="ppaction://hlinksldjump"/>
          </p:cNvPr>
          <p:cNvSpPr/>
          <p:nvPr/>
        </p:nvSpPr>
        <p:spPr>
          <a:xfrm>
            <a:off x="11011577" y="2983570"/>
            <a:ext cx="1114760" cy="1355756"/>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روش ها و تکنیک های بهبود مستمر خدمت</a:t>
            </a:r>
            <a:endParaRPr lang="en-US" sz="1200" dirty="0">
              <a:solidFill>
                <a:schemeClr val="tx1"/>
              </a:solidFill>
              <a:cs typeface="B Homa" panose="00000400000000000000" pitchFamily="2" charset="-78"/>
            </a:endParaRPr>
          </a:p>
        </p:txBody>
      </p:sp>
      <p:sp>
        <p:nvSpPr>
          <p:cNvPr id="33" name="Rectangle 32"/>
          <p:cNvSpPr/>
          <p:nvPr/>
        </p:nvSpPr>
        <p:spPr>
          <a:xfrm>
            <a:off x="8807881" y="3006827"/>
            <a:ext cx="2203696" cy="223918"/>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مروری بر روش ها و تکنیک ها</a:t>
            </a:r>
            <a:endParaRPr lang="en-US" sz="1200" dirty="0">
              <a:solidFill>
                <a:schemeClr val="tx1"/>
              </a:solidFill>
              <a:cs typeface="B Homa" panose="00000400000000000000" pitchFamily="2" charset="-78"/>
            </a:endParaRPr>
          </a:p>
        </p:txBody>
      </p:sp>
      <p:sp>
        <p:nvSpPr>
          <p:cNvPr id="34" name="Rectangle 33"/>
          <p:cNvSpPr/>
          <p:nvPr/>
        </p:nvSpPr>
        <p:spPr>
          <a:xfrm>
            <a:off x="8807881" y="3252712"/>
            <a:ext cx="2203696" cy="238745"/>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چگونگی و زمان ممیزی</a:t>
            </a:r>
            <a:endParaRPr lang="en-US" sz="1200" dirty="0">
              <a:solidFill>
                <a:schemeClr val="tx1"/>
              </a:solidFill>
              <a:cs typeface="B Homa" panose="00000400000000000000" pitchFamily="2" charset="-78"/>
            </a:endParaRPr>
          </a:p>
        </p:txBody>
      </p:sp>
      <p:sp>
        <p:nvSpPr>
          <p:cNvPr id="35" name="Rectangle 34"/>
          <p:cNvSpPr/>
          <p:nvPr/>
        </p:nvSpPr>
        <p:spPr>
          <a:xfrm>
            <a:off x="8807881" y="3507033"/>
            <a:ext cx="2193063" cy="283152"/>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ارزش فرایند در مقایسه با بلوغ فرایند</a:t>
            </a:r>
            <a:endParaRPr lang="en-US" sz="1200" dirty="0">
              <a:solidFill>
                <a:schemeClr val="tx1"/>
              </a:solidFill>
              <a:cs typeface="B Homa" panose="00000400000000000000" pitchFamily="2" charset="-78"/>
            </a:endParaRPr>
          </a:p>
        </p:txBody>
      </p:sp>
      <p:sp>
        <p:nvSpPr>
          <p:cNvPr id="36" name="Rectangle 35"/>
          <p:cNvSpPr/>
          <p:nvPr/>
        </p:nvSpPr>
        <p:spPr>
          <a:xfrm>
            <a:off x="8796797" y="3808990"/>
            <a:ext cx="2204147" cy="271967"/>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مقایسه بلوغ فرایندی</a:t>
            </a:r>
            <a:endParaRPr lang="en-US" sz="1200" dirty="0">
              <a:solidFill>
                <a:schemeClr val="tx1"/>
              </a:solidFill>
              <a:cs typeface="B Homa" panose="00000400000000000000" pitchFamily="2" charset="-78"/>
            </a:endParaRPr>
          </a:p>
        </p:txBody>
      </p:sp>
      <p:sp>
        <p:nvSpPr>
          <p:cNvPr id="37" name="Rectangle 36"/>
          <p:cNvSpPr/>
          <p:nvPr/>
        </p:nvSpPr>
        <p:spPr>
          <a:xfrm>
            <a:off x="8796797" y="4091707"/>
            <a:ext cx="2214780" cy="257230"/>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کارت امتیازی متوازن </a:t>
            </a:r>
            <a:r>
              <a:rPr lang="en-US" sz="1200" dirty="0">
                <a:solidFill>
                  <a:schemeClr val="tx1"/>
                </a:solidFill>
                <a:cs typeface="B Homa" panose="00000400000000000000" pitchFamily="2" charset="-78"/>
              </a:rPr>
              <a:t>IT</a:t>
            </a:r>
          </a:p>
        </p:txBody>
      </p:sp>
      <p:sp>
        <p:nvSpPr>
          <p:cNvPr id="38" name="Rectangle 37"/>
          <p:cNvSpPr/>
          <p:nvPr/>
        </p:nvSpPr>
        <p:spPr>
          <a:xfrm>
            <a:off x="8796797" y="4368149"/>
            <a:ext cx="2204147" cy="272526"/>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توسعه سازمانی، کارکردها، نقش ها</a:t>
            </a:r>
            <a:endParaRPr lang="en-US" sz="1200" dirty="0">
              <a:solidFill>
                <a:schemeClr val="tx1"/>
              </a:solidFill>
              <a:cs typeface="B Homa" panose="00000400000000000000" pitchFamily="2" charset="-78"/>
            </a:endParaRPr>
          </a:p>
        </p:txBody>
      </p:sp>
      <p:sp>
        <p:nvSpPr>
          <p:cNvPr id="39" name="Rectangle 38"/>
          <p:cNvSpPr/>
          <p:nvPr/>
        </p:nvSpPr>
        <p:spPr>
          <a:xfrm>
            <a:off x="8796797" y="4648476"/>
            <a:ext cx="2192477" cy="285587"/>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ماتریس واگذاری مسئولیت</a:t>
            </a:r>
            <a:endParaRPr lang="en-US" sz="1200" dirty="0">
              <a:solidFill>
                <a:schemeClr val="tx1"/>
              </a:solidFill>
              <a:cs typeface="B Homa" panose="00000400000000000000" pitchFamily="2" charset="-78"/>
            </a:endParaRPr>
          </a:p>
        </p:txBody>
      </p:sp>
      <p:sp>
        <p:nvSpPr>
          <p:cNvPr id="40" name="Rectangle 39"/>
          <p:cNvSpPr/>
          <p:nvPr/>
        </p:nvSpPr>
        <p:spPr>
          <a:xfrm>
            <a:off x="8791771" y="4927291"/>
            <a:ext cx="2197503" cy="420907"/>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ابزارهای لازم برای پشتیبانی از فعالیت های بهبود مستمر خدمت </a:t>
            </a:r>
            <a:endParaRPr lang="en-US" sz="1200" dirty="0">
              <a:solidFill>
                <a:schemeClr val="tx1"/>
              </a:solidFill>
              <a:cs typeface="B Homa" panose="00000400000000000000" pitchFamily="2" charset="-78"/>
            </a:endParaRPr>
          </a:p>
        </p:txBody>
      </p:sp>
      <p:sp>
        <p:nvSpPr>
          <p:cNvPr id="41" name="Rectangle 40">
            <a:hlinkClick r:id="" action="ppaction://noaction"/>
          </p:cNvPr>
          <p:cNvSpPr/>
          <p:nvPr/>
        </p:nvSpPr>
        <p:spPr>
          <a:xfrm>
            <a:off x="11016314" y="4945696"/>
            <a:ext cx="1109121" cy="951555"/>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ملاحظات فنی</a:t>
            </a:r>
            <a:endParaRPr lang="en-US" sz="1200" dirty="0">
              <a:solidFill>
                <a:schemeClr val="tx1"/>
              </a:solidFill>
              <a:cs typeface="B Homa" panose="00000400000000000000" pitchFamily="2" charset="-78"/>
            </a:endParaRPr>
          </a:p>
        </p:txBody>
      </p:sp>
      <p:sp>
        <p:nvSpPr>
          <p:cNvPr id="42" name="Rectangle 41"/>
          <p:cNvSpPr/>
          <p:nvPr/>
        </p:nvSpPr>
        <p:spPr>
          <a:xfrm>
            <a:off x="8789753" y="5345930"/>
            <a:ext cx="2212914" cy="314817"/>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سیستم پیکربندی</a:t>
            </a:r>
            <a:endParaRPr lang="en-US" sz="1200" dirty="0">
              <a:solidFill>
                <a:schemeClr val="tx1"/>
              </a:solidFill>
              <a:cs typeface="B Homa" panose="00000400000000000000" pitchFamily="2" charset="-78"/>
            </a:endParaRPr>
          </a:p>
        </p:txBody>
      </p:sp>
      <p:sp>
        <p:nvSpPr>
          <p:cNvPr id="43" name="Rectangle 42"/>
          <p:cNvSpPr/>
          <p:nvPr/>
        </p:nvSpPr>
        <p:spPr>
          <a:xfrm>
            <a:off x="8796797" y="5641934"/>
            <a:ext cx="2192477" cy="272261"/>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دیگاه خدمت محور از سازمان </a:t>
            </a:r>
            <a:r>
              <a:rPr lang="en-US" sz="1200" dirty="0">
                <a:solidFill>
                  <a:schemeClr val="tx1"/>
                </a:solidFill>
                <a:cs typeface="B Homa" panose="00000400000000000000" pitchFamily="2" charset="-78"/>
              </a:rPr>
              <a:t>IT</a:t>
            </a:r>
          </a:p>
        </p:txBody>
      </p:sp>
      <p:sp>
        <p:nvSpPr>
          <p:cNvPr id="44" name="Rectangle 43">
            <a:hlinkClick r:id="" action="ppaction://noaction"/>
          </p:cNvPr>
          <p:cNvSpPr/>
          <p:nvPr/>
        </p:nvSpPr>
        <p:spPr>
          <a:xfrm>
            <a:off x="11011577" y="5908066"/>
            <a:ext cx="1125010" cy="631393"/>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a:solidFill>
                  <a:schemeClr val="tx1"/>
                </a:solidFill>
                <a:cs typeface="B Homa" panose="00000400000000000000" pitchFamily="2" charset="-78"/>
              </a:rPr>
              <a:t>پیاده سازی بهبود مستمر خدمت</a:t>
            </a:r>
            <a:endParaRPr lang="en-US" sz="1400" dirty="0">
              <a:solidFill>
                <a:schemeClr val="tx1"/>
              </a:solidFill>
              <a:cs typeface="B Homa" panose="00000400000000000000" pitchFamily="2" charset="-78"/>
            </a:endParaRPr>
          </a:p>
        </p:txBody>
      </p:sp>
      <p:sp>
        <p:nvSpPr>
          <p:cNvPr id="45" name="Rectangle 44"/>
          <p:cNvSpPr/>
          <p:nvPr/>
        </p:nvSpPr>
        <p:spPr>
          <a:xfrm>
            <a:off x="8796797" y="5922832"/>
            <a:ext cx="2204147" cy="316299"/>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fa-IR" sz="1200" dirty="0">
              <a:solidFill>
                <a:schemeClr val="tx1"/>
              </a:solidFill>
              <a:cs typeface="B Homa" panose="00000400000000000000" pitchFamily="2" charset="-78"/>
            </a:endParaRPr>
          </a:p>
          <a:p>
            <a:pPr algn="ctr" rtl="1"/>
            <a:r>
              <a:rPr lang="fa-IR" sz="1200" dirty="0">
                <a:solidFill>
                  <a:schemeClr val="tx1"/>
                </a:solidFill>
                <a:cs typeface="B Homa" panose="00000400000000000000" pitchFamily="2" charset="-78"/>
              </a:rPr>
              <a:t>دیدگاه جامع </a:t>
            </a:r>
            <a:r>
              <a:rPr lang="en-US" sz="1200" dirty="0">
                <a:solidFill>
                  <a:schemeClr val="tx1"/>
                </a:solidFill>
                <a:cs typeface="B Homa" panose="00000400000000000000" pitchFamily="2" charset="-78"/>
              </a:rPr>
              <a:t>CSI</a:t>
            </a:r>
            <a:r>
              <a:rPr lang="fa-IR" sz="1200" dirty="0">
                <a:solidFill>
                  <a:schemeClr val="tx1"/>
                </a:solidFill>
                <a:cs typeface="B Homa" panose="00000400000000000000" pitchFamily="2" charset="-78"/>
              </a:rPr>
              <a:t>، نقش ها و ورودی ها</a:t>
            </a:r>
            <a:endParaRPr lang="en-US" sz="1200" dirty="0">
              <a:solidFill>
                <a:schemeClr val="tx1"/>
              </a:solidFill>
              <a:cs typeface="B Homa" panose="00000400000000000000" pitchFamily="2" charset="-78"/>
            </a:endParaRPr>
          </a:p>
          <a:p>
            <a:pPr algn="ctr" rtl="1"/>
            <a:r>
              <a:rPr lang="fa-IR" sz="1200" dirty="0">
                <a:solidFill>
                  <a:schemeClr val="tx1"/>
                </a:solidFill>
                <a:cs typeface="B Homa" panose="00000400000000000000" pitchFamily="2" charset="-78"/>
              </a:rPr>
              <a:t> </a:t>
            </a:r>
            <a:endParaRPr lang="en-US" sz="1200" dirty="0">
              <a:solidFill>
                <a:schemeClr val="tx1"/>
              </a:solidFill>
              <a:cs typeface="B Homa" panose="00000400000000000000" pitchFamily="2" charset="-78"/>
            </a:endParaRPr>
          </a:p>
        </p:txBody>
      </p:sp>
      <p:sp>
        <p:nvSpPr>
          <p:cNvPr id="46" name="Rectangle 45">
            <a:hlinkClick r:id="" action="ppaction://noaction"/>
          </p:cNvPr>
          <p:cNvSpPr/>
          <p:nvPr/>
        </p:nvSpPr>
        <p:spPr>
          <a:xfrm>
            <a:off x="8796797" y="6539892"/>
            <a:ext cx="3339789" cy="298801"/>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a:solidFill>
                  <a:schemeClr val="tx1"/>
                </a:solidFill>
                <a:cs typeface="B Homa" panose="00000400000000000000" pitchFamily="2" charset="-78"/>
              </a:rPr>
              <a:t>چالش ها ریسک ها و عوامل بحزانی</a:t>
            </a:r>
            <a:endParaRPr lang="en-US" sz="1400" dirty="0">
              <a:solidFill>
                <a:schemeClr val="tx1"/>
              </a:solidFill>
              <a:cs typeface="B Homa" panose="00000400000000000000" pitchFamily="2" charset="-78"/>
            </a:endParaRPr>
          </a:p>
        </p:txBody>
      </p:sp>
      <p:sp>
        <p:nvSpPr>
          <p:cNvPr id="47" name="Rectangle 46"/>
          <p:cNvSpPr/>
          <p:nvPr/>
        </p:nvSpPr>
        <p:spPr>
          <a:xfrm>
            <a:off x="8801101" y="6231856"/>
            <a:ext cx="2210475" cy="307603"/>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fa-IR" sz="1400" dirty="0">
              <a:solidFill>
                <a:schemeClr val="tx1"/>
              </a:solidFill>
              <a:cs typeface="B Homa" panose="00000400000000000000" pitchFamily="2" charset="-78"/>
            </a:endParaRPr>
          </a:p>
          <a:p>
            <a:pPr algn="ctr" rtl="1"/>
            <a:r>
              <a:rPr lang="fa-IR" sz="1400" dirty="0">
                <a:solidFill>
                  <a:schemeClr val="tx1"/>
                </a:solidFill>
                <a:cs typeface="B Homa" panose="00000400000000000000" pitchFamily="2" charset="-78"/>
              </a:rPr>
              <a:t>دلایل شکست پروژه های تحول</a:t>
            </a:r>
            <a:endParaRPr lang="en-US" sz="1400" dirty="0">
              <a:solidFill>
                <a:schemeClr val="tx1"/>
              </a:solidFill>
              <a:cs typeface="B Homa" panose="00000400000000000000" pitchFamily="2" charset="-78"/>
            </a:endParaRPr>
          </a:p>
          <a:p>
            <a:pPr algn="ctr" rtl="1"/>
            <a:r>
              <a:rPr lang="fa-IR" sz="1400" dirty="0">
                <a:solidFill>
                  <a:schemeClr val="tx1"/>
                </a:solidFill>
                <a:cs typeface="B Homa" panose="00000400000000000000" pitchFamily="2" charset="-78"/>
              </a:rPr>
              <a:t> </a:t>
            </a:r>
            <a:endParaRPr lang="en-US" sz="1400" dirty="0">
              <a:solidFill>
                <a:schemeClr val="tx1"/>
              </a:solidFill>
              <a:cs typeface="B Homa" panose="00000400000000000000" pitchFamily="2" charset="-78"/>
            </a:endParaRPr>
          </a:p>
        </p:txBody>
      </p:sp>
    </p:spTree>
    <p:extLst>
      <p:ext uri="{BB962C8B-B14F-4D97-AF65-F5344CB8AC3E}">
        <p14:creationId xmlns:p14="http://schemas.microsoft.com/office/powerpoint/2010/main" val="4123031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fa-IR" dirty="0"/>
              <a:t>30-8</a:t>
            </a:r>
            <a:endParaRPr lang="en-US" dirty="0"/>
          </a:p>
        </p:txBody>
      </p:sp>
      <p:sp>
        <p:nvSpPr>
          <p:cNvPr id="6" name="Slide Number Placeholder 5"/>
          <p:cNvSpPr>
            <a:spLocks noGrp="1"/>
          </p:cNvSpPr>
          <p:nvPr>
            <p:ph type="sldNum" sz="quarter" idx="12"/>
          </p:nvPr>
        </p:nvSpPr>
        <p:spPr/>
        <p:txBody>
          <a:bodyPr/>
          <a:lstStyle/>
          <a:p>
            <a:fld id="{7FC3EE3A-C468-41A9-BBE5-603562290F29}" type="slidenum">
              <a:rPr lang="en-US" smtClean="0"/>
              <a:pPr/>
              <a:t>8</a:t>
            </a:fld>
            <a:endParaRPr lang="en-US"/>
          </a:p>
        </p:txBody>
      </p:sp>
      <p:sp>
        <p:nvSpPr>
          <p:cNvPr id="19" name="Rectangle 18"/>
          <p:cNvSpPr/>
          <p:nvPr/>
        </p:nvSpPr>
        <p:spPr>
          <a:xfrm>
            <a:off x="3030103" y="4939503"/>
            <a:ext cx="2420983" cy="870858"/>
          </a:xfrm>
          <a:prstGeom prst="rect">
            <a:avLst/>
          </a:prstGeom>
          <a:solidFill>
            <a:sysClr val="window" lastClr="FFFFFF"/>
          </a:solidFill>
          <a:ln w="28575"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a-IR" sz="1600" b="0" i="0" u="none" strike="noStrike" kern="0" cap="none" spc="0" normalizeH="0" baseline="0" noProof="0" dirty="0">
                <a:ln>
                  <a:noFill/>
                </a:ln>
                <a:solidFill>
                  <a:prstClr val="black"/>
                </a:solidFill>
                <a:effectLst/>
                <a:uLnTx/>
                <a:uFillTx/>
                <a:latin typeface="Calibri" panose="020F0502020204030204"/>
                <a:cs typeface="2  Koodak" panose="00000700000000000000" pitchFamily="2" charset="-78"/>
              </a:rPr>
              <a:t>آیا به وضع مطلوب رسیده ایم؟</a:t>
            </a:r>
            <a:endParaRPr kumimoji="0" lang="en-US" sz="1600" b="0" i="0" u="none" strike="noStrike" kern="0" cap="none" spc="0" normalizeH="0" baseline="0" noProof="0" dirty="0">
              <a:ln>
                <a:noFill/>
              </a:ln>
              <a:solidFill>
                <a:prstClr val="black"/>
              </a:solidFill>
              <a:effectLst/>
              <a:uLnTx/>
              <a:uFillTx/>
              <a:latin typeface="Calibri" panose="020F0502020204030204"/>
              <a:cs typeface="2  Koodak" panose="00000700000000000000" pitchFamily="2" charset="-78"/>
            </a:endParaRPr>
          </a:p>
        </p:txBody>
      </p:sp>
      <p:sp>
        <p:nvSpPr>
          <p:cNvPr id="20" name="Rectangle 19"/>
          <p:cNvSpPr/>
          <p:nvPr/>
        </p:nvSpPr>
        <p:spPr>
          <a:xfrm>
            <a:off x="3030103" y="3894474"/>
            <a:ext cx="2420983" cy="870858"/>
          </a:xfrm>
          <a:prstGeom prst="rect">
            <a:avLst/>
          </a:prstGeom>
          <a:solidFill>
            <a:sysClr val="window" lastClr="FFFFFF"/>
          </a:solidFill>
          <a:ln w="28575"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a-IR" sz="1600" b="0" i="0" u="none" strike="noStrike" kern="0" cap="none" spc="0" normalizeH="0" baseline="0" noProof="0" dirty="0">
                <a:ln>
                  <a:noFill/>
                </a:ln>
                <a:solidFill>
                  <a:prstClr val="black"/>
                </a:solidFill>
                <a:effectLst/>
                <a:uLnTx/>
                <a:uFillTx/>
                <a:latin typeface="Calibri" panose="020F0502020204030204"/>
                <a:cs typeface="2  Koodak" panose="00000700000000000000" pitchFamily="2" charset="-78"/>
              </a:rPr>
              <a:t>چگونه به وضع مطلوب برسیم؟</a:t>
            </a:r>
            <a:endParaRPr kumimoji="0" lang="en-US" sz="1600" b="0" i="0" u="none" strike="noStrike" kern="0" cap="none" spc="0" normalizeH="0" baseline="0" noProof="0" dirty="0">
              <a:ln>
                <a:noFill/>
              </a:ln>
              <a:solidFill>
                <a:prstClr val="black"/>
              </a:solidFill>
              <a:effectLst/>
              <a:uLnTx/>
              <a:uFillTx/>
              <a:latin typeface="Calibri" panose="020F0502020204030204"/>
              <a:cs typeface="2  Koodak" panose="00000700000000000000" pitchFamily="2" charset="-78"/>
            </a:endParaRPr>
          </a:p>
        </p:txBody>
      </p:sp>
      <p:sp>
        <p:nvSpPr>
          <p:cNvPr id="21" name="Rectangle 20"/>
          <p:cNvSpPr/>
          <p:nvPr/>
        </p:nvSpPr>
        <p:spPr>
          <a:xfrm>
            <a:off x="3030103" y="2849445"/>
            <a:ext cx="2420983" cy="870858"/>
          </a:xfrm>
          <a:prstGeom prst="rect">
            <a:avLst/>
          </a:prstGeom>
          <a:solidFill>
            <a:sysClr val="window" lastClr="FFFFFF"/>
          </a:solidFill>
          <a:ln w="28575"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a-IR" sz="1600" b="0" i="0" u="none" strike="noStrike" kern="0" cap="none" spc="0" normalizeH="0" baseline="0" noProof="0" dirty="0">
                <a:ln>
                  <a:noFill/>
                </a:ln>
                <a:solidFill>
                  <a:prstClr val="black"/>
                </a:solidFill>
                <a:effectLst/>
                <a:uLnTx/>
                <a:uFillTx/>
                <a:latin typeface="Calibri" panose="020F0502020204030204"/>
                <a:cs typeface="2  Koodak" panose="00000700000000000000" pitchFamily="2" charset="-78"/>
              </a:rPr>
              <a:t>وضع مطلوب چیست؟</a:t>
            </a:r>
            <a:endParaRPr kumimoji="0" lang="en-US" sz="1600" b="0" i="0" u="none" strike="noStrike" kern="0" cap="none" spc="0" normalizeH="0" baseline="0" noProof="0" dirty="0">
              <a:ln>
                <a:noFill/>
              </a:ln>
              <a:solidFill>
                <a:prstClr val="black"/>
              </a:solidFill>
              <a:effectLst/>
              <a:uLnTx/>
              <a:uFillTx/>
              <a:latin typeface="Calibri" panose="020F0502020204030204"/>
              <a:cs typeface="2  Koodak" panose="00000700000000000000" pitchFamily="2" charset="-78"/>
            </a:endParaRPr>
          </a:p>
        </p:txBody>
      </p:sp>
      <p:sp>
        <p:nvSpPr>
          <p:cNvPr id="22" name="Rectangle 21"/>
          <p:cNvSpPr/>
          <p:nvPr/>
        </p:nvSpPr>
        <p:spPr>
          <a:xfrm>
            <a:off x="3030103" y="1804416"/>
            <a:ext cx="2420983" cy="870858"/>
          </a:xfrm>
          <a:prstGeom prst="rect">
            <a:avLst/>
          </a:prstGeom>
          <a:solidFill>
            <a:sysClr val="window" lastClr="FFFFFF"/>
          </a:solidFill>
          <a:ln w="28575"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a-IR" sz="1600" b="0" i="0" u="none" strike="noStrike" kern="0" cap="none" spc="0" normalizeH="0" baseline="0" noProof="0" dirty="0">
                <a:ln>
                  <a:noFill/>
                </a:ln>
                <a:solidFill>
                  <a:prstClr val="black"/>
                </a:solidFill>
                <a:effectLst/>
                <a:uLnTx/>
                <a:uFillTx/>
                <a:latin typeface="Calibri" panose="020F0502020204030204"/>
                <a:cs typeface="2  Koodak" panose="00000700000000000000" pitchFamily="2" charset="-78"/>
              </a:rPr>
              <a:t>وضع موجود چیست؟</a:t>
            </a:r>
            <a:endParaRPr kumimoji="0" lang="en-US" sz="1600" b="0" i="0" u="none" strike="noStrike" kern="0" cap="none" spc="0" normalizeH="0" baseline="0" noProof="0" dirty="0">
              <a:ln>
                <a:noFill/>
              </a:ln>
              <a:solidFill>
                <a:prstClr val="black"/>
              </a:solidFill>
              <a:effectLst/>
              <a:uLnTx/>
              <a:uFillTx/>
              <a:latin typeface="Calibri" panose="020F0502020204030204"/>
              <a:cs typeface="2  Koodak" panose="00000700000000000000" pitchFamily="2" charset="-78"/>
            </a:endParaRPr>
          </a:p>
        </p:txBody>
      </p:sp>
      <p:sp>
        <p:nvSpPr>
          <p:cNvPr id="23" name="Rectangle 22"/>
          <p:cNvSpPr/>
          <p:nvPr/>
        </p:nvSpPr>
        <p:spPr>
          <a:xfrm>
            <a:off x="3030103" y="769321"/>
            <a:ext cx="2420983" cy="870858"/>
          </a:xfrm>
          <a:prstGeom prst="rect">
            <a:avLst/>
          </a:prstGeom>
          <a:solidFill>
            <a:sysClr val="window" lastClr="FFFFFF"/>
          </a:solidFill>
          <a:ln w="28575"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a-IR" sz="1600" b="0" i="0" u="none" strike="noStrike" kern="0" cap="none" spc="0" normalizeH="0" baseline="0" noProof="0" dirty="0">
                <a:ln>
                  <a:noFill/>
                </a:ln>
                <a:solidFill>
                  <a:prstClr val="black"/>
                </a:solidFill>
                <a:effectLst/>
                <a:uLnTx/>
                <a:uFillTx/>
                <a:latin typeface="Calibri" panose="020F0502020204030204"/>
                <a:cs typeface="2  Koodak" panose="00000700000000000000" pitchFamily="2" charset="-78"/>
              </a:rPr>
              <a:t>چشم انداز چیست؟</a:t>
            </a:r>
            <a:endParaRPr kumimoji="0" lang="en-US" sz="1600" b="0" i="0" u="none" strike="noStrike" kern="0" cap="none" spc="0" normalizeH="0" baseline="0" noProof="0" dirty="0">
              <a:ln>
                <a:noFill/>
              </a:ln>
              <a:solidFill>
                <a:prstClr val="black"/>
              </a:solidFill>
              <a:effectLst/>
              <a:uLnTx/>
              <a:uFillTx/>
              <a:latin typeface="Calibri" panose="020F0502020204030204"/>
              <a:cs typeface="2  Koodak" panose="00000700000000000000" pitchFamily="2" charset="-78"/>
            </a:endParaRPr>
          </a:p>
        </p:txBody>
      </p:sp>
      <p:sp>
        <p:nvSpPr>
          <p:cNvPr id="24" name="Rectangle 23"/>
          <p:cNvSpPr/>
          <p:nvPr/>
        </p:nvSpPr>
        <p:spPr>
          <a:xfrm>
            <a:off x="6078103" y="759387"/>
            <a:ext cx="2420983" cy="870858"/>
          </a:xfrm>
          <a:prstGeom prst="rect">
            <a:avLst/>
          </a:prstGeom>
          <a:solidFill>
            <a:sysClr val="window" lastClr="FFFFFF"/>
          </a:solidFill>
          <a:ln w="28575"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a-IR" sz="1600" b="0" i="0" u="none" strike="noStrike" kern="0" cap="none" spc="0" normalizeH="0" baseline="0" noProof="0" dirty="0">
                <a:ln>
                  <a:noFill/>
                </a:ln>
                <a:solidFill>
                  <a:prstClr val="black"/>
                </a:solidFill>
                <a:effectLst/>
                <a:uLnTx/>
                <a:uFillTx/>
                <a:latin typeface="Calibri" panose="020F0502020204030204"/>
                <a:cs typeface="2  Koodak" panose="00000700000000000000" pitchFamily="2" charset="-78"/>
              </a:rPr>
              <a:t>چشم انداز کسب و کار، ماموریت، اهداف کیفی و کمی</a:t>
            </a:r>
            <a:endParaRPr kumimoji="0" lang="en-US" sz="1600" b="0" i="0" u="none" strike="noStrike" kern="0" cap="none" spc="0" normalizeH="0" baseline="0" noProof="0" dirty="0">
              <a:ln>
                <a:noFill/>
              </a:ln>
              <a:solidFill>
                <a:prstClr val="black"/>
              </a:solidFill>
              <a:effectLst/>
              <a:uLnTx/>
              <a:uFillTx/>
              <a:latin typeface="Calibri" panose="020F0502020204030204"/>
              <a:cs typeface="2  Koodak" panose="00000700000000000000" pitchFamily="2" charset="-78"/>
            </a:endParaRPr>
          </a:p>
        </p:txBody>
      </p:sp>
      <p:sp>
        <p:nvSpPr>
          <p:cNvPr id="25" name="Rectangle 24"/>
          <p:cNvSpPr/>
          <p:nvPr/>
        </p:nvSpPr>
        <p:spPr>
          <a:xfrm>
            <a:off x="6078103" y="4939503"/>
            <a:ext cx="2420983" cy="870858"/>
          </a:xfrm>
          <a:prstGeom prst="rect">
            <a:avLst/>
          </a:prstGeom>
          <a:solidFill>
            <a:sysClr val="window" lastClr="FFFFFF"/>
          </a:solidFill>
          <a:ln w="28575"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a-IR" sz="1600" b="0" i="0" u="none" strike="noStrike" kern="0" cap="none" spc="0" normalizeH="0" baseline="0" noProof="0" dirty="0">
                <a:ln>
                  <a:noFill/>
                </a:ln>
                <a:solidFill>
                  <a:prstClr val="black"/>
                </a:solidFill>
                <a:effectLst/>
                <a:uLnTx/>
                <a:uFillTx/>
                <a:latin typeface="Calibri" panose="020F0502020204030204"/>
                <a:cs typeface="2  Koodak" panose="00000700000000000000" pitchFamily="2" charset="-78"/>
              </a:rPr>
              <a:t>سنجه ها و شاخص ها</a:t>
            </a:r>
            <a:endParaRPr kumimoji="0" lang="en-US" sz="1600" b="0" i="0" u="none" strike="noStrike" kern="0" cap="none" spc="0" normalizeH="0" baseline="0" noProof="0" dirty="0">
              <a:ln>
                <a:noFill/>
              </a:ln>
              <a:solidFill>
                <a:prstClr val="black"/>
              </a:solidFill>
              <a:effectLst/>
              <a:uLnTx/>
              <a:uFillTx/>
              <a:latin typeface="Calibri" panose="020F0502020204030204"/>
              <a:cs typeface="2  Koodak" panose="00000700000000000000" pitchFamily="2" charset="-78"/>
            </a:endParaRPr>
          </a:p>
        </p:txBody>
      </p:sp>
      <p:sp>
        <p:nvSpPr>
          <p:cNvPr id="26" name="Rectangle 25"/>
          <p:cNvSpPr/>
          <p:nvPr/>
        </p:nvSpPr>
        <p:spPr>
          <a:xfrm>
            <a:off x="6078103" y="3894474"/>
            <a:ext cx="2420983" cy="870858"/>
          </a:xfrm>
          <a:prstGeom prst="rect">
            <a:avLst/>
          </a:prstGeom>
          <a:solidFill>
            <a:sysClr val="window" lastClr="FFFFFF"/>
          </a:solidFill>
          <a:ln w="28575"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a-IR" sz="1600" b="0" i="0" u="none" strike="noStrike" kern="0" cap="none" spc="0" normalizeH="0" baseline="0" noProof="0" dirty="0">
                <a:ln>
                  <a:noFill/>
                </a:ln>
                <a:solidFill>
                  <a:prstClr val="black"/>
                </a:solidFill>
                <a:effectLst/>
                <a:uLnTx/>
                <a:uFillTx/>
                <a:latin typeface="Calibri" panose="020F0502020204030204"/>
                <a:cs typeface="2  Koodak" panose="00000700000000000000" pitchFamily="2" charset="-78"/>
              </a:rPr>
              <a:t>بهبود خدمت و فرایند</a:t>
            </a:r>
            <a:endParaRPr kumimoji="0" lang="en-US" sz="1600" b="0" i="0" u="none" strike="noStrike" kern="0" cap="none" spc="0" normalizeH="0" baseline="0" noProof="0" dirty="0">
              <a:ln>
                <a:noFill/>
              </a:ln>
              <a:solidFill>
                <a:prstClr val="black"/>
              </a:solidFill>
              <a:effectLst/>
              <a:uLnTx/>
              <a:uFillTx/>
              <a:latin typeface="Calibri" panose="020F0502020204030204"/>
              <a:cs typeface="2  Koodak" panose="00000700000000000000" pitchFamily="2" charset="-78"/>
            </a:endParaRPr>
          </a:p>
        </p:txBody>
      </p:sp>
      <p:sp>
        <p:nvSpPr>
          <p:cNvPr id="27" name="Rectangle 26"/>
          <p:cNvSpPr/>
          <p:nvPr/>
        </p:nvSpPr>
        <p:spPr>
          <a:xfrm>
            <a:off x="6078103" y="2849445"/>
            <a:ext cx="2420983" cy="870858"/>
          </a:xfrm>
          <a:prstGeom prst="rect">
            <a:avLst/>
          </a:prstGeom>
          <a:solidFill>
            <a:sysClr val="window" lastClr="FFFFFF"/>
          </a:solidFill>
          <a:ln w="28575"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a-IR" sz="1600" b="0" i="0" u="none" strike="noStrike" kern="0" cap="none" spc="0" normalizeH="0" baseline="0" noProof="0" dirty="0">
                <a:ln>
                  <a:noFill/>
                </a:ln>
                <a:solidFill>
                  <a:prstClr val="black"/>
                </a:solidFill>
                <a:effectLst/>
                <a:uLnTx/>
                <a:uFillTx/>
                <a:latin typeface="Calibri" panose="020F0502020204030204"/>
                <a:cs typeface="2  Koodak" panose="00000700000000000000" pitchFamily="2" charset="-78"/>
              </a:rPr>
              <a:t>تدوین اهداف قابل اندازه گیری</a:t>
            </a:r>
            <a:endParaRPr kumimoji="0" lang="en-US" sz="1600" b="0" i="0" u="none" strike="noStrike" kern="0" cap="none" spc="0" normalizeH="0" baseline="0" noProof="0" dirty="0">
              <a:ln>
                <a:noFill/>
              </a:ln>
              <a:solidFill>
                <a:prstClr val="black"/>
              </a:solidFill>
              <a:effectLst/>
              <a:uLnTx/>
              <a:uFillTx/>
              <a:latin typeface="Calibri" panose="020F0502020204030204"/>
              <a:cs typeface="2  Koodak" panose="00000700000000000000" pitchFamily="2" charset="-78"/>
            </a:endParaRPr>
          </a:p>
        </p:txBody>
      </p:sp>
      <p:sp>
        <p:nvSpPr>
          <p:cNvPr id="28" name="Rectangle 27"/>
          <p:cNvSpPr/>
          <p:nvPr/>
        </p:nvSpPr>
        <p:spPr>
          <a:xfrm>
            <a:off x="6078104" y="1804416"/>
            <a:ext cx="2420983" cy="870858"/>
          </a:xfrm>
          <a:prstGeom prst="rect">
            <a:avLst/>
          </a:prstGeom>
          <a:solidFill>
            <a:sysClr val="window" lastClr="FFFFFF"/>
          </a:solidFill>
          <a:ln w="28575"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a-IR" sz="1600" b="0" i="0" u="none" strike="noStrike" kern="0" cap="none" spc="0" normalizeH="0" baseline="0" noProof="0" dirty="0">
                <a:ln>
                  <a:noFill/>
                </a:ln>
                <a:solidFill>
                  <a:prstClr val="black"/>
                </a:solidFill>
                <a:effectLst/>
                <a:uLnTx/>
                <a:uFillTx/>
                <a:latin typeface="Calibri" panose="020F0502020204030204"/>
                <a:cs typeface="2  Koodak" panose="00000700000000000000" pitchFamily="2" charset="-78"/>
              </a:rPr>
              <a:t>ارزیابی وضع موجود</a:t>
            </a:r>
            <a:endParaRPr kumimoji="0" lang="en-US" sz="1600" b="0" i="0" u="none" strike="noStrike" kern="0" cap="none" spc="0" normalizeH="0" baseline="0" noProof="0" dirty="0">
              <a:ln>
                <a:noFill/>
              </a:ln>
              <a:solidFill>
                <a:prstClr val="black"/>
              </a:solidFill>
              <a:effectLst/>
              <a:uLnTx/>
              <a:uFillTx/>
              <a:latin typeface="Calibri" panose="020F0502020204030204"/>
              <a:cs typeface="2  Koodak" panose="00000700000000000000" pitchFamily="2" charset="-78"/>
            </a:endParaRPr>
          </a:p>
        </p:txBody>
      </p:sp>
      <p:sp>
        <p:nvSpPr>
          <p:cNvPr id="29" name="Rectangle 28"/>
          <p:cNvSpPr/>
          <p:nvPr/>
        </p:nvSpPr>
        <p:spPr>
          <a:xfrm>
            <a:off x="151910" y="2849445"/>
            <a:ext cx="2420983" cy="870858"/>
          </a:xfrm>
          <a:prstGeom prst="rect">
            <a:avLst/>
          </a:prstGeom>
          <a:solidFill>
            <a:sysClr val="window" lastClr="FFFFFF"/>
          </a:solidFill>
          <a:ln w="28575"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a-IR" sz="1600" b="0" i="0" u="none" strike="noStrike" kern="0" cap="none" spc="0" normalizeH="0" baseline="0" noProof="0" dirty="0">
                <a:ln>
                  <a:noFill/>
                </a:ln>
                <a:solidFill>
                  <a:prstClr val="black"/>
                </a:solidFill>
                <a:effectLst/>
                <a:uLnTx/>
                <a:uFillTx/>
                <a:latin typeface="Calibri" panose="020F0502020204030204"/>
                <a:cs typeface="2  Koodak" panose="00000700000000000000" pitchFamily="2" charset="-78"/>
              </a:rPr>
              <a:t>چگونه بهبود خدمت فرایندی جاری است؟</a:t>
            </a:r>
            <a:endParaRPr kumimoji="0" lang="en-US" sz="1600" b="0" i="0" u="none" strike="noStrike" kern="0" cap="none" spc="0" normalizeH="0" baseline="0" noProof="0" dirty="0">
              <a:ln>
                <a:noFill/>
              </a:ln>
              <a:solidFill>
                <a:prstClr val="black"/>
              </a:solidFill>
              <a:effectLst/>
              <a:uLnTx/>
              <a:uFillTx/>
              <a:latin typeface="Calibri" panose="020F0502020204030204"/>
              <a:cs typeface="2  Koodak" panose="00000700000000000000" pitchFamily="2" charset="-78"/>
            </a:endParaRPr>
          </a:p>
        </p:txBody>
      </p:sp>
      <p:sp>
        <p:nvSpPr>
          <p:cNvPr id="30" name="Left-Right Arrow 29"/>
          <p:cNvSpPr/>
          <p:nvPr/>
        </p:nvSpPr>
        <p:spPr>
          <a:xfrm>
            <a:off x="5451086" y="1074121"/>
            <a:ext cx="627017" cy="261258"/>
          </a:xfrm>
          <a:prstGeom prst="leftRightArrow">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panose="020F0502020204030204"/>
              <a:cs typeface="2  Koodak" panose="00000700000000000000" pitchFamily="2" charset="-78"/>
            </a:endParaRPr>
          </a:p>
        </p:txBody>
      </p:sp>
      <p:sp>
        <p:nvSpPr>
          <p:cNvPr id="31" name="Left-Right Arrow 30"/>
          <p:cNvSpPr/>
          <p:nvPr/>
        </p:nvSpPr>
        <p:spPr>
          <a:xfrm>
            <a:off x="5451085" y="5244303"/>
            <a:ext cx="627017" cy="261258"/>
          </a:xfrm>
          <a:prstGeom prst="leftRightArrow">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panose="020F0502020204030204"/>
              <a:cs typeface="2  Koodak" panose="00000700000000000000" pitchFamily="2" charset="-78"/>
            </a:endParaRPr>
          </a:p>
        </p:txBody>
      </p:sp>
      <p:sp>
        <p:nvSpPr>
          <p:cNvPr id="32" name="Left-Right Arrow 31"/>
          <p:cNvSpPr/>
          <p:nvPr/>
        </p:nvSpPr>
        <p:spPr>
          <a:xfrm>
            <a:off x="5442376" y="4154779"/>
            <a:ext cx="627017" cy="261258"/>
          </a:xfrm>
          <a:prstGeom prst="leftRightArrow">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panose="020F0502020204030204"/>
              <a:cs typeface="2  Koodak" panose="00000700000000000000" pitchFamily="2" charset="-78"/>
            </a:endParaRPr>
          </a:p>
        </p:txBody>
      </p:sp>
      <p:sp>
        <p:nvSpPr>
          <p:cNvPr id="33" name="Left-Right Arrow 32"/>
          <p:cNvSpPr/>
          <p:nvPr/>
        </p:nvSpPr>
        <p:spPr>
          <a:xfrm>
            <a:off x="5442377" y="3115669"/>
            <a:ext cx="627017" cy="261258"/>
          </a:xfrm>
          <a:prstGeom prst="leftRightArrow">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panose="020F0502020204030204"/>
              <a:cs typeface="2  Koodak" panose="00000700000000000000" pitchFamily="2" charset="-78"/>
            </a:endParaRPr>
          </a:p>
        </p:txBody>
      </p:sp>
      <p:sp>
        <p:nvSpPr>
          <p:cNvPr id="34" name="Left-Right Arrow 33"/>
          <p:cNvSpPr/>
          <p:nvPr/>
        </p:nvSpPr>
        <p:spPr>
          <a:xfrm>
            <a:off x="5451086" y="2075606"/>
            <a:ext cx="627017" cy="261258"/>
          </a:xfrm>
          <a:prstGeom prst="leftRightArrow">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solidFill>
              <a:effectLst/>
              <a:uLnTx/>
              <a:uFillTx/>
              <a:latin typeface="Calibri" panose="020F0502020204030204"/>
              <a:cs typeface="2  Koodak" panose="00000700000000000000" pitchFamily="2" charset="-78"/>
            </a:endParaRPr>
          </a:p>
        </p:txBody>
      </p:sp>
      <p:sp>
        <p:nvSpPr>
          <p:cNvPr id="35" name="Down Arrow 34"/>
          <p:cNvSpPr/>
          <p:nvPr/>
        </p:nvSpPr>
        <p:spPr>
          <a:xfrm>
            <a:off x="3966274" y="1676271"/>
            <a:ext cx="548640" cy="101986"/>
          </a:xfrm>
          <a:prstGeom prst="downArrow">
            <a:avLst/>
          </a:prstGeom>
          <a:solidFill>
            <a:srgbClr val="FFC000"/>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panose="020F0502020204030204"/>
              <a:cs typeface="2  Koodak" panose="00000700000000000000" pitchFamily="2" charset="-78"/>
            </a:endParaRPr>
          </a:p>
        </p:txBody>
      </p:sp>
      <p:sp>
        <p:nvSpPr>
          <p:cNvPr id="36" name="Down Arrow 35"/>
          <p:cNvSpPr/>
          <p:nvPr/>
        </p:nvSpPr>
        <p:spPr>
          <a:xfrm>
            <a:off x="3966274" y="4801424"/>
            <a:ext cx="548640" cy="101986"/>
          </a:xfrm>
          <a:prstGeom prst="downArrow">
            <a:avLst/>
          </a:prstGeom>
          <a:solidFill>
            <a:srgbClr val="FFC000"/>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panose="020F0502020204030204"/>
              <a:cs typeface="2  Koodak" panose="00000700000000000000" pitchFamily="2" charset="-78"/>
            </a:endParaRPr>
          </a:p>
        </p:txBody>
      </p:sp>
      <p:sp>
        <p:nvSpPr>
          <p:cNvPr id="37" name="Down Arrow 36"/>
          <p:cNvSpPr/>
          <p:nvPr/>
        </p:nvSpPr>
        <p:spPr>
          <a:xfrm>
            <a:off x="3966274" y="3766345"/>
            <a:ext cx="548640" cy="101986"/>
          </a:xfrm>
          <a:prstGeom prst="downArrow">
            <a:avLst/>
          </a:prstGeom>
          <a:solidFill>
            <a:srgbClr val="FFC000"/>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panose="020F0502020204030204"/>
              <a:cs typeface="2  Koodak" panose="00000700000000000000" pitchFamily="2" charset="-78"/>
            </a:endParaRPr>
          </a:p>
        </p:txBody>
      </p:sp>
      <p:sp>
        <p:nvSpPr>
          <p:cNvPr id="38" name="Down Arrow 37"/>
          <p:cNvSpPr/>
          <p:nvPr/>
        </p:nvSpPr>
        <p:spPr>
          <a:xfrm>
            <a:off x="3983690" y="2711366"/>
            <a:ext cx="548640" cy="101986"/>
          </a:xfrm>
          <a:prstGeom prst="downArrow">
            <a:avLst/>
          </a:prstGeom>
          <a:solidFill>
            <a:srgbClr val="FFC000"/>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panose="020F0502020204030204"/>
              <a:cs typeface="2  Koodak" panose="00000700000000000000" pitchFamily="2" charset="-78"/>
            </a:endParaRPr>
          </a:p>
        </p:txBody>
      </p:sp>
      <p:sp>
        <p:nvSpPr>
          <p:cNvPr id="39" name="Bent-Up Arrow 38"/>
          <p:cNvSpPr/>
          <p:nvPr/>
        </p:nvSpPr>
        <p:spPr>
          <a:xfrm rot="16200000" flipV="1">
            <a:off x="1172691" y="969039"/>
            <a:ext cx="1842475" cy="1881052"/>
          </a:xfrm>
          <a:prstGeom prst="bentUpArrow">
            <a:avLst>
              <a:gd name="adj1" fmla="val 12238"/>
              <a:gd name="adj2" fmla="val 8457"/>
              <a:gd name="adj3" fmla="val 9645"/>
            </a:avLst>
          </a:prstGeom>
          <a:solidFill>
            <a:srgbClr val="FFC000"/>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panose="020F0502020204030204"/>
              <a:cs typeface="2  Koodak" panose="00000700000000000000" pitchFamily="2" charset="-78"/>
            </a:endParaRPr>
          </a:p>
        </p:txBody>
      </p:sp>
      <p:sp>
        <p:nvSpPr>
          <p:cNvPr id="40" name="Bent-Up Arrow 39"/>
          <p:cNvSpPr/>
          <p:nvPr/>
        </p:nvSpPr>
        <p:spPr>
          <a:xfrm rot="10800000" flipV="1">
            <a:off x="1101156" y="3700368"/>
            <a:ext cx="1896592" cy="1881052"/>
          </a:xfrm>
          <a:prstGeom prst="bentUpArrow">
            <a:avLst>
              <a:gd name="adj1" fmla="val 12238"/>
              <a:gd name="adj2" fmla="val 8457"/>
              <a:gd name="adj3" fmla="val 9645"/>
            </a:avLst>
          </a:prstGeom>
          <a:solidFill>
            <a:srgbClr val="FFC000"/>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panose="020F0502020204030204"/>
              <a:cs typeface="2  Koodak" panose="00000700000000000000" pitchFamily="2" charset="-78"/>
            </a:endParaRPr>
          </a:p>
        </p:txBody>
      </p:sp>
      <p:sp>
        <p:nvSpPr>
          <p:cNvPr id="41" name="Slide Number Placeholder 5"/>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C3EE3A-C468-41A9-BBE5-603562290F29}" type="slidenum">
              <a:rPr lang="en-US" smtClean="0"/>
              <a:pPr/>
              <a:t>8</a:t>
            </a:fld>
            <a:endParaRPr lang="en-US"/>
          </a:p>
        </p:txBody>
      </p:sp>
      <p:sp>
        <p:nvSpPr>
          <p:cNvPr id="42" name="Rectangle 41">
            <a:hlinkClick r:id="" action="ppaction://noaction"/>
          </p:cNvPr>
          <p:cNvSpPr/>
          <p:nvPr/>
        </p:nvSpPr>
        <p:spPr>
          <a:xfrm>
            <a:off x="11014396" y="4352814"/>
            <a:ext cx="1109121" cy="582066"/>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سازماندهی بهبود مستمر خدمت</a:t>
            </a:r>
            <a:endParaRPr lang="en-US" sz="1200" dirty="0">
              <a:solidFill>
                <a:schemeClr val="tx1"/>
              </a:solidFill>
              <a:cs typeface="B Homa" panose="00000400000000000000" pitchFamily="2" charset="-78"/>
            </a:endParaRPr>
          </a:p>
        </p:txBody>
      </p:sp>
      <p:sp>
        <p:nvSpPr>
          <p:cNvPr id="43" name="Rectangle 42">
            <a:hlinkClick r:id="rId2" action="ppaction://hlinksldjump"/>
          </p:cNvPr>
          <p:cNvSpPr/>
          <p:nvPr/>
        </p:nvSpPr>
        <p:spPr>
          <a:xfrm>
            <a:off x="8802339" y="554371"/>
            <a:ext cx="2160000" cy="21662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حاكميت و سيستم‌هاي مديريت</a:t>
            </a:r>
            <a:endParaRPr lang="en-US" sz="1200" dirty="0">
              <a:solidFill>
                <a:schemeClr val="tx1"/>
              </a:solidFill>
              <a:cs typeface="B Homa" panose="00000400000000000000" pitchFamily="2" charset="-78"/>
            </a:endParaRPr>
          </a:p>
        </p:txBody>
      </p:sp>
      <p:sp>
        <p:nvSpPr>
          <p:cNvPr id="44" name="Rectangle 43">
            <a:hlinkClick r:id="rId3" action="ppaction://hlinksldjump"/>
          </p:cNvPr>
          <p:cNvSpPr/>
          <p:nvPr/>
        </p:nvSpPr>
        <p:spPr>
          <a:xfrm>
            <a:off x="8796797" y="320768"/>
            <a:ext cx="2160000" cy="21662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خدمت و مدیریت خدمت</a:t>
            </a:r>
            <a:endParaRPr lang="en-US" sz="1200" dirty="0">
              <a:solidFill>
                <a:schemeClr val="tx1"/>
              </a:solidFill>
              <a:cs typeface="B Homa" panose="00000400000000000000" pitchFamily="2" charset="-78"/>
            </a:endParaRPr>
          </a:p>
        </p:txBody>
      </p:sp>
      <p:sp>
        <p:nvSpPr>
          <p:cNvPr id="45" name="Rectangle 44">
            <a:hlinkClick r:id="rId4" action="ppaction://hlinksldjump"/>
          </p:cNvPr>
          <p:cNvSpPr/>
          <p:nvPr/>
        </p:nvSpPr>
        <p:spPr>
          <a:xfrm>
            <a:off x="8796797" y="792612"/>
            <a:ext cx="2160000" cy="21662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چرخه عمر خدمت</a:t>
            </a:r>
            <a:endParaRPr lang="en-US" sz="1200" dirty="0">
              <a:solidFill>
                <a:schemeClr val="tx1"/>
              </a:solidFill>
              <a:cs typeface="B Homa" panose="00000400000000000000" pitchFamily="2" charset="-78"/>
            </a:endParaRPr>
          </a:p>
        </p:txBody>
      </p:sp>
      <p:sp>
        <p:nvSpPr>
          <p:cNvPr id="46" name="Rectangle 45">
            <a:hlinkClick r:id="rId5" action="ppaction://hlinksldjump"/>
          </p:cNvPr>
          <p:cNvSpPr/>
          <p:nvPr/>
        </p:nvSpPr>
        <p:spPr>
          <a:xfrm>
            <a:off x="8789752" y="1034660"/>
            <a:ext cx="2178129" cy="205501"/>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رویکرد بهبود مستمر خدمت</a:t>
            </a:r>
            <a:endParaRPr lang="en-US" sz="1200" dirty="0">
              <a:solidFill>
                <a:schemeClr val="tx1"/>
              </a:solidFill>
              <a:cs typeface="B Homa" panose="00000400000000000000" pitchFamily="2" charset="-78"/>
            </a:endParaRPr>
          </a:p>
        </p:txBody>
      </p:sp>
      <p:sp>
        <p:nvSpPr>
          <p:cNvPr id="47" name="Rectangle 46"/>
          <p:cNvSpPr/>
          <p:nvPr/>
        </p:nvSpPr>
        <p:spPr>
          <a:xfrm>
            <a:off x="8789752" y="1263268"/>
            <a:ext cx="2178129" cy="219976"/>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بهبود مستمر خدمت و ..</a:t>
            </a:r>
            <a:endParaRPr lang="en-US" sz="1200" dirty="0">
              <a:solidFill>
                <a:schemeClr val="tx1"/>
              </a:solidFill>
              <a:cs typeface="B Homa" panose="00000400000000000000" pitchFamily="2" charset="-78"/>
            </a:endParaRPr>
          </a:p>
        </p:txBody>
      </p:sp>
      <p:sp>
        <p:nvSpPr>
          <p:cNvPr id="48" name="Rectangle 47">
            <a:hlinkClick r:id="rId6" action="ppaction://hlinksldjump"/>
          </p:cNvPr>
          <p:cNvSpPr/>
          <p:nvPr/>
        </p:nvSpPr>
        <p:spPr>
          <a:xfrm>
            <a:off x="10992663" y="320769"/>
            <a:ext cx="1114760" cy="67419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مديريت خدمت به عنوان الگوی برتر</a:t>
            </a:r>
            <a:endParaRPr lang="en-US" sz="1200" dirty="0">
              <a:solidFill>
                <a:schemeClr val="tx1"/>
              </a:solidFill>
              <a:cs typeface="B Homa" panose="00000400000000000000" pitchFamily="2" charset="-78"/>
            </a:endParaRPr>
          </a:p>
        </p:txBody>
      </p:sp>
      <p:sp>
        <p:nvSpPr>
          <p:cNvPr id="49" name="Rectangle 48">
            <a:hlinkClick r:id="rId7" action="ppaction://hlinksldjump"/>
          </p:cNvPr>
          <p:cNvSpPr/>
          <p:nvPr/>
        </p:nvSpPr>
        <p:spPr>
          <a:xfrm>
            <a:off x="10992989" y="1021009"/>
            <a:ext cx="1114760" cy="995977"/>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اصول بهبود مستمر خدمت</a:t>
            </a:r>
            <a:endParaRPr lang="en-US" sz="1200" dirty="0">
              <a:solidFill>
                <a:schemeClr val="tx1"/>
              </a:solidFill>
              <a:cs typeface="B Homa" panose="00000400000000000000" pitchFamily="2" charset="-78"/>
            </a:endParaRPr>
          </a:p>
        </p:txBody>
      </p:sp>
      <p:sp>
        <p:nvSpPr>
          <p:cNvPr id="50" name="Rectangle 49">
            <a:hlinkClick r:id="rId6" action="ppaction://hlinksldjump"/>
          </p:cNvPr>
          <p:cNvSpPr/>
          <p:nvPr/>
        </p:nvSpPr>
        <p:spPr>
          <a:xfrm>
            <a:off x="10992663" y="42048"/>
            <a:ext cx="1114760" cy="255466"/>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مقدمه</a:t>
            </a:r>
            <a:endParaRPr lang="en-US" sz="1200" dirty="0">
              <a:solidFill>
                <a:schemeClr val="tx1"/>
              </a:solidFill>
              <a:cs typeface="B Homa" panose="00000400000000000000" pitchFamily="2" charset="-78"/>
            </a:endParaRPr>
          </a:p>
        </p:txBody>
      </p:sp>
      <p:sp>
        <p:nvSpPr>
          <p:cNvPr id="51" name="Rectangle 50">
            <a:hlinkClick r:id="rId6" action="ppaction://hlinksldjump"/>
          </p:cNvPr>
          <p:cNvSpPr/>
          <p:nvPr/>
        </p:nvSpPr>
        <p:spPr>
          <a:xfrm>
            <a:off x="8796797" y="40226"/>
            <a:ext cx="2160000" cy="255467"/>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نگاه کلی</a:t>
            </a:r>
            <a:endParaRPr lang="en-US" sz="1200" dirty="0">
              <a:solidFill>
                <a:schemeClr val="tx1"/>
              </a:solidFill>
              <a:cs typeface="B Homa" panose="00000400000000000000" pitchFamily="2" charset="-78"/>
            </a:endParaRPr>
          </a:p>
        </p:txBody>
      </p:sp>
      <p:sp>
        <p:nvSpPr>
          <p:cNvPr id="52" name="Rectangle 51"/>
          <p:cNvSpPr/>
          <p:nvPr/>
        </p:nvSpPr>
        <p:spPr>
          <a:xfrm>
            <a:off x="8789752" y="2035975"/>
            <a:ext cx="2185564" cy="209016"/>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فرایند هفت مرحله ای</a:t>
            </a:r>
            <a:endParaRPr lang="en-US" sz="1200" dirty="0">
              <a:solidFill>
                <a:schemeClr val="tx1"/>
              </a:solidFill>
              <a:cs typeface="B Homa" panose="00000400000000000000" pitchFamily="2" charset="-78"/>
            </a:endParaRPr>
          </a:p>
        </p:txBody>
      </p:sp>
      <p:sp>
        <p:nvSpPr>
          <p:cNvPr id="53" name="Rectangle 52">
            <a:hlinkClick r:id="rId7" action="ppaction://hlinksldjump"/>
          </p:cNvPr>
          <p:cNvSpPr/>
          <p:nvPr/>
        </p:nvSpPr>
        <p:spPr>
          <a:xfrm>
            <a:off x="11011577" y="2024065"/>
            <a:ext cx="1114760" cy="945408"/>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فرایند بهبود مستمر خدمت</a:t>
            </a:r>
            <a:endParaRPr lang="en-US" sz="1200" dirty="0">
              <a:solidFill>
                <a:schemeClr val="tx1"/>
              </a:solidFill>
              <a:cs typeface="B Homa" panose="00000400000000000000" pitchFamily="2" charset="-78"/>
            </a:endParaRPr>
          </a:p>
        </p:txBody>
      </p:sp>
      <p:sp>
        <p:nvSpPr>
          <p:cNvPr id="54" name="Rectangle 53"/>
          <p:cNvSpPr/>
          <p:nvPr/>
        </p:nvSpPr>
        <p:spPr>
          <a:xfrm>
            <a:off x="8789752" y="2260566"/>
            <a:ext cx="2185564" cy="224759"/>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رویه جمع آوری و پایش داده</a:t>
            </a:r>
            <a:endParaRPr lang="en-US" sz="1200" dirty="0">
              <a:solidFill>
                <a:schemeClr val="tx1"/>
              </a:solidFill>
              <a:cs typeface="B Homa" panose="00000400000000000000" pitchFamily="2" charset="-78"/>
            </a:endParaRPr>
          </a:p>
        </p:txBody>
      </p:sp>
      <p:sp>
        <p:nvSpPr>
          <p:cNvPr id="55" name="Rectangle 54"/>
          <p:cNvSpPr/>
          <p:nvPr/>
        </p:nvSpPr>
        <p:spPr>
          <a:xfrm>
            <a:off x="8789752" y="2512650"/>
            <a:ext cx="2201730" cy="260116"/>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محرک ها، ورودی، خروجی و رابط‌ ها</a:t>
            </a:r>
            <a:endParaRPr lang="en-US" sz="1200" dirty="0">
              <a:solidFill>
                <a:schemeClr val="tx1"/>
              </a:solidFill>
              <a:cs typeface="B Homa" panose="00000400000000000000" pitchFamily="2" charset="-78"/>
            </a:endParaRPr>
          </a:p>
        </p:txBody>
      </p:sp>
      <p:sp>
        <p:nvSpPr>
          <p:cNvPr id="56" name="Rectangle 55"/>
          <p:cNvSpPr/>
          <p:nvPr/>
        </p:nvSpPr>
        <p:spPr>
          <a:xfrm>
            <a:off x="8789752" y="1513831"/>
            <a:ext cx="2190683" cy="491557"/>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ورودی های مستمر به تفکیک گام های چرخه عمر خدمت</a:t>
            </a:r>
            <a:endParaRPr lang="en-US" sz="1200" dirty="0">
              <a:solidFill>
                <a:schemeClr val="tx1"/>
              </a:solidFill>
              <a:cs typeface="B Homa" panose="00000400000000000000" pitchFamily="2" charset="-78"/>
            </a:endParaRPr>
          </a:p>
        </p:txBody>
      </p:sp>
      <p:sp>
        <p:nvSpPr>
          <p:cNvPr id="57" name="Rectangle 56"/>
          <p:cNvSpPr/>
          <p:nvPr/>
        </p:nvSpPr>
        <p:spPr>
          <a:xfrm>
            <a:off x="8807881" y="2774587"/>
            <a:ext cx="2185566" cy="215394"/>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نقش سایر فرایندها</a:t>
            </a:r>
            <a:endParaRPr lang="en-US" sz="1200" dirty="0">
              <a:solidFill>
                <a:schemeClr val="tx1"/>
              </a:solidFill>
              <a:cs typeface="B Homa" panose="00000400000000000000" pitchFamily="2" charset="-78"/>
            </a:endParaRPr>
          </a:p>
        </p:txBody>
      </p:sp>
      <p:sp>
        <p:nvSpPr>
          <p:cNvPr id="58" name="Rectangle 57">
            <a:hlinkClick r:id="rId7" action="ppaction://hlinksldjump"/>
          </p:cNvPr>
          <p:cNvSpPr/>
          <p:nvPr/>
        </p:nvSpPr>
        <p:spPr>
          <a:xfrm>
            <a:off x="11011577" y="2983570"/>
            <a:ext cx="1114760" cy="1355756"/>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روش ها و تکنیک های بهبود مستمر خدمت</a:t>
            </a:r>
            <a:endParaRPr lang="en-US" sz="1200" dirty="0">
              <a:solidFill>
                <a:schemeClr val="tx1"/>
              </a:solidFill>
              <a:cs typeface="B Homa" panose="00000400000000000000" pitchFamily="2" charset="-78"/>
            </a:endParaRPr>
          </a:p>
        </p:txBody>
      </p:sp>
      <p:sp>
        <p:nvSpPr>
          <p:cNvPr id="59" name="Rectangle 58"/>
          <p:cNvSpPr/>
          <p:nvPr/>
        </p:nvSpPr>
        <p:spPr>
          <a:xfrm>
            <a:off x="8807881" y="3006827"/>
            <a:ext cx="2203696" cy="223918"/>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مروری بر روش ها و تکنیک ها</a:t>
            </a:r>
            <a:endParaRPr lang="en-US" sz="1200" dirty="0">
              <a:solidFill>
                <a:schemeClr val="tx1"/>
              </a:solidFill>
              <a:cs typeface="B Homa" panose="00000400000000000000" pitchFamily="2" charset="-78"/>
            </a:endParaRPr>
          </a:p>
        </p:txBody>
      </p:sp>
      <p:sp>
        <p:nvSpPr>
          <p:cNvPr id="60" name="Rectangle 59"/>
          <p:cNvSpPr/>
          <p:nvPr/>
        </p:nvSpPr>
        <p:spPr>
          <a:xfrm>
            <a:off x="8807881" y="3252712"/>
            <a:ext cx="2203696" cy="238745"/>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چگونگی و زمان ممیزی</a:t>
            </a:r>
            <a:endParaRPr lang="en-US" sz="1200" dirty="0">
              <a:solidFill>
                <a:schemeClr val="tx1"/>
              </a:solidFill>
              <a:cs typeface="B Homa" panose="00000400000000000000" pitchFamily="2" charset="-78"/>
            </a:endParaRPr>
          </a:p>
        </p:txBody>
      </p:sp>
      <p:sp>
        <p:nvSpPr>
          <p:cNvPr id="61" name="Rectangle 60"/>
          <p:cNvSpPr/>
          <p:nvPr/>
        </p:nvSpPr>
        <p:spPr>
          <a:xfrm>
            <a:off x="8807881" y="3507033"/>
            <a:ext cx="2193063" cy="283152"/>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ارزش فرایند در مقایسه با بلوغ فرایند</a:t>
            </a:r>
            <a:endParaRPr lang="en-US" sz="1200" dirty="0">
              <a:solidFill>
                <a:schemeClr val="tx1"/>
              </a:solidFill>
              <a:cs typeface="B Homa" panose="00000400000000000000" pitchFamily="2" charset="-78"/>
            </a:endParaRPr>
          </a:p>
        </p:txBody>
      </p:sp>
      <p:sp>
        <p:nvSpPr>
          <p:cNvPr id="62" name="Rectangle 61"/>
          <p:cNvSpPr/>
          <p:nvPr/>
        </p:nvSpPr>
        <p:spPr>
          <a:xfrm>
            <a:off x="8796797" y="3808990"/>
            <a:ext cx="2204147" cy="271967"/>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مقایسه بلوغ فرایندی</a:t>
            </a:r>
            <a:endParaRPr lang="en-US" sz="1200" dirty="0">
              <a:solidFill>
                <a:schemeClr val="tx1"/>
              </a:solidFill>
              <a:cs typeface="B Homa" panose="00000400000000000000" pitchFamily="2" charset="-78"/>
            </a:endParaRPr>
          </a:p>
        </p:txBody>
      </p:sp>
      <p:sp>
        <p:nvSpPr>
          <p:cNvPr id="63" name="Rectangle 62"/>
          <p:cNvSpPr/>
          <p:nvPr/>
        </p:nvSpPr>
        <p:spPr>
          <a:xfrm>
            <a:off x="8796797" y="4091707"/>
            <a:ext cx="2214780" cy="257230"/>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کارت امتیازی متوازن </a:t>
            </a:r>
            <a:r>
              <a:rPr lang="en-US" sz="1200" dirty="0">
                <a:solidFill>
                  <a:schemeClr val="tx1"/>
                </a:solidFill>
                <a:cs typeface="B Homa" panose="00000400000000000000" pitchFamily="2" charset="-78"/>
              </a:rPr>
              <a:t>IT</a:t>
            </a:r>
          </a:p>
        </p:txBody>
      </p:sp>
      <p:sp>
        <p:nvSpPr>
          <p:cNvPr id="64" name="Rectangle 63"/>
          <p:cNvSpPr/>
          <p:nvPr/>
        </p:nvSpPr>
        <p:spPr>
          <a:xfrm>
            <a:off x="8796797" y="4368149"/>
            <a:ext cx="2204147" cy="272526"/>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توسعه سازمانی، کارکردها، نقش ها</a:t>
            </a:r>
            <a:endParaRPr lang="en-US" sz="1200" dirty="0">
              <a:solidFill>
                <a:schemeClr val="tx1"/>
              </a:solidFill>
              <a:cs typeface="B Homa" panose="00000400000000000000" pitchFamily="2" charset="-78"/>
            </a:endParaRPr>
          </a:p>
        </p:txBody>
      </p:sp>
      <p:sp>
        <p:nvSpPr>
          <p:cNvPr id="65" name="Rectangle 64"/>
          <p:cNvSpPr/>
          <p:nvPr/>
        </p:nvSpPr>
        <p:spPr>
          <a:xfrm>
            <a:off x="8796797" y="4648476"/>
            <a:ext cx="2192477" cy="285587"/>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ماتریس واگذاری مسئولیت</a:t>
            </a:r>
            <a:endParaRPr lang="en-US" sz="1200" dirty="0">
              <a:solidFill>
                <a:schemeClr val="tx1"/>
              </a:solidFill>
              <a:cs typeface="B Homa" panose="00000400000000000000" pitchFamily="2" charset="-78"/>
            </a:endParaRPr>
          </a:p>
        </p:txBody>
      </p:sp>
      <p:sp>
        <p:nvSpPr>
          <p:cNvPr id="66" name="Rectangle 65"/>
          <p:cNvSpPr/>
          <p:nvPr/>
        </p:nvSpPr>
        <p:spPr>
          <a:xfrm>
            <a:off x="8791771" y="4927291"/>
            <a:ext cx="2197503" cy="420907"/>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ابزارهای لازم برای پشتیبانی از فعالیت های بهبود مستمر خدمت </a:t>
            </a:r>
            <a:endParaRPr lang="en-US" sz="1200" dirty="0">
              <a:solidFill>
                <a:schemeClr val="tx1"/>
              </a:solidFill>
              <a:cs typeface="B Homa" panose="00000400000000000000" pitchFamily="2" charset="-78"/>
            </a:endParaRPr>
          </a:p>
        </p:txBody>
      </p:sp>
      <p:sp>
        <p:nvSpPr>
          <p:cNvPr id="67" name="Rectangle 66">
            <a:hlinkClick r:id="" action="ppaction://noaction"/>
          </p:cNvPr>
          <p:cNvSpPr/>
          <p:nvPr/>
        </p:nvSpPr>
        <p:spPr>
          <a:xfrm>
            <a:off x="11016314" y="4945696"/>
            <a:ext cx="1109121" cy="951555"/>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ملاحظات فنی</a:t>
            </a:r>
            <a:endParaRPr lang="en-US" sz="1200" dirty="0">
              <a:solidFill>
                <a:schemeClr val="tx1"/>
              </a:solidFill>
              <a:cs typeface="B Homa" panose="00000400000000000000" pitchFamily="2" charset="-78"/>
            </a:endParaRPr>
          </a:p>
        </p:txBody>
      </p:sp>
      <p:sp>
        <p:nvSpPr>
          <p:cNvPr id="68" name="Rectangle 67"/>
          <p:cNvSpPr/>
          <p:nvPr/>
        </p:nvSpPr>
        <p:spPr>
          <a:xfrm>
            <a:off x="8789753" y="5345930"/>
            <a:ext cx="2212914" cy="314817"/>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سیستم پیکربندی</a:t>
            </a:r>
            <a:endParaRPr lang="en-US" sz="1200" dirty="0">
              <a:solidFill>
                <a:schemeClr val="tx1"/>
              </a:solidFill>
              <a:cs typeface="B Homa" panose="00000400000000000000" pitchFamily="2" charset="-78"/>
            </a:endParaRPr>
          </a:p>
        </p:txBody>
      </p:sp>
      <p:sp>
        <p:nvSpPr>
          <p:cNvPr id="69" name="Rectangle 68"/>
          <p:cNvSpPr/>
          <p:nvPr/>
        </p:nvSpPr>
        <p:spPr>
          <a:xfrm>
            <a:off x="8796797" y="5641934"/>
            <a:ext cx="2192477" cy="272261"/>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دیگاه خدمت محور از سازمان </a:t>
            </a:r>
            <a:r>
              <a:rPr lang="en-US" sz="1200" dirty="0">
                <a:solidFill>
                  <a:schemeClr val="tx1"/>
                </a:solidFill>
                <a:cs typeface="B Homa" panose="00000400000000000000" pitchFamily="2" charset="-78"/>
              </a:rPr>
              <a:t>IT</a:t>
            </a:r>
          </a:p>
        </p:txBody>
      </p:sp>
      <p:sp>
        <p:nvSpPr>
          <p:cNvPr id="70" name="Rectangle 69">
            <a:hlinkClick r:id="" action="ppaction://noaction"/>
          </p:cNvPr>
          <p:cNvSpPr/>
          <p:nvPr/>
        </p:nvSpPr>
        <p:spPr>
          <a:xfrm>
            <a:off x="11011577" y="5908066"/>
            <a:ext cx="1125010" cy="631393"/>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a:solidFill>
                  <a:schemeClr val="tx1"/>
                </a:solidFill>
                <a:cs typeface="B Homa" panose="00000400000000000000" pitchFamily="2" charset="-78"/>
              </a:rPr>
              <a:t>پیاده سازی بهبود مستمر خدمت</a:t>
            </a:r>
            <a:endParaRPr lang="en-US" sz="1400" dirty="0">
              <a:solidFill>
                <a:schemeClr val="tx1"/>
              </a:solidFill>
              <a:cs typeface="B Homa" panose="00000400000000000000" pitchFamily="2" charset="-78"/>
            </a:endParaRPr>
          </a:p>
        </p:txBody>
      </p:sp>
      <p:sp>
        <p:nvSpPr>
          <p:cNvPr id="71" name="Rectangle 70"/>
          <p:cNvSpPr/>
          <p:nvPr/>
        </p:nvSpPr>
        <p:spPr>
          <a:xfrm>
            <a:off x="8796797" y="5922832"/>
            <a:ext cx="2204147" cy="316299"/>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fa-IR" sz="1200" dirty="0">
              <a:solidFill>
                <a:schemeClr val="tx1"/>
              </a:solidFill>
              <a:cs typeface="B Homa" panose="00000400000000000000" pitchFamily="2" charset="-78"/>
            </a:endParaRPr>
          </a:p>
          <a:p>
            <a:pPr algn="ctr" rtl="1"/>
            <a:r>
              <a:rPr lang="fa-IR" sz="1200" dirty="0">
                <a:solidFill>
                  <a:schemeClr val="tx1"/>
                </a:solidFill>
                <a:cs typeface="B Homa" panose="00000400000000000000" pitchFamily="2" charset="-78"/>
              </a:rPr>
              <a:t>دیدگاه جامع </a:t>
            </a:r>
            <a:r>
              <a:rPr lang="en-US" sz="1200" dirty="0">
                <a:solidFill>
                  <a:schemeClr val="tx1"/>
                </a:solidFill>
                <a:cs typeface="B Homa" panose="00000400000000000000" pitchFamily="2" charset="-78"/>
              </a:rPr>
              <a:t>CSI</a:t>
            </a:r>
            <a:r>
              <a:rPr lang="fa-IR" sz="1200" dirty="0">
                <a:solidFill>
                  <a:schemeClr val="tx1"/>
                </a:solidFill>
                <a:cs typeface="B Homa" panose="00000400000000000000" pitchFamily="2" charset="-78"/>
              </a:rPr>
              <a:t>، نقش ها و ورودی ها</a:t>
            </a:r>
            <a:endParaRPr lang="en-US" sz="1200" dirty="0">
              <a:solidFill>
                <a:schemeClr val="tx1"/>
              </a:solidFill>
              <a:cs typeface="B Homa" panose="00000400000000000000" pitchFamily="2" charset="-78"/>
            </a:endParaRPr>
          </a:p>
          <a:p>
            <a:pPr algn="ctr" rtl="1"/>
            <a:r>
              <a:rPr lang="fa-IR" sz="1200" dirty="0">
                <a:solidFill>
                  <a:schemeClr val="tx1"/>
                </a:solidFill>
                <a:cs typeface="B Homa" panose="00000400000000000000" pitchFamily="2" charset="-78"/>
              </a:rPr>
              <a:t> </a:t>
            </a:r>
            <a:endParaRPr lang="en-US" sz="1200" dirty="0">
              <a:solidFill>
                <a:schemeClr val="tx1"/>
              </a:solidFill>
              <a:cs typeface="B Homa" panose="00000400000000000000" pitchFamily="2" charset="-78"/>
            </a:endParaRPr>
          </a:p>
        </p:txBody>
      </p:sp>
      <p:sp>
        <p:nvSpPr>
          <p:cNvPr id="72" name="Rectangle 71">
            <a:hlinkClick r:id="" action="ppaction://noaction"/>
          </p:cNvPr>
          <p:cNvSpPr/>
          <p:nvPr/>
        </p:nvSpPr>
        <p:spPr>
          <a:xfrm>
            <a:off x="8796797" y="6539892"/>
            <a:ext cx="3339789" cy="298801"/>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a:solidFill>
                  <a:schemeClr val="tx1"/>
                </a:solidFill>
                <a:cs typeface="B Homa" panose="00000400000000000000" pitchFamily="2" charset="-78"/>
              </a:rPr>
              <a:t>چالش ها ریسک ها و عوامل بحزانی</a:t>
            </a:r>
            <a:endParaRPr lang="en-US" sz="1400" dirty="0">
              <a:solidFill>
                <a:schemeClr val="tx1"/>
              </a:solidFill>
              <a:cs typeface="B Homa" panose="00000400000000000000" pitchFamily="2" charset="-78"/>
            </a:endParaRPr>
          </a:p>
        </p:txBody>
      </p:sp>
      <p:sp>
        <p:nvSpPr>
          <p:cNvPr id="73" name="Rectangle 72"/>
          <p:cNvSpPr/>
          <p:nvPr/>
        </p:nvSpPr>
        <p:spPr>
          <a:xfrm>
            <a:off x="8801101" y="6231856"/>
            <a:ext cx="2210475" cy="307603"/>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fa-IR" sz="1400" dirty="0">
              <a:solidFill>
                <a:schemeClr val="tx1"/>
              </a:solidFill>
              <a:cs typeface="B Homa" panose="00000400000000000000" pitchFamily="2" charset="-78"/>
            </a:endParaRPr>
          </a:p>
          <a:p>
            <a:pPr algn="ctr" rtl="1"/>
            <a:r>
              <a:rPr lang="fa-IR" sz="1400" dirty="0">
                <a:solidFill>
                  <a:schemeClr val="tx1"/>
                </a:solidFill>
                <a:cs typeface="B Homa" panose="00000400000000000000" pitchFamily="2" charset="-78"/>
              </a:rPr>
              <a:t>دلایل شکست پروژه های تحول</a:t>
            </a:r>
            <a:endParaRPr lang="en-US" sz="1400" dirty="0">
              <a:solidFill>
                <a:schemeClr val="tx1"/>
              </a:solidFill>
              <a:cs typeface="B Homa" panose="00000400000000000000" pitchFamily="2" charset="-78"/>
            </a:endParaRPr>
          </a:p>
          <a:p>
            <a:pPr algn="ctr" rtl="1"/>
            <a:r>
              <a:rPr lang="fa-IR" sz="1400" dirty="0">
                <a:solidFill>
                  <a:schemeClr val="tx1"/>
                </a:solidFill>
                <a:cs typeface="B Homa" panose="00000400000000000000" pitchFamily="2" charset="-78"/>
              </a:rPr>
              <a:t> </a:t>
            </a:r>
            <a:endParaRPr lang="en-US" sz="1400" dirty="0">
              <a:solidFill>
                <a:schemeClr val="tx1"/>
              </a:solidFill>
              <a:cs typeface="B Homa" panose="00000400000000000000" pitchFamily="2" charset="-78"/>
            </a:endParaRPr>
          </a:p>
        </p:txBody>
      </p:sp>
    </p:spTree>
    <p:extLst>
      <p:ext uri="{BB962C8B-B14F-4D97-AF65-F5344CB8AC3E}">
        <p14:creationId xmlns:p14="http://schemas.microsoft.com/office/powerpoint/2010/main" val="376105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horizontal)">
                                      <p:cBhvr>
                                        <p:cTn id="7" dur="500"/>
                                        <p:tgtEl>
                                          <p:spTgt spid="29"/>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randombar(horizontal)">
                                      <p:cBhvr>
                                        <p:cTn id="11" dur="500"/>
                                        <p:tgtEl>
                                          <p:spTgt spid="39"/>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randombar(horizontal)">
                                      <p:cBhvr>
                                        <p:cTn id="15" dur="10"/>
                                        <p:tgtEl>
                                          <p:spTgt spid="23"/>
                                        </p:tgtEl>
                                      </p:cBhvr>
                                    </p:animEffect>
                                  </p:childTnLst>
                                </p:cTn>
                              </p:par>
                            </p:childTnLst>
                          </p:cTn>
                        </p:par>
                        <p:par>
                          <p:cTn id="16" fill="hold">
                            <p:stCondLst>
                              <p:cond delay="1010"/>
                            </p:stCondLst>
                            <p:childTnLst>
                              <p:par>
                                <p:cTn id="17" presetID="6"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circle(in)">
                                      <p:cBhvr>
                                        <p:cTn id="19" dur="10"/>
                                        <p:tgtEl>
                                          <p:spTgt spid="30"/>
                                        </p:tgtEl>
                                      </p:cBhvr>
                                    </p:animEffect>
                                  </p:childTnLst>
                                </p:cTn>
                              </p:par>
                            </p:childTnLst>
                          </p:cTn>
                        </p:par>
                        <p:par>
                          <p:cTn id="20" fill="hold">
                            <p:stCondLst>
                              <p:cond delay="1020"/>
                            </p:stCondLst>
                            <p:childTnLst>
                              <p:par>
                                <p:cTn id="21" presetID="14" presetClass="entr" presetSubtype="10"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randombar(horizontal)">
                                      <p:cBhvr>
                                        <p:cTn id="23" dur="10"/>
                                        <p:tgtEl>
                                          <p:spTgt spid="24"/>
                                        </p:tgtEl>
                                      </p:cBhvr>
                                    </p:animEffect>
                                  </p:childTnLst>
                                </p:cTn>
                              </p:par>
                            </p:childTnLst>
                          </p:cTn>
                        </p:par>
                        <p:par>
                          <p:cTn id="24" fill="hold">
                            <p:stCondLst>
                              <p:cond delay="1030"/>
                            </p:stCondLst>
                            <p:childTnLst>
                              <p:par>
                                <p:cTn id="25" presetID="6" presetClass="entr" presetSubtype="16"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circle(in)">
                                      <p:cBhvr>
                                        <p:cTn id="27" dur="2000"/>
                                        <p:tgtEl>
                                          <p:spTgt spid="35"/>
                                        </p:tgtEl>
                                      </p:cBhvr>
                                    </p:animEffect>
                                  </p:childTnLst>
                                </p:cTn>
                              </p:par>
                            </p:childTnLst>
                          </p:cTn>
                        </p:par>
                        <p:par>
                          <p:cTn id="28" fill="hold">
                            <p:stCondLst>
                              <p:cond delay="3030"/>
                            </p:stCondLst>
                            <p:childTnLst>
                              <p:par>
                                <p:cTn id="29" presetID="14" presetClass="entr" presetSubtype="1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randombar(horizontal)">
                                      <p:cBhvr>
                                        <p:cTn id="31" dur="10"/>
                                        <p:tgtEl>
                                          <p:spTgt spid="22"/>
                                        </p:tgtEl>
                                      </p:cBhvr>
                                    </p:animEffect>
                                  </p:childTnLst>
                                </p:cTn>
                              </p:par>
                            </p:childTnLst>
                          </p:cTn>
                        </p:par>
                        <p:par>
                          <p:cTn id="32" fill="hold">
                            <p:stCondLst>
                              <p:cond delay="3040"/>
                            </p:stCondLst>
                            <p:childTnLst>
                              <p:par>
                                <p:cTn id="33" presetID="6" presetClass="entr" presetSubtype="16"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circle(in)">
                                      <p:cBhvr>
                                        <p:cTn id="35" dur="10"/>
                                        <p:tgtEl>
                                          <p:spTgt spid="34"/>
                                        </p:tgtEl>
                                      </p:cBhvr>
                                    </p:animEffect>
                                  </p:childTnLst>
                                </p:cTn>
                              </p:par>
                            </p:childTnLst>
                          </p:cTn>
                        </p:par>
                        <p:par>
                          <p:cTn id="36" fill="hold">
                            <p:stCondLst>
                              <p:cond delay="3050"/>
                            </p:stCondLst>
                            <p:childTnLst>
                              <p:par>
                                <p:cTn id="37" presetID="14" presetClass="entr" presetSubtype="10"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randombar(horizontal)">
                                      <p:cBhvr>
                                        <p:cTn id="39" dur="10"/>
                                        <p:tgtEl>
                                          <p:spTgt spid="28"/>
                                        </p:tgtEl>
                                      </p:cBhvr>
                                    </p:animEffect>
                                  </p:childTnLst>
                                </p:cTn>
                              </p:par>
                            </p:childTnLst>
                          </p:cTn>
                        </p:par>
                        <p:par>
                          <p:cTn id="40" fill="hold">
                            <p:stCondLst>
                              <p:cond delay="3060"/>
                            </p:stCondLst>
                            <p:childTnLst>
                              <p:par>
                                <p:cTn id="41" presetID="6"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circle(in)">
                                      <p:cBhvr>
                                        <p:cTn id="43" dur="2000"/>
                                        <p:tgtEl>
                                          <p:spTgt spid="38"/>
                                        </p:tgtEl>
                                      </p:cBhvr>
                                    </p:animEffect>
                                  </p:childTnLst>
                                </p:cTn>
                              </p:par>
                            </p:childTnLst>
                          </p:cTn>
                        </p:par>
                        <p:par>
                          <p:cTn id="44" fill="hold">
                            <p:stCondLst>
                              <p:cond delay="5060"/>
                            </p:stCondLst>
                            <p:childTnLst>
                              <p:par>
                                <p:cTn id="45" presetID="14" presetClass="entr" presetSubtype="1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randombar(horizontal)">
                                      <p:cBhvr>
                                        <p:cTn id="47" dur="10"/>
                                        <p:tgtEl>
                                          <p:spTgt spid="21"/>
                                        </p:tgtEl>
                                      </p:cBhvr>
                                    </p:animEffect>
                                  </p:childTnLst>
                                </p:cTn>
                              </p:par>
                            </p:childTnLst>
                          </p:cTn>
                        </p:par>
                        <p:par>
                          <p:cTn id="48" fill="hold">
                            <p:stCondLst>
                              <p:cond delay="5070"/>
                            </p:stCondLst>
                            <p:childTnLst>
                              <p:par>
                                <p:cTn id="49" presetID="6" presetClass="entr" presetSubtype="16" fill="hold" grpId="0" nodeType="after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circle(in)">
                                      <p:cBhvr>
                                        <p:cTn id="51" dur="10"/>
                                        <p:tgtEl>
                                          <p:spTgt spid="33"/>
                                        </p:tgtEl>
                                      </p:cBhvr>
                                    </p:animEffect>
                                  </p:childTnLst>
                                </p:cTn>
                              </p:par>
                            </p:childTnLst>
                          </p:cTn>
                        </p:par>
                        <p:par>
                          <p:cTn id="52" fill="hold">
                            <p:stCondLst>
                              <p:cond delay="5080"/>
                            </p:stCondLst>
                            <p:childTnLst>
                              <p:par>
                                <p:cTn id="53" presetID="14" presetClass="entr" presetSubtype="10" fill="hold" grpId="0" nodeType="after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randombar(horizontal)">
                                      <p:cBhvr>
                                        <p:cTn id="55" dur="10"/>
                                        <p:tgtEl>
                                          <p:spTgt spid="27"/>
                                        </p:tgtEl>
                                      </p:cBhvr>
                                    </p:animEffect>
                                  </p:childTnLst>
                                </p:cTn>
                              </p:par>
                            </p:childTnLst>
                          </p:cTn>
                        </p:par>
                        <p:par>
                          <p:cTn id="56" fill="hold">
                            <p:stCondLst>
                              <p:cond delay="5090"/>
                            </p:stCondLst>
                            <p:childTnLst>
                              <p:par>
                                <p:cTn id="57" presetID="6" presetClass="entr" presetSubtype="16"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circle(in)">
                                      <p:cBhvr>
                                        <p:cTn id="59" dur="2000"/>
                                        <p:tgtEl>
                                          <p:spTgt spid="37"/>
                                        </p:tgtEl>
                                      </p:cBhvr>
                                    </p:animEffect>
                                  </p:childTnLst>
                                </p:cTn>
                              </p:par>
                            </p:childTnLst>
                          </p:cTn>
                        </p:par>
                        <p:par>
                          <p:cTn id="60" fill="hold">
                            <p:stCondLst>
                              <p:cond delay="7090"/>
                            </p:stCondLst>
                            <p:childTnLst>
                              <p:par>
                                <p:cTn id="61" presetID="14" presetClass="entr" presetSubtype="10" fill="hold" grpId="0"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randombar(horizontal)">
                                      <p:cBhvr>
                                        <p:cTn id="63" dur="10"/>
                                        <p:tgtEl>
                                          <p:spTgt spid="20"/>
                                        </p:tgtEl>
                                      </p:cBhvr>
                                    </p:animEffect>
                                  </p:childTnLst>
                                </p:cTn>
                              </p:par>
                            </p:childTnLst>
                          </p:cTn>
                        </p:par>
                        <p:par>
                          <p:cTn id="64" fill="hold">
                            <p:stCondLst>
                              <p:cond delay="7100"/>
                            </p:stCondLst>
                            <p:childTnLst>
                              <p:par>
                                <p:cTn id="65" presetID="6" presetClass="entr" presetSubtype="16"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circle(in)">
                                      <p:cBhvr>
                                        <p:cTn id="67" dur="10"/>
                                        <p:tgtEl>
                                          <p:spTgt spid="32"/>
                                        </p:tgtEl>
                                      </p:cBhvr>
                                    </p:animEffect>
                                  </p:childTnLst>
                                </p:cTn>
                              </p:par>
                            </p:childTnLst>
                          </p:cTn>
                        </p:par>
                        <p:par>
                          <p:cTn id="68" fill="hold">
                            <p:stCondLst>
                              <p:cond delay="7110"/>
                            </p:stCondLst>
                            <p:childTnLst>
                              <p:par>
                                <p:cTn id="69" presetID="14" presetClass="entr" presetSubtype="1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randombar(horizontal)">
                                      <p:cBhvr>
                                        <p:cTn id="71" dur="10"/>
                                        <p:tgtEl>
                                          <p:spTgt spid="26"/>
                                        </p:tgtEl>
                                      </p:cBhvr>
                                    </p:animEffect>
                                  </p:childTnLst>
                                </p:cTn>
                              </p:par>
                            </p:childTnLst>
                          </p:cTn>
                        </p:par>
                        <p:par>
                          <p:cTn id="72" fill="hold">
                            <p:stCondLst>
                              <p:cond delay="7120"/>
                            </p:stCondLst>
                            <p:childTnLst>
                              <p:par>
                                <p:cTn id="73" presetID="6" presetClass="entr" presetSubtype="16"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circle(in)">
                                      <p:cBhvr>
                                        <p:cTn id="75" dur="2000"/>
                                        <p:tgtEl>
                                          <p:spTgt spid="36"/>
                                        </p:tgtEl>
                                      </p:cBhvr>
                                    </p:animEffect>
                                  </p:childTnLst>
                                </p:cTn>
                              </p:par>
                            </p:childTnLst>
                          </p:cTn>
                        </p:par>
                        <p:par>
                          <p:cTn id="76" fill="hold">
                            <p:stCondLst>
                              <p:cond delay="9120"/>
                            </p:stCondLst>
                            <p:childTnLst>
                              <p:par>
                                <p:cTn id="77" presetID="14" presetClass="entr" presetSubtype="10"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randombar(horizontal)">
                                      <p:cBhvr>
                                        <p:cTn id="79" dur="10"/>
                                        <p:tgtEl>
                                          <p:spTgt spid="19"/>
                                        </p:tgtEl>
                                      </p:cBhvr>
                                    </p:animEffect>
                                  </p:childTnLst>
                                </p:cTn>
                              </p:par>
                            </p:childTnLst>
                          </p:cTn>
                        </p:par>
                        <p:par>
                          <p:cTn id="80" fill="hold">
                            <p:stCondLst>
                              <p:cond delay="9130"/>
                            </p:stCondLst>
                            <p:childTnLst>
                              <p:par>
                                <p:cTn id="81" presetID="6"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circle(in)">
                                      <p:cBhvr>
                                        <p:cTn id="83" dur="10"/>
                                        <p:tgtEl>
                                          <p:spTgt spid="31"/>
                                        </p:tgtEl>
                                      </p:cBhvr>
                                    </p:animEffect>
                                  </p:childTnLst>
                                </p:cTn>
                              </p:par>
                            </p:childTnLst>
                          </p:cTn>
                        </p:par>
                        <p:par>
                          <p:cTn id="84" fill="hold">
                            <p:stCondLst>
                              <p:cond delay="9140"/>
                            </p:stCondLst>
                            <p:childTnLst>
                              <p:par>
                                <p:cTn id="85" presetID="14" presetClass="entr" presetSubtype="10"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randombar(horizontal)">
                                      <p:cBhvr>
                                        <p:cTn id="87" dur="10"/>
                                        <p:tgtEl>
                                          <p:spTgt spid="25"/>
                                        </p:tgtEl>
                                      </p:cBhvr>
                                    </p:animEffect>
                                  </p:childTnLst>
                                </p:cTn>
                              </p:par>
                            </p:childTnLst>
                          </p:cTn>
                        </p:par>
                        <p:par>
                          <p:cTn id="88" fill="hold">
                            <p:stCondLst>
                              <p:cond delay="9150"/>
                            </p:stCondLst>
                            <p:childTnLst>
                              <p:par>
                                <p:cTn id="89" presetID="6" presetClass="entr" presetSubtype="16" fill="hold" grpId="0"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circle(in)">
                                      <p:cBhvr>
                                        <p:cTn id="91"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cs typeface="B Homa" panose="00000400000000000000" pitchFamily="2" charset="-78"/>
              </a:rPr>
              <a:t>- 48</a:t>
            </a:r>
            <a:endParaRPr lang="en-US" dirty="0">
              <a:cs typeface="B Homa" panose="00000400000000000000" pitchFamily="2" charset="-78"/>
            </a:endParaRPr>
          </a:p>
        </p:txBody>
      </p:sp>
      <p:sp>
        <p:nvSpPr>
          <p:cNvPr id="6" name="Slide Number Placeholder 5"/>
          <p:cNvSpPr>
            <a:spLocks noGrp="1"/>
          </p:cNvSpPr>
          <p:nvPr>
            <p:ph type="sldNum" sz="quarter" idx="12"/>
          </p:nvPr>
        </p:nvSpPr>
        <p:spPr/>
        <p:txBody>
          <a:bodyPr/>
          <a:lstStyle/>
          <a:p>
            <a:fld id="{7FC3EE3A-C468-41A9-BBE5-603562290F29}" type="slidenum">
              <a:rPr lang="en-US" smtClean="0"/>
              <a:pPr/>
              <a:t>9</a:t>
            </a:fld>
            <a:endParaRPr lang="en-US"/>
          </a:p>
        </p:txBody>
      </p:sp>
      <p:grpSp>
        <p:nvGrpSpPr>
          <p:cNvPr id="106" name="Group 105"/>
          <p:cNvGrpSpPr/>
          <p:nvPr/>
        </p:nvGrpSpPr>
        <p:grpSpPr>
          <a:xfrm>
            <a:off x="263300" y="2946400"/>
            <a:ext cx="7997825" cy="3911600"/>
            <a:chOff x="263300" y="2946400"/>
            <a:chExt cx="7997825" cy="3911600"/>
          </a:xfrm>
        </p:grpSpPr>
        <p:sp>
          <p:nvSpPr>
            <p:cNvPr id="17" name="Freeform 5"/>
            <p:cNvSpPr>
              <a:spLocks/>
            </p:cNvSpPr>
            <p:nvPr/>
          </p:nvSpPr>
          <p:spPr bwMode="auto">
            <a:xfrm>
              <a:off x="396650" y="5449887"/>
              <a:ext cx="2768600" cy="1406525"/>
            </a:xfrm>
            <a:custGeom>
              <a:avLst/>
              <a:gdLst>
                <a:gd name="T0" fmla="*/ 505 w 1758"/>
                <a:gd name="T1" fmla="*/ 16 h 893"/>
                <a:gd name="T2" fmla="*/ 261 w 1758"/>
                <a:gd name="T3" fmla="*/ 0 h 893"/>
                <a:gd name="T4" fmla="*/ 0 w 1758"/>
                <a:gd name="T5" fmla="*/ 875 h 893"/>
                <a:gd name="T6" fmla="*/ 1 w 1758"/>
                <a:gd name="T7" fmla="*/ 893 h 893"/>
                <a:gd name="T8" fmla="*/ 1758 w 1758"/>
                <a:gd name="T9" fmla="*/ 893 h 893"/>
                <a:gd name="T10" fmla="*/ 505 w 1758"/>
                <a:gd name="T11" fmla="*/ 16 h 893"/>
              </a:gdLst>
              <a:ahLst/>
              <a:cxnLst>
                <a:cxn ang="0">
                  <a:pos x="T0" y="T1"/>
                </a:cxn>
                <a:cxn ang="0">
                  <a:pos x="T2" y="T3"/>
                </a:cxn>
                <a:cxn ang="0">
                  <a:pos x="T4" y="T5"/>
                </a:cxn>
                <a:cxn ang="0">
                  <a:pos x="T6" y="T7"/>
                </a:cxn>
                <a:cxn ang="0">
                  <a:pos x="T8" y="T9"/>
                </a:cxn>
                <a:cxn ang="0">
                  <a:pos x="T10" y="T11"/>
                </a:cxn>
              </a:cxnLst>
              <a:rect l="0" t="0" r="r" b="b"/>
              <a:pathLst>
                <a:path w="1758" h="893">
                  <a:moveTo>
                    <a:pt x="505" y="16"/>
                  </a:moveTo>
                  <a:cubicBezTo>
                    <a:pt x="261" y="0"/>
                    <a:pt x="261" y="0"/>
                    <a:pt x="261" y="0"/>
                  </a:cubicBezTo>
                  <a:cubicBezTo>
                    <a:pt x="96" y="251"/>
                    <a:pt x="0" y="552"/>
                    <a:pt x="0" y="875"/>
                  </a:cubicBezTo>
                  <a:cubicBezTo>
                    <a:pt x="0" y="881"/>
                    <a:pt x="0" y="887"/>
                    <a:pt x="1" y="893"/>
                  </a:cubicBezTo>
                  <a:cubicBezTo>
                    <a:pt x="1758" y="893"/>
                    <a:pt x="1758" y="893"/>
                    <a:pt x="1758" y="893"/>
                  </a:cubicBezTo>
                  <a:lnTo>
                    <a:pt x="505" y="16"/>
                  </a:lnTo>
                  <a:close/>
                </a:path>
              </a:pathLst>
            </a:custGeom>
            <a:solidFill>
              <a:schemeClr val="tx2"/>
            </a:solidFill>
            <a:ln w="9525">
              <a:noFill/>
              <a:round/>
              <a:headEnd/>
              <a:tailEnd/>
            </a:ln>
            <a:effectLst>
              <a:outerShdw blurRad="2540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8" name="Freeform 6"/>
            <p:cNvSpPr>
              <a:spLocks/>
            </p:cNvSpPr>
            <p:nvPr/>
          </p:nvSpPr>
          <p:spPr bwMode="auto">
            <a:xfrm>
              <a:off x="263300" y="4108450"/>
              <a:ext cx="2667000" cy="2724150"/>
            </a:xfrm>
            <a:custGeom>
              <a:avLst/>
              <a:gdLst>
                <a:gd name="T0" fmla="*/ 1694 w 1694"/>
                <a:gd name="T1" fmla="*/ 1533 h 1729"/>
                <a:gd name="T2" fmla="*/ 1522 w 1694"/>
                <a:gd name="T3" fmla="*/ 1233 h 1729"/>
                <a:gd name="T4" fmla="*/ 851 w 1694"/>
                <a:gd name="T5" fmla="*/ 0 h 1729"/>
                <a:gd name="T6" fmla="*/ 0 w 1694"/>
                <a:gd name="T7" fmla="*/ 768 h 1729"/>
                <a:gd name="T8" fmla="*/ 1666 w 1694"/>
                <a:gd name="T9" fmla="*/ 1729 h 1729"/>
                <a:gd name="T10" fmla="*/ 1694 w 1694"/>
                <a:gd name="T11" fmla="*/ 1533 h 1729"/>
              </a:gdLst>
              <a:ahLst/>
              <a:cxnLst>
                <a:cxn ang="0">
                  <a:pos x="T0" y="T1"/>
                </a:cxn>
                <a:cxn ang="0">
                  <a:pos x="T2" y="T3"/>
                </a:cxn>
                <a:cxn ang="0">
                  <a:pos x="T4" y="T5"/>
                </a:cxn>
                <a:cxn ang="0">
                  <a:pos x="T6" y="T7"/>
                </a:cxn>
                <a:cxn ang="0">
                  <a:pos x="T8" y="T9"/>
                </a:cxn>
                <a:cxn ang="0">
                  <a:pos x="T10" y="T11"/>
                </a:cxn>
              </a:cxnLst>
              <a:rect l="0" t="0" r="r" b="b"/>
              <a:pathLst>
                <a:path w="1694" h="1729">
                  <a:moveTo>
                    <a:pt x="1694" y="1533"/>
                  </a:moveTo>
                  <a:cubicBezTo>
                    <a:pt x="1522" y="1233"/>
                    <a:pt x="1522" y="1233"/>
                    <a:pt x="1522" y="1233"/>
                  </a:cubicBezTo>
                  <a:cubicBezTo>
                    <a:pt x="851" y="0"/>
                    <a:pt x="851" y="0"/>
                    <a:pt x="851" y="0"/>
                  </a:cubicBezTo>
                  <a:cubicBezTo>
                    <a:pt x="482" y="143"/>
                    <a:pt x="178" y="418"/>
                    <a:pt x="0" y="768"/>
                  </a:cubicBezTo>
                  <a:cubicBezTo>
                    <a:pt x="1666" y="1729"/>
                    <a:pt x="1666" y="1729"/>
                    <a:pt x="1666" y="1729"/>
                  </a:cubicBezTo>
                  <a:lnTo>
                    <a:pt x="1694" y="1533"/>
                  </a:lnTo>
                  <a:close/>
                </a:path>
              </a:pathLst>
            </a:custGeom>
            <a:solidFill>
              <a:schemeClr val="bg2"/>
            </a:solidFill>
            <a:ln w="9525">
              <a:noFill/>
              <a:round/>
              <a:headEnd/>
              <a:tailEnd/>
            </a:ln>
            <a:effectLst>
              <a:outerShdw blurRad="2540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9" name="Freeform 7"/>
            <p:cNvSpPr>
              <a:spLocks/>
            </p:cNvSpPr>
            <p:nvPr/>
          </p:nvSpPr>
          <p:spPr bwMode="auto">
            <a:xfrm>
              <a:off x="1123725" y="3375025"/>
              <a:ext cx="2032000" cy="3325813"/>
            </a:xfrm>
            <a:custGeom>
              <a:avLst/>
              <a:gdLst>
                <a:gd name="T0" fmla="*/ 1183 w 1290"/>
                <a:gd name="T1" fmla="*/ 1923 h 2111"/>
                <a:gd name="T2" fmla="*/ 1290 w 1290"/>
                <a:gd name="T3" fmla="*/ 24 h 2111"/>
                <a:gd name="T4" fmla="*/ 1010 w 1290"/>
                <a:gd name="T5" fmla="*/ 0 h 2111"/>
                <a:gd name="T6" fmla="*/ 0 w 1290"/>
                <a:gd name="T7" fmla="*/ 360 h 2111"/>
                <a:gd name="T8" fmla="*/ 1123 w 1290"/>
                <a:gd name="T9" fmla="*/ 2111 h 2111"/>
                <a:gd name="T10" fmla="*/ 1183 w 1290"/>
                <a:gd name="T11" fmla="*/ 1923 h 2111"/>
              </a:gdLst>
              <a:ahLst/>
              <a:cxnLst>
                <a:cxn ang="0">
                  <a:pos x="T0" y="T1"/>
                </a:cxn>
                <a:cxn ang="0">
                  <a:pos x="T2" y="T3"/>
                </a:cxn>
                <a:cxn ang="0">
                  <a:pos x="T4" y="T5"/>
                </a:cxn>
                <a:cxn ang="0">
                  <a:pos x="T6" y="T7"/>
                </a:cxn>
                <a:cxn ang="0">
                  <a:pos x="T8" y="T9"/>
                </a:cxn>
                <a:cxn ang="0">
                  <a:pos x="T10" y="T11"/>
                </a:cxn>
              </a:cxnLst>
              <a:rect l="0" t="0" r="r" b="b"/>
              <a:pathLst>
                <a:path w="1290" h="2111">
                  <a:moveTo>
                    <a:pt x="1183" y="1923"/>
                  </a:moveTo>
                  <a:cubicBezTo>
                    <a:pt x="1290" y="24"/>
                    <a:pt x="1290" y="24"/>
                    <a:pt x="1290" y="24"/>
                  </a:cubicBezTo>
                  <a:cubicBezTo>
                    <a:pt x="1199" y="8"/>
                    <a:pt x="1106" y="0"/>
                    <a:pt x="1010" y="0"/>
                  </a:cubicBezTo>
                  <a:cubicBezTo>
                    <a:pt x="627" y="0"/>
                    <a:pt x="275" y="135"/>
                    <a:pt x="0" y="360"/>
                  </a:cubicBezTo>
                  <a:cubicBezTo>
                    <a:pt x="1123" y="2111"/>
                    <a:pt x="1123" y="2111"/>
                    <a:pt x="1123" y="2111"/>
                  </a:cubicBezTo>
                  <a:lnTo>
                    <a:pt x="1183" y="1923"/>
                  </a:lnTo>
                  <a:close/>
                </a:path>
              </a:pathLst>
            </a:custGeom>
            <a:solidFill>
              <a:schemeClr val="accent1"/>
            </a:solidFill>
            <a:ln w="9525">
              <a:noFill/>
              <a:round/>
              <a:headEnd/>
              <a:tailEnd/>
            </a:ln>
            <a:effectLst>
              <a:outerShdw blurRad="2540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0" name="Freeform 8"/>
            <p:cNvSpPr>
              <a:spLocks/>
            </p:cNvSpPr>
            <p:nvPr/>
          </p:nvSpPr>
          <p:spPr bwMode="auto">
            <a:xfrm>
              <a:off x="2738212" y="2946400"/>
              <a:ext cx="2393950" cy="3502025"/>
            </a:xfrm>
            <a:custGeom>
              <a:avLst/>
              <a:gdLst>
                <a:gd name="T0" fmla="*/ 364 w 1521"/>
                <a:gd name="T1" fmla="*/ 2199 h 2223"/>
                <a:gd name="T2" fmla="*/ 1521 w 1521"/>
                <a:gd name="T3" fmla="*/ 537 h 2223"/>
                <a:gd name="T4" fmla="*/ 325 w 1521"/>
                <a:gd name="T5" fmla="*/ 0 h 2223"/>
                <a:gd name="T6" fmla="*/ 0 w 1521"/>
                <a:gd name="T7" fmla="*/ 33 h 2223"/>
                <a:gd name="T8" fmla="*/ 112 w 1521"/>
                <a:gd name="T9" fmla="*/ 2223 h 2223"/>
                <a:gd name="T10" fmla="*/ 364 w 1521"/>
                <a:gd name="T11" fmla="*/ 2199 h 2223"/>
              </a:gdLst>
              <a:ahLst/>
              <a:cxnLst>
                <a:cxn ang="0">
                  <a:pos x="T0" y="T1"/>
                </a:cxn>
                <a:cxn ang="0">
                  <a:pos x="T2" y="T3"/>
                </a:cxn>
                <a:cxn ang="0">
                  <a:pos x="T4" y="T5"/>
                </a:cxn>
                <a:cxn ang="0">
                  <a:pos x="T6" y="T7"/>
                </a:cxn>
                <a:cxn ang="0">
                  <a:pos x="T8" y="T9"/>
                </a:cxn>
                <a:cxn ang="0">
                  <a:pos x="T10" y="T11"/>
                </a:cxn>
              </a:cxnLst>
              <a:rect l="0" t="0" r="r" b="b"/>
              <a:pathLst>
                <a:path w="1521" h="2223">
                  <a:moveTo>
                    <a:pt x="364" y="2199"/>
                  </a:moveTo>
                  <a:cubicBezTo>
                    <a:pt x="1521" y="537"/>
                    <a:pt x="1521" y="537"/>
                    <a:pt x="1521" y="537"/>
                  </a:cubicBezTo>
                  <a:cubicBezTo>
                    <a:pt x="1228" y="207"/>
                    <a:pt x="801" y="0"/>
                    <a:pt x="325" y="0"/>
                  </a:cubicBezTo>
                  <a:cubicBezTo>
                    <a:pt x="214" y="0"/>
                    <a:pt x="105" y="11"/>
                    <a:pt x="0" y="33"/>
                  </a:cubicBezTo>
                  <a:cubicBezTo>
                    <a:pt x="112" y="2223"/>
                    <a:pt x="112" y="2223"/>
                    <a:pt x="112" y="2223"/>
                  </a:cubicBezTo>
                  <a:lnTo>
                    <a:pt x="364" y="2199"/>
                  </a:lnTo>
                  <a:close/>
                </a:path>
              </a:pathLst>
            </a:custGeom>
            <a:solidFill>
              <a:schemeClr val="accent2"/>
            </a:solidFill>
            <a:ln w="9525">
              <a:noFill/>
              <a:round/>
              <a:headEnd/>
              <a:tailEnd/>
            </a:ln>
            <a:effectLst>
              <a:outerShdw blurRad="2540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1" name="Freeform 9"/>
            <p:cNvSpPr>
              <a:spLocks/>
            </p:cNvSpPr>
            <p:nvPr/>
          </p:nvSpPr>
          <p:spPr bwMode="auto">
            <a:xfrm>
              <a:off x="3217637" y="3175000"/>
              <a:ext cx="3116263" cy="3452813"/>
            </a:xfrm>
            <a:custGeom>
              <a:avLst/>
              <a:gdLst>
                <a:gd name="T0" fmla="*/ 96 w 1980"/>
                <a:gd name="T1" fmla="*/ 2192 h 2192"/>
                <a:gd name="T2" fmla="*/ 186 w 1980"/>
                <a:gd name="T3" fmla="*/ 2138 h 2192"/>
                <a:gd name="T4" fmla="*/ 1980 w 1980"/>
                <a:gd name="T5" fmla="*/ 1010 h 2192"/>
                <a:gd name="T6" fmla="*/ 957 w 1980"/>
                <a:gd name="T7" fmla="*/ 0 h 2192"/>
                <a:gd name="T8" fmla="*/ 0 w 1980"/>
                <a:gd name="T9" fmla="*/ 2012 h 2192"/>
                <a:gd name="T10" fmla="*/ 96 w 1980"/>
                <a:gd name="T11" fmla="*/ 2192 h 2192"/>
              </a:gdLst>
              <a:ahLst/>
              <a:cxnLst>
                <a:cxn ang="0">
                  <a:pos x="T0" y="T1"/>
                </a:cxn>
                <a:cxn ang="0">
                  <a:pos x="T2" y="T3"/>
                </a:cxn>
                <a:cxn ang="0">
                  <a:pos x="T4" y="T5"/>
                </a:cxn>
                <a:cxn ang="0">
                  <a:pos x="T6" y="T7"/>
                </a:cxn>
                <a:cxn ang="0">
                  <a:pos x="T8" y="T9"/>
                </a:cxn>
                <a:cxn ang="0">
                  <a:pos x="T10" y="T11"/>
                </a:cxn>
              </a:cxnLst>
              <a:rect l="0" t="0" r="r" b="b"/>
              <a:pathLst>
                <a:path w="1980" h="2192">
                  <a:moveTo>
                    <a:pt x="96" y="2192"/>
                  </a:moveTo>
                  <a:cubicBezTo>
                    <a:pt x="186" y="2138"/>
                    <a:pt x="186" y="2138"/>
                    <a:pt x="186" y="2138"/>
                  </a:cubicBezTo>
                  <a:cubicBezTo>
                    <a:pt x="1980" y="1010"/>
                    <a:pt x="1980" y="1010"/>
                    <a:pt x="1980" y="1010"/>
                  </a:cubicBezTo>
                  <a:cubicBezTo>
                    <a:pt x="1819" y="532"/>
                    <a:pt x="1438" y="155"/>
                    <a:pt x="957" y="0"/>
                  </a:cubicBezTo>
                  <a:cubicBezTo>
                    <a:pt x="0" y="2012"/>
                    <a:pt x="0" y="2012"/>
                    <a:pt x="0" y="2012"/>
                  </a:cubicBezTo>
                  <a:lnTo>
                    <a:pt x="96" y="2192"/>
                  </a:lnTo>
                  <a:close/>
                </a:path>
              </a:pathLst>
            </a:custGeom>
            <a:solidFill>
              <a:schemeClr val="tx2"/>
            </a:solidFill>
            <a:ln w="9525">
              <a:noFill/>
              <a:round/>
              <a:headEnd/>
              <a:tailEnd/>
            </a:ln>
            <a:effectLst>
              <a:outerShdw blurRad="2540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2" name="Freeform 10"/>
            <p:cNvSpPr>
              <a:spLocks/>
            </p:cNvSpPr>
            <p:nvPr/>
          </p:nvSpPr>
          <p:spPr bwMode="auto">
            <a:xfrm>
              <a:off x="3439887" y="3938587"/>
              <a:ext cx="4062413" cy="2724150"/>
            </a:xfrm>
            <a:custGeom>
              <a:avLst/>
              <a:gdLst>
                <a:gd name="T0" fmla="*/ 64 w 2580"/>
                <a:gd name="T1" fmla="*/ 1725 h 1729"/>
                <a:gd name="T2" fmla="*/ 308 w 2580"/>
                <a:gd name="T3" fmla="*/ 1729 h 1729"/>
                <a:gd name="T4" fmla="*/ 2580 w 2580"/>
                <a:gd name="T5" fmla="*/ 1019 h 1729"/>
                <a:gd name="T6" fmla="*/ 2047 w 2580"/>
                <a:gd name="T7" fmla="*/ 0 h 1729"/>
                <a:gd name="T8" fmla="*/ 0 w 2580"/>
                <a:gd name="T9" fmla="*/ 1585 h 1729"/>
                <a:gd name="T10" fmla="*/ 64 w 2580"/>
                <a:gd name="T11" fmla="*/ 1725 h 1729"/>
              </a:gdLst>
              <a:ahLst/>
              <a:cxnLst>
                <a:cxn ang="0">
                  <a:pos x="T0" y="T1"/>
                </a:cxn>
                <a:cxn ang="0">
                  <a:pos x="T2" y="T3"/>
                </a:cxn>
                <a:cxn ang="0">
                  <a:pos x="T4" y="T5"/>
                </a:cxn>
                <a:cxn ang="0">
                  <a:pos x="T6" y="T7"/>
                </a:cxn>
                <a:cxn ang="0">
                  <a:pos x="T8" y="T9"/>
                </a:cxn>
                <a:cxn ang="0">
                  <a:pos x="T10" y="T11"/>
                </a:cxn>
              </a:cxnLst>
              <a:rect l="0" t="0" r="r" b="b"/>
              <a:pathLst>
                <a:path w="2580" h="1729">
                  <a:moveTo>
                    <a:pt x="64" y="1725"/>
                  </a:moveTo>
                  <a:cubicBezTo>
                    <a:pt x="308" y="1729"/>
                    <a:pt x="308" y="1729"/>
                    <a:pt x="308" y="1729"/>
                  </a:cubicBezTo>
                  <a:cubicBezTo>
                    <a:pt x="2580" y="1019"/>
                    <a:pt x="2580" y="1019"/>
                    <a:pt x="2580" y="1019"/>
                  </a:cubicBezTo>
                  <a:cubicBezTo>
                    <a:pt x="2534" y="614"/>
                    <a:pt x="2337" y="255"/>
                    <a:pt x="2047" y="0"/>
                  </a:cubicBezTo>
                  <a:cubicBezTo>
                    <a:pt x="0" y="1585"/>
                    <a:pt x="0" y="1585"/>
                    <a:pt x="0" y="1585"/>
                  </a:cubicBezTo>
                  <a:lnTo>
                    <a:pt x="64" y="1725"/>
                  </a:lnTo>
                  <a:close/>
                </a:path>
              </a:pathLst>
            </a:custGeom>
            <a:solidFill>
              <a:schemeClr val="accent1"/>
            </a:solidFill>
            <a:ln w="9525">
              <a:noFill/>
              <a:round/>
              <a:headEnd/>
              <a:tailEnd/>
            </a:ln>
            <a:effectLst>
              <a:outerShdw blurRad="2540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3" name="Freeform 11"/>
            <p:cNvSpPr>
              <a:spLocks/>
            </p:cNvSpPr>
            <p:nvPr/>
          </p:nvSpPr>
          <p:spPr bwMode="auto">
            <a:xfrm>
              <a:off x="3554187" y="5121275"/>
              <a:ext cx="4706938" cy="1730375"/>
            </a:xfrm>
            <a:custGeom>
              <a:avLst/>
              <a:gdLst>
                <a:gd name="T0" fmla="*/ 2801 w 2990"/>
                <a:gd name="T1" fmla="*/ 0 h 1098"/>
                <a:gd name="T2" fmla="*/ 0 w 2990"/>
                <a:gd name="T3" fmla="*/ 954 h 1098"/>
                <a:gd name="T4" fmla="*/ 48 w 2990"/>
                <a:gd name="T5" fmla="*/ 1098 h 1098"/>
                <a:gd name="T6" fmla="*/ 2953 w 2990"/>
                <a:gd name="T7" fmla="*/ 1098 h 1098"/>
                <a:gd name="T8" fmla="*/ 2990 w 2990"/>
                <a:gd name="T9" fmla="*/ 754 h 1098"/>
                <a:gd name="T10" fmla="*/ 2801 w 2990"/>
                <a:gd name="T11" fmla="*/ 0 h 1098"/>
              </a:gdLst>
              <a:ahLst/>
              <a:cxnLst>
                <a:cxn ang="0">
                  <a:pos x="T0" y="T1"/>
                </a:cxn>
                <a:cxn ang="0">
                  <a:pos x="T2" y="T3"/>
                </a:cxn>
                <a:cxn ang="0">
                  <a:pos x="T4" y="T5"/>
                </a:cxn>
                <a:cxn ang="0">
                  <a:pos x="T6" y="T7"/>
                </a:cxn>
                <a:cxn ang="0">
                  <a:pos x="T8" y="T9"/>
                </a:cxn>
                <a:cxn ang="0">
                  <a:pos x="T10" y="T11"/>
                </a:cxn>
              </a:cxnLst>
              <a:rect l="0" t="0" r="r" b="b"/>
              <a:pathLst>
                <a:path w="2990" h="1098">
                  <a:moveTo>
                    <a:pt x="2801" y="0"/>
                  </a:moveTo>
                  <a:cubicBezTo>
                    <a:pt x="0" y="954"/>
                    <a:pt x="0" y="954"/>
                    <a:pt x="0" y="954"/>
                  </a:cubicBezTo>
                  <a:cubicBezTo>
                    <a:pt x="48" y="1098"/>
                    <a:pt x="48" y="1098"/>
                    <a:pt x="48" y="1098"/>
                  </a:cubicBezTo>
                  <a:cubicBezTo>
                    <a:pt x="2953" y="1098"/>
                    <a:pt x="2953" y="1098"/>
                    <a:pt x="2953" y="1098"/>
                  </a:cubicBezTo>
                  <a:cubicBezTo>
                    <a:pt x="2977" y="987"/>
                    <a:pt x="2990" y="872"/>
                    <a:pt x="2990" y="754"/>
                  </a:cubicBezTo>
                  <a:cubicBezTo>
                    <a:pt x="2990" y="481"/>
                    <a:pt x="2922" y="224"/>
                    <a:pt x="2801" y="0"/>
                  </a:cubicBezTo>
                  <a:close/>
                </a:path>
              </a:pathLst>
            </a:custGeom>
            <a:solidFill>
              <a:schemeClr val="bg2"/>
            </a:solidFill>
            <a:ln w="9525">
              <a:noFill/>
              <a:round/>
              <a:headEnd/>
              <a:tailEnd/>
            </a:ln>
            <a:effectLst>
              <a:outerShdw blurRad="2540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4" name="Freeform 12"/>
            <p:cNvSpPr>
              <a:spLocks/>
            </p:cNvSpPr>
            <p:nvPr/>
          </p:nvSpPr>
          <p:spPr bwMode="auto">
            <a:xfrm>
              <a:off x="2092100" y="5776912"/>
              <a:ext cx="1965325" cy="1081088"/>
            </a:xfrm>
            <a:custGeom>
              <a:avLst/>
              <a:gdLst>
                <a:gd name="T0" fmla="*/ 1248 w 1248"/>
                <a:gd name="T1" fmla="*/ 624 h 686"/>
                <a:gd name="T2" fmla="*/ 624 w 1248"/>
                <a:gd name="T3" fmla="*/ 0 h 686"/>
                <a:gd name="T4" fmla="*/ 0 w 1248"/>
                <a:gd name="T5" fmla="*/ 624 h 686"/>
                <a:gd name="T6" fmla="*/ 3 w 1248"/>
                <a:gd name="T7" fmla="*/ 686 h 686"/>
                <a:gd name="T8" fmla="*/ 1245 w 1248"/>
                <a:gd name="T9" fmla="*/ 686 h 686"/>
                <a:gd name="T10" fmla="*/ 1248 w 1248"/>
                <a:gd name="T11" fmla="*/ 624 h 686"/>
              </a:gdLst>
              <a:ahLst/>
              <a:cxnLst>
                <a:cxn ang="0">
                  <a:pos x="T0" y="T1"/>
                </a:cxn>
                <a:cxn ang="0">
                  <a:pos x="T2" y="T3"/>
                </a:cxn>
                <a:cxn ang="0">
                  <a:pos x="T4" y="T5"/>
                </a:cxn>
                <a:cxn ang="0">
                  <a:pos x="T6" y="T7"/>
                </a:cxn>
                <a:cxn ang="0">
                  <a:pos x="T8" y="T9"/>
                </a:cxn>
                <a:cxn ang="0">
                  <a:pos x="T10" y="T11"/>
                </a:cxn>
              </a:cxnLst>
              <a:rect l="0" t="0" r="r" b="b"/>
              <a:pathLst>
                <a:path w="1248" h="686">
                  <a:moveTo>
                    <a:pt x="1248" y="624"/>
                  </a:moveTo>
                  <a:cubicBezTo>
                    <a:pt x="1248" y="279"/>
                    <a:pt x="969" y="0"/>
                    <a:pt x="624" y="0"/>
                  </a:cubicBezTo>
                  <a:cubicBezTo>
                    <a:pt x="279" y="0"/>
                    <a:pt x="0" y="279"/>
                    <a:pt x="0" y="624"/>
                  </a:cubicBezTo>
                  <a:cubicBezTo>
                    <a:pt x="0" y="645"/>
                    <a:pt x="1" y="666"/>
                    <a:pt x="3" y="686"/>
                  </a:cubicBezTo>
                  <a:cubicBezTo>
                    <a:pt x="1245" y="686"/>
                    <a:pt x="1245" y="686"/>
                    <a:pt x="1245" y="686"/>
                  </a:cubicBezTo>
                  <a:cubicBezTo>
                    <a:pt x="1247" y="666"/>
                    <a:pt x="1248" y="645"/>
                    <a:pt x="1248" y="624"/>
                  </a:cubicBezTo>
                  <a:close/>
                </a:path>
              </a:pathLst>
            </a:custGeom>
            <a:solidFill>
              <a:schemeClr val="tx2">
                <a:lumMod val="40000"/>
                <a:lumOff val="60000"/>
              </a:schemeClr>
            </a:solidFill>
            <a:ln w="9525">
              <a:noFill/>
              <a:round/>
              <a:headEnd/>
              <a:tailEnd/>
            </a:ln>
            <a:effectLst>
              <a:outerShdw blurRad="254000" sx="102000" sy="102000" algn="ctr" rotWithShape="0">
                <a:prstClr val="black">
                  <a:alpha val="40000"/>
                </a:prstClr>
              </a:outerShdw>
            </a:effectLst>
          </p:spPr>
          <p:txBody>
            <a:bodyPr vert="horz" wrap="square" lIns="91440" tIns="365760" rIns="91440" bIns="45720" numCol="1" anchor="t" anchorCtr="0" compatLnSpc="1">
              <a:prstTxWarp prst="textNoShape">
                <a:avLst/>
              </a:prstTxWarp>
            </a:bodyPr>
            <a:lstStyle/>
            <a:p>
              <a:pPr algn="ctr"/>
              <a:r>
                <a:rPr lang="fa-IR" sz="2000" dirty="0">
                  <a:solidFill>
                    <a:schemeClr val="bg1"/>
                  </a:solidFill>
                  <a:latin typeface="Arial" panose="020B0604020202020204" pitchFamily="34" charset="0"/>
                  <a:cs typeface="B Homa" panose="00000400000000000000" pitchFamily="2" charset="-78"/>
                </a:rPr>
                <a:t>بهبود مستمر</a:t>
              </a:r>
            </a:p>
            <a:p>
              <a:pPr algn="ctr"/>
              <a:r>
                <a:rPr lang="fa-IR" sz="2000" dirty="0">
                  <a:solidFill>
                    <a:schemeClr val="bg1"/>
                  </a:solidFill>
                  <a:latin typeface="Arial" panose="020B0604020202020204" pitchFamily="34" charset="0"/>
                  <a:cs typeface="B Homa" panose="00000400000000000000" pitchFamily="2" charset="-78"/>
                </a:rPr>
                <a:t> خدمت و... </a:t>
              </a:r>
              <a:endParaRPr lang="en-US" sz="2000" dirty="0">
                <a:solidFill>
                  <a:schemeClr val="bg1"/>
                </a:solidFill>
                <a:latin typeface="Arial" panose="020B0604020202020204" pitchFamily="34" charset="0"/>
                <a:cs typeface="B Homa" panose="00000400000000000000" pitchFamily="2" charset="-78"/>
              </a:endParaRPr>
            </a:p>
          </p:txBody>
        </p:sp>
      </p:grpSp>
      <p:sp>
        <p:nvSpPr>
          <p:cNvPr id="25" name="TextBox 24"/>
          <p:cNvSpPr txBox="1"/>
          <p:nvPr/>
        </p:nvSpPr>
        <p:spPr>
          <a:xfrm>
            <a:off x="6622941" y="5964728"/>
            <a:ext cx="1274708" cy="338554"/>
          </a:xfrm>
          <a:prstGeom prst="rect">
            <a:avLst/>
          </a:prstGeom>
          <a:noFill/>
        </p:spPr>
        <p:txBody>
          <a:bodyPr wrap="none" rtlCol="0">
            <a:spAutoFit/>
          </a:bodyPr>
          <a:lstStyle/>
          <a:p>
            <a:r>
              <a:rPr lang="fa-IR" sz="1600" kern="0" dirty="0">
                <a:solidFill>
                  <a:schemeClr val="bg1"/>
                </a:solidFill>
                <a:latin typeface="Arial" panose="020B0604020202020204" pitchFamily="34" charset="0"/>
                <a:cs typeface="B Homa" panose="00000400000000000000" pitchFamily="2" charset="-78"/>
              </a:rPr>
              <a:t>مدیریت خدمت</a:t>
            </a:r>
            <a:endParaRPr lang="en-US" sz="1600" dirty="0">
              <a:solidFill>
                <a:schemeClr val="bg1"/>
              </a:solidFill>
              <a:latin typeface="Arial" panose="020B0604020202020204" pitchFamily="34" charset="0"/>
              <a:cs typeface="B Homa" panose="00000400000000000000" pitchFamily="2" charset="-78"/>
            </a:endParaRPr>
          </a:p>
        </p:txBody>
      </p:sp>
      <p:sp>
        <p:nvSpPr>
          <p:cNvPr id="26" name="TextBox 25"/>
          <p:cNvSpPr txBox="1"/>
          <p:nvPr/>
        </p:nvSpPr>
        <p:spPr>
          <a:xfrm>
            <a:off x="577483" y="6127969"/>
            <a:ext cx="817853" cy="584775"/>
          </a:xfrm>
          <a:prstGeom prst="rect">
            <a:avLst/>
          </a:prstGeom>
          <a:noFill/>
        </p:spPr>
        <p:txBody>
          <a:bodyPr wrap="none" rtlCol="0">
            <a:spAutoFit/>
          </a:bodyPr>
          <a:lstStyle/>
          <a:p>
            <a:pPr algn="ctr"/>
            <a:r>
              <a:rPr lang="fa-IR" sz="1600" kern="0" dirty="0">
                <a:solidFill>
                  <a:schemeClr val="bg1"/>
                </a:solidFill>
                <a:latin typeface="Arial" panose="020B0604020202020204" pitchFamily="34" charset="0"/>
                <a:cs typeface="B Homa" panose="00000400000000000000" pitchFamily="2" charset="-78"/>
              </a:rPr>
              <a:t>تغییرات</a:t>
            </a:r>
          </a:p>
          <a:p>
            <a:pPr algn="ctr"/>
            <a:r>
              <a:rPr lang="fa-IR" sz="1600" kern="0" dirty="0">
                <a:solidFill>
                  <a:schemeClr val="bg1"/>
                </a:solidFill>
                <a:latin typeface="Arial" panose="020B0604020202020204" pitchFamily="34" charset="0"/>
                <a:cs typeface="B Homa" panose="00000400000000000000" pitchFamily="2" charset="-78"/>
              </a:rPr>
              <a:t> سازمانی</a:t>
            </a:r>
            <a:endParaRPr lang="en-US" sz="1600" dirty="0">
              <a:solidFill>
                <a:schemeClr val="bg1"/>
              </a:solidFill>
              <a:latin typeface="Arial" panose="020B0604020202020204" pitchFamily="34" charset="0"/>
              <a:cs typeface="B Homa" panose="00000400000000000000" pitchFamily="2" charset="-78"/>
            </a:endParaRPr>
          </a:p>
        </p:txBody>
      </p:sp>
      <p:sp>
        <p:nvSpPr>
          <p:cNvPr id="27" name="TextBox 26"/>
          <p:cNvSpPr txBox="1"/>
          <p:nvPr/>
        </p:nvSpPr>
        <p:spPr>
          <a:xfrm>
            <a:off x="562684" y="4818459"/>
            <a:ext cx="1149675" cy="338554"/>
          </a:xfrm>
          <a:prstGeom prst="rect">
            <a:avLst/>
          </a:prstGeom>
          <a:noFill/>
        </p:spPr>
        <p:txBody>
          <a:bodyPr wrap="none" rtlCol="0">
            <a:spAutoFit/>
          </a:bodyPr>
          <a:lstStyle/>
          <a:p>
            <a:pPr algn="ctr"/>
            <a:r>
              <a:rPr lang="fa-IR" sz="1600" kern="0" dirty="0">
                <a:solidFill>
                  <a:schemeClr val="bg1"/>
                </a:solidFill>
                <a:latin typeface="Arial" panose="020B0604020202020204" pitchFamily="34" charset="0"/>
                <a:cs typeface="B Homa" panose="00000400000000000000" pitchFamily="2" charset="-78"/>
              </a:rPr>
              <a:t>اصل مالکیت </a:t>
            </a:r>
            <a:endParaRPr lang="en-US" sz="1600" dirty="0">
              <a:solidFill>
                <a:schemeClr val="bg1"/>
              </a:solidFill>
              <a:latin typeface="Arial" panose="020B0604020202020204" pitchFamily="34" charset="0"/>
              <a:cs typeface="B Homa" panose="00000400000000000000" pitchFamily="2" charset="-78"/>
            </a:endParaRPr>
          </a:p>
        </p:txBody>
      </p:sp>
      <p:sp>
        <p:nvSpPr>
          <p:cNvPr id="28" name="TextBox 27"/>
          <p:cNvSpPr txBox="1"/>
          <p:nvPr/>
        </p:nvSpPr>
        <p:spPr>
          <a:xfrm>
            <a:off x="1419481" y="3797813"/>
            <a:ext cx="1345240" cy="830997"/>
          </a:xfrm>
          <a:prstGeom prst="rect">
            <a:avLst/>
          </a:prstGeom>
          <a:noFill/>
        </p:spPr>
        <p:txBody>
          <a:bodyPr wrap="none" rtlCol="0">
            <a:spAutoFit/>
          </a:bodyPr>
          <a:lstStyle/>
          <a:p>
            <a:pPr algn="ctr"/>
            <a:r>
              <a:rPr lang="fa-IR" sz="1600" dirty="0">
                <a:solidFill>
                  <a:schemeClr val="bg1"/>
                </a:solidFill>
                <a:latin typeface="Arial" panose="020B0604020202020204" pitchFamily="34" charset="0"/>
                <a:cs typeface="B Homa" panose="00000400000000000000" pitchFamily="2" charset="-78"/>
              </a:rPr>
              <a:t>پایگاه داده ثبت </a:t>
            </a:r>
          </a:p>
          <a:p>
            <a:pPr algn="ctr"/>
            <a:r>
              <a:rPr lang="fa-IR" sz="1600" dirty="0">
                <a:solidFill>
                  <a:schemeClr val="bg1"/>
                </a:solidFill>
                <a:latin typeface="Arial" panose="020B0604020202020204" pitchFamily="34" charset="0"/>
                <a:cs typeface="B Homa" panose="00000400000000000000" pitchFamily="2" charset="-78"/>
              </a:rPr>
              <a:t>فرصت های</a:t>
            </a:r>
          </a:p>
          <a:p>
            <a:pPr algn="ctr"/>
            <a:r>
              <a:rPr lang="fa-IR" sz="1600" dirty="0">
                <a:solidFill>
                  <a:schemeClr val="bg1"/>
                </a:solidFill>
                <a:latin typeface="Arial" panose="020B0604020202020204" pitchFamily="34" charset="0"/>
                <a:cs typeface="B Homa" panose="00000400000000000000" pitchFamily="2" charset="-78"/>
              </a:rPr>
              <a:t> بهبود</a:t>
            </a:r>
            <a:endParaRPr lang="en-US" sz="1600" dirty="0">
              <a:solidFill>
                <a:schemeClr val="bg1"/>
              </a:solidFill>
              <a:latin typeface="Arial" panose="020B0604020202020204" pitchFamily="34" charset="0"/>
              <a:cs typeface="B Homa" panose="00000400000000000000" pitchFamily="2" charset="-78"/>
            </a:endParaRPr>
          </a:p>
        </p:txBody>
      </p:sp>
      <p:sp>
        <p:nvSpPr>
          <p:cNvPr id="29" name="TextBox 28"/>
          <p:cNvSpPr txBox="1"/>
          <p:nvPr/>
        </p:nvSpPr>
        <p:spPr>
          <a:xfrm>
            <a:off x="2951223" y="3431887"/>
            <a:ext cx="1221809" cy="584775"/>
          </a:xfrm>
          <a:prstGeom prst="rect">
            <a:avLst/>
          </a:prstGeom>
          <a:noFill/>
        </p:spPr>
        <p:txBody>
          <a:bodyPr wrap="none" rtlCol="0">
            <a:spAutoFit/>
          </a:bodyPr>
          <a:lstStyle/>
          <a:p>
            <a:pPr algn="ctr"/>
            <a:r>
              <a:rPr lang="fa-IR" sz="1600" kern="0" dirty="0">
                <a:solidFill>
                  <a:schemeClr val="bg1"/>
                </a:solidFill>
                <a:latin typeface="Arial" panose="020B0604020202020204" pitchFamily="34" charset="0"/>
                <a:cs typeface="B Homa" panose="00000400000000000000" pitchFamily="2" charset="-78"/>
              </a:rPr>
              <a:t>محرک های</a:t>
            </a:r>
          </a:p>
          <a:p>
            <a:pPr algn="ctr"/>
            <a:r>
              <a:rPr lang="fa-IR" sz="1600" kern="0" dirty="0">
                <a:solidFill>
                  <a:schemeClr val="bg1"/>
                </a:solidFill>
                <a:latin typeface="Arial" panose="020B0604020202020204" pitchFamily="34" charset="0"/>
                <a:cs typeface="B Homa" panose="00000400000000000000" pitchFamily="2" charset="-78"/>
              </a:rPr>
              <a:t> داخلی و خارجی</a:t>
            </a:r>
            <a:endParaRPr lang="en-US" sz="1600" dirty="0">
              <a:solidFill>
                <a:schemeClr val="bg1"/>
              </a:solidFill>
              <a:latin typeface="Arial" panose="020B0604020202020204" pitchFamily="34" charset="0"/>
              <a:cs typeface="B Homa" panose="00000400000000000000" pitchFamily="2" charset="-78"/>
            </a:endParaRPr>
          </a:p>
        </p:txBody>
      </p:sp>
      <p:sp>
        <p:nvSpPr>
          <p:cNvPr id="30" name="TextBox 29"/>
          <p:cNvSpPr txBox="1"/>
          <p:nvPr/>
        </p:nvSpPr>
        <p:spPr>
          <a:xfrm>
            <a:off x="4541745" y="3992857"/>
            <a:ext cx="1071127" cy="584775"/>
          </a:xfrm>
          <a:prstGeom prst="rect">
            <a:avLst/>
          </a:prstGeom>
          <a:noFill/>
        </p:spPr>
        <p:txBody>
          <a:bodyPr wrap="none" rtlCol="0">
            <a:spAutoFit/>
          </a:bodyPr>
          <a:lstStyle/>
          <a:p>
            <a:pPr algn="ctr"/>
            <a:r>
              <a:rPr lang="fa-IR" sz="1600" kern="0" dirty="0">
                <a:solidFill>
                  <a:schemeClr val="bg1"/>
                </a:solidFill>
                <a:latin typeface="Arial" panose="020B0604020202020204" pitchFamily="34" charset="0"/>
                <a:cs typeface="B Homa" panose="00000400000000000000" pitchFamily="2" charset="-78"/>
              </a:rPr>
              <a:t>مدیریت </a:t>
            </a:r>
          </a:p>
          <a:p>
            <a:pPr algn="ctr"/>
            <a:r>
              <a:rPr lang="fa-IR" sz="1600" kern="0" dirty="0">
                <a:solidFill>
                  <a:schemeClr val="bg1"/>
                </a:solidFill>
                <a:latin typeface="Arial" panose="020B0604020202020204" pitchFamily="34" charset="0"/>
                <a:cs typeface="B Homa" panose="00000400000000000000" pitchFamily="2" charset="-78"/>
              </a:rPr>
              <a:t>سطح خدمت</a:t>
            </a:r>
            <a:endParaRPr lang="en-US" sz="1600" dirty="0">
              <a:solidFill>
                <a:schemeClr val="bg1"/>
              </a:solidFill>
              <a:latin typeface="Arial" panose="020B0604020202020204" pitchFamily="34" charset="0"/>
              <a:cs typeface="B Homa" panose="00000400000000000000" pitchFamily="2" charset="-78"/>
            </a:endParaRPr>
          </a:p>
        </p:txBody>
      </p:sp>
      <p:sp>
        <p:nvSpPr>
          <p:cNvPr id="31" name="TextBox 30"/>
          <p:cNvSpPr txBox="1"/>
          <p:nvPr/>
        </p:nvSpPr>
        <p:spPr>
          <a:xfrm>
            <a:off x="5927885" y="4680402"/>
            <a:ext cx="1200970" cy="338554"/>
          </a:xfrm>
          <a:prstGeom prst="rect">
            <a:avLst/>
          </a:prstGeom>
          <a:noFill/>
        </p:spPr>
        <p:txBody>
          <a:bodyPr wrap="none" rtlCol="0">
            <a:spAutoFit/>
          </a:bodyPr>
          <a:lstStyle/>
          <a:p>
            <a:pPr algn="ctr"/>
            <a:r>
              <a:rPr lang="fa-IR" sz="1600" kern="0" dirty="0">
                <a:solidFill>
                  <a:schemeClr val="bg1"/>
                </a:solidFill>
                <a:latin typeface="Arial" panose="020B0604020202020204" pitchFamily="34" charset="0"/>
                <a:cs typeface="B Homa" panose="00000400000000000000" pitchFamily="2" charset="-78"/>
              </a:rPr>
              <a:t>مدیریت دانش</a:t>
            </a:r>
            <a:endParaRPr lang="en-US" sz="1600" dirty="0">
              <a:solidFill>
                <a:schemeClr val="bg1"/>
              </a:solidFill>
              <a:latin typeface="Arial" panose="020B0604020202020204" pitchFamily="34" charset="0"/>
              <a:cs typeface="B Homa" panose="00000400000000000000" pitchFamily="2" charset="-78"/>
            </a:endParaRPr>
          </a:p>
        </p:txBody>
      </p:sp>
      <p:sp>
        <p:nvSpPr>
          <p:cNvPr id="78" name="Oval 77"/>
          <p:cNvSpPr/>
          <p:nvPr/>
        </p:nvSpPr>
        <p:spPr>
          <a:xfrm>
            <a:off x="263300" y="5660898"/>
            <a:ext cx="607659" cy="60765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latin typeface="Arial" panose="020B0604020202020204" pitchFamily="34" charset="0"/>
                <a:cs typeface="Arial" panose="020B0604020202020204" pitchFamily="34" charset="0"/>
              </a:rPr>
              <a:t>01</a:t>
            </a:r>
          </a:p>
        </p:txBody>
      </p:sp>
      <p:sp>
        <p:nvSpPr>
          <p:cNvPr id="77" name="Rectangle 76"/>
          <p:cNvSpPr/>
          <p:nvPr/>
        </p:nvSpPr>
        <p:spPr>
          <a:xfrm>
            <a:off x="-45501" y="2071576"/>
            <a:ext cx="1646620" cy="2062103"/>
          </a:xfrm>
          <a:prstGeom prst="rect">
            <a:avLst/>
          </a:prstGeom>
        </p:spPr>
        <p:txBody>
          <a:bodyPr wrap="square">
            <a:spAutoFit/>
          </a:bodyPr>
          <a:lstStyle/>
          <a:p>
            <a:pPr algn="r" rtl="1"/>
            <a:r>
              <a:rPr lang="fa-IR" sz="1600" b="1" dirty="0">
                <a:latin typeface="IranNastaliq" panose="02020505000000020003" pitchFamily="18" charset="0"/>
                <a:ea typeface="Calibri" panose="020F0502020204030204" pitchFamily="34" charset="0"/>
                <a:cs typeface="B Lotus" panose="00000400000000000000" pitchFamily="2" charset="-78"/>
              </a:rPr>
              <a:t>بهبود مستمر خدمت با برنامه تغییر آغاز می شود. موفقیت مدیریت خدمت </a:t>
            </a:r>
            <a:r>
              <a:rPr lang="en-US" sz="1600" b="1" dirty="0">
                <a:latin typeface="Times New Roman" panose="02020603050405020304" pitchFamily="18" charset="0"/>
                <a:ea typeface="Calibri" panose="020F0502020204030204" pitchFamily="34" charset="0"/>
              </a:rPr>
              <a:t>IT</a:t>
            </a:r>
            <a:r>
              <a:rPr lang="fa-IR" sz="1600" b="1" dirty="0">
                <a:latin typeface="IranNastaliq" panose="02020505000000020003" pitchFamily="18" charset="0"/>
                <a:ea typeface="Calibri" panose="020F0502020204030204" pitchFamily="34" charset="0"/>
                <a:cs typeface="B Lotus" panose="00000400000000000000" pitchFamily="2" charset="-78"/>
              </a:rPr>
              <a:t> نیازمند درک مسیر مطلوب طراحی شده و نیز اعمال برنامه تغییر در سازمان است. </a:t>
            </a:r>
            <a:endParaRPr lang="en-US" sz="1600" dirty="0"/>
          </a:p>
        </p:txBody>
      </p:sp>
      <p:sp>
        <p:nvSpPr>
          <p:cNvPr id="81" name="Oval 80"/>
          <p:cNvSpPr/>
          <p:nvPr/>
        </p:nvSpPr>
        <p:spPr>
          <a:xfrm>
            <a:off x="412717" y="4228504"/>
            <a:ext cx="607659" cy="60765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latin typeface="Arial" panose="020B0604020202020204" pitchFamily="34" charset="0"/>
                <a:cs typeface="Arial" panose="020B0604020202020204" pitchFamily="34" charset="0"/>
              </a:rPr>
              <a:t>02</a:t>
            </a:r>
          </a:p>
        </p:txBody>
      </p:sp>
      <p:sp>
        <p:nvSpPr>
          <p:cNvPr id="82" name="Rectangle 81"/>
          <p:cNvSpPr/>
          <p:nvPr/>
        </p:nvSpPr>
        <p:spPr>
          <a:xfrm>
            <a:off x="779765" y="295977"/>
            <a:ext cx="1777952" cy="2062103"/>
          </a:xfrm>
          <a:prstGeom prst="rect">
            <a:avLst/>
          </a:prstGeom>
        </p:spPr>
        <p:txBody>
          <a:bodyPr wrap="square">
            <a:spAutoFit/>
          </a:bodyPr>
          <a:lstStyle/>
          <a:p>
            <a:pPr algn="r" rtl="1"/>
            <a:r>
              <a:rPr lang="fa-IR" sz="1600" b="1" dirty="0">
                <a:latin typeface="IranNastaliq" panose="02020505000000020003" pitchFamily="18" charset="0"/>
                <a:ea typeface="Calibri" panose="020F0502020204030204" pitchFamily="34" charset="0"/>
                <a:cs typeface="B Lotus" panose="00000400000000000000" pitchFamily="2" charset="-78"/>
              </a:rPr>
              <a:t>مدیر بهبود مستمر خدمت باید، پذیرش و حمایت این الگوی برتر را در سازمان تضمین کند. وی مالک و حامی اصلی مسائل مربوط به بهبود مستمر خدمت است. </a:t>
            </a:r>
            <a:endParaRPr lang="en-US" sz="1600" dirty="0"/>
          </a:p>
        </p:txBody>
      </p:sp>
      <p:sp>
        <p:nvSpPr>
          <p:cNvPr id="86" name="Oval 85"/>
          <p:cNvSpPr/>
          <p:nvPr/>
        </p:nvSpPr>
        <p:spPr>
          <a:xfrm>
            <a:off x="5125371" y="3245216"/>
            <a:ext cx="607659" cy="60765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latin typeface="Arial" panose="020B0604020202020204" pitchFamily="34" charset="0"/>
                <a:cs typeface="Arial" panose="020B0604020202020204" pitchFamily="34" charset="0"/>
              </a:rPr>
              <a:t>0</a:t>
            </a:r>
            <a:r>
              <a:rPr lang="fa-IR" b="1" dirty="0">
                <a:latin typeface="Arial" panose="020B0604020202020204" pitchFamily="34" charset="0"/>
                <a:cs typeface="Arial" panose="020B0604020202020204" pitchFamily="34" charset="0"/>
              </a:rPr>
              <a:t>5</a:t>
            </a:r>
            <a:endParaRPr lang="en-US" b="1" dirty="0">
              <a:latin typeface="Arial" panose="020B0604020202020204" pitchFamily="34" charset="0"/>
              <a:cs typeface="Arial" panose="020B0604020202020204" pitchFamily="34" charset="0"/>
            </a:endParaRPr>
          </a:p>
        </p:txBody>
      </p:sp>
      <p:sp>
        <p:nvSpPr>
          <p:cNvPr id="87" name="Oval 86"/>
          <p:cNvSpPr/>
          <p:nvPr/>
        </p:nvSpPr>
        <p:spPr>
          <a:xfrm>
            <a:off x="3406064" y="2827350"/>
            <a:ext cx="607659" cy="60765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latin typeface="Arial" panose="020B0604020202020204" pitchFamily="34" charset="0"/>
                <a:cs typeface="Arial" panose="020B0604020202020204" pitchFamily="34" charset="0"/>
              </a:rPr>
              <a:t>0</a:t>
            </a:r>
            <a:r>
              <a:rPr lang="fa-IR" b="1" dirty="0">
                <a:latin typeface="Arial" panose="020B0604020202020204" pitchFamily="34" charset="0"/>
                <a:cs typeface="Arial" panose="020B0604020202020204" pitchFamily="34" charset="0"/>
              </a:rPr>
              <a:t>4</a:t>
            </a:r>
            <a:endParaRPr lang="en-US" b="1" dirty="0">
              <a:latin typeface="Arial" panose="020B0604020202020204" pitchFamily="34" charset="0"/>
              <a:cs typeface="Arial" panose="020B0604020202020204" pitchFamily="34" charset="0"/>
            </a:endParaRPr>
          </a:p>
        </p:txBody>
      </p:sp>
      <p:sp>
        <p:nvSpPr>
          <p:cNvPr id="88" name="Oval 87"/>
          <p:cNvSpPr/>
          <p:nvPr/>
        </p:nvSpPr>
        <p:spPr>
          <a:xfrm>
            <a:off x="1627139" y="3168998"/>
            <a:ext cx="607659" cy="60765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latin typeface="Arial" panose="020B0604020202020204" pitchFamily="34" charset="0"/>
                <a:cs typeface="Arial" panose="020B0604020202020204" pitchFamily="34" charset="0"/>
              </a:rPr>
              <a:t>0</a:t>
            </a:r>
            <a:r>
              <a:rPr lang="fa-IR" b="1" dirty="0">
                <a:latin typeface="Arial" panose="020B0604020202020204" pitchFamily="34" charset="0"/>
                <a:cs typeface="Arial" panose="020B0604020202020204" pitchFamily="34" charset="0"/>
              </a:rPr>
              <a:t>3</a:t>
            </a:r>
            <a:endParaRPr lang="en-US" b="1" dirty="0">
              <a:latin typeface="Arial" panose="020B0604020202020204" pitchFamily="34" charset="0"/>
              <a:cs typeface="Arial" panose="020B0604020202020204" pitchFamily="34" charset="0"/>
            </a:endParaRPr>
          </a:p>
        </p:txBody>
      </p:sp>
      <p:sp>
        <p:nvSpPr>
          <p:cNvPr id="90" name="Rectangle 89"/>
          <p:cNvSpPr/>
          <p:nvPr/>
        </p:nvSpPr>
        <p:spPr>
          <a:xfrm>
            <a:off x="2675408" y="530168"/>
            <a:ext cx="1705057" cy="2463560"/>
          </a:xfrm>
          <a:prstGeom prst="rect">
            <a:avLst/>
          </a:prstGeom>
        </p:spPr>
        <p:txBody>
          <a:bodyPr wrap="square">
            <a:spAutoFit/>
          </a:bodyPr>
          <a:lstStyle/>
          <a:p>
            <a:pPr algn="r" rtl="1">
              <a:lnSpc>
                <a:spcPct val="107000"/>
              </a:lnSpc>
              <a:spcAft>
                <a:spcPts val="800"/>
              </a:spcAft>
            </a:pPr>
            <a:r>
              <a:rPr lang="fa-IR" sz="1600" b="1" dirty="0">
                <a:latin typeface="IranNastaliq" panose="02020505000000020003" pitchFamily="18" charset="0"/>
                <a:ea typeface="Calibri" panose="020F0502020204030204" pitchFamily="34" charset="0"/>
                <a:cs typeface="B Lotus" panose="00000400000000000000" pitchFamily="2" charset="-78"/>
              </a:rPr>
              <a:t>ثبت فرصت های بهبود در قالب فرصت های کوچک، متوسط و بزرگ در قالب بازه زمانی دستیابی اعم از کوتاه مدت، متوسط و بلندمدت همراه مزایای حاصله از هر اقدام بهبود. </a:t>
            </a:r>
            <a:endParaRPr lang="en-US" sz="1600" dirty="0">
              <a:latin typeface="Calibri" panose="020F0502020204030204" pitchFamily="34" charset="0"/>
              <a:ea typeface="Calibri" panose="020F0502020204030204" pitchFamily="34" charset="0"/>
              <a:cs typeface="Arial" panose="020B0604020202090204" pitchFamily="34" charset="0"/>
            </a:endParaRPr>
          </a:p>
        </p:txBody>
      </p:sp>
      <p:sp>
        <p:nvSpPr>
          <p:cNvPr id="94" name="Oval 93"/>
          <p:cNvSpPr/>
          <p:nvPr/>
        </p:nvSpPr>
        <p:spPr>
          <a:xfrm>
            <a:off x="7979740" y="5660898"/>
            <a:ext cx="607659" cy="60765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latin typeface="Arial" panose="020B0604020202020204" pitchFamily="34" charset="0"/>
                <a:cs typeface="Arial" panose="020B0604020202020204" pitchFamily="34" charset="0"/>
              </a:rPr>
              <a:t>0</a:t>
            </a:r>
            <a:r>
              <a:rPr lang="fa-IR" b="1" dirty="0">
                <a:latin typeface="Arial" panose="020B0604020202020204" pitchFamily="34" charset="0"/>
                <a:cs typeface="Arial" panose="020B0604020202020204" pitchFamily="34" charset="0"/>
              </a:rPr>
              <a:t>7</a:t>
            </a:r>
            <a:endParaRPr lang="en-US" b="1" dirty="0">
              <a:latin typeface="Arial" panose="020B0604020202020204" pitchFamily="34" charset="0"/>
              <a:cs typeface="Arial" panose="020B0604020202020204" pitchFamily="34" charset="0"/>
            </a:endParaRPr>
          </a:p>
        </p:txBody>
      </p:sp>
      <p:sp>
        <p:nvSpPr>
          <p:cNvPr id="97" name="Rectangle 96"/>
          <p:cNvSpPr/>
          <p:nvPr/>
        </p:nvSpPr>
        <p:spPr>
          <a:xfrm>
            <a:off x="4364779" y="515718"/>
            <a:ext cx="1540309" cy="2554545"/>
          </a:xfrm>
          <a:prstGeom prst="rect">
            <a:avLst/>
          </a:prstGeom>
        </p:spPr>
        <p:txBody>
          <a:bodyPr wrap="square">
            <a:spAutoFit/>
          </a:bodyPr>
          <a:lstStyle/>
          <a:p>
            <a:pPr algn="r"/>
            <a:r>
              <a:rPr lang="fa-IR" sz="1600" b="1" dirty="0">
                <a:latin typeface="IranNastaliq" panose="02020505000000020003" pitchFamily="18" charset="0"/>
                <a:ea typeface="Calibri" panose="020F0502020204030204" pitchFamily="34" charset="0"/>
                <a:cs typeface="B Lotus" panose="00000400000000000000" pitchFamily="2" charset="-78"/>
              </a:rPr>
              <a:t>1- جنبه خارجی: قوانین و مقررات، نیازمندی های مشتری خارجی، فشار بازار و مسائل اقتصادی2- جنبه داخلی: ساختار سازمانی، فرهنگ، ظرفیت پذیرش تغییر و ...</a:t>
            </a:r>
            <a:endParaRPr lang="en-US" sz="1600" dirty="0"/>
          </a:p>
        </p:txBody>
      </p:sp>
      <p:sp>
        <p:nvSpPr>
          <p:cNvPr id="95" name="Oval 94"/>
          <p:cNvSpPr/>
          <p:nvPr/>
        </p:nvSpPr>
        <p:spPr>
          <a:xfrm>
            <a:off x="6813325" y="4228504"/>
            <a:ext cx="607659" cy="60765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latin typeface="Arial" panose="020B0604020202020204" pitchFamily="34" charset="0"/>
                <a:cs typeface="Arial" panose="020B0604020202020204" pitchFamily="34" charset="0"/>
              </a:rPr>
              <a:t>0</a:t>
            </a:r>
            <a:r>
              <a:rPr lang="fa-IR" b="1" dirty="0">
                <a:latin typeface="Arial" panose="020B0604020202020204" pitchFamily="34" charset="0"/>
                <a:cs typeface="Arial" panose="020B0604020202020204" pitchFamily="34" charset="0"/>
              </a:rPr>
              <a:t>6</a:t>
            </a:r>
            <a:endParaRPr lang="en-US" b="1" dirty="0">
              <a:latin typeface="Arial" panose="020B0604020202020204" pitchFamily="34" charset="0"/>
              <a:cs typeface="Arial" panose="020B0604020202020204" pitchFamily="34" charset="0"/>
            </a:endParaRPr>
          </a:p>
        </p:txBody>
      </p:sp>
      <p:sp>
        <p:nvSpPr>
          <p:cNvPr id="99" name="Rectangle 98"/>
          <p:cNvSpPr/>
          <p:nvPr/>
        </p:nvSpPr>
        <p:spPr>
          <a:xfrm>
            <a:off x="5762432" y="2440735"/>
            <a:ext cx="978460" cy="830997"/>
          </a:xfrm>
          <a:prstGeom prst="rect">
            <a:avLst/>
          </a:prstGeom>
        </p:spPr>
        <p:txBody>
          <a:bodyPr wrap="square">
            <a:spAutoFit/>
          </a:bodyPr>
          <a:lstStyle/>
          <a:p>
            <a:pPr algn="r" rtl="1"/>
            <a:r>
              <a:rPr lang="fa-IR" sz="1600" b="1" dirty="0">
                <a:latin typeface="IranNastaliq" panose="02020505000000020003" pitchFamily="18" charset="0"/>
                <a:ea typeface="Calibri" panose="020F0502020204030204" pitchFamily="34" charset="0"/>
                <a:cs typeface="B Lotus" panose="00000400000000000000" pitchFamily="2" charset="-78"/>
              </a:rPr>
              <a:t>وجود </a:t>
            </a:r>
            <a:r>
              <a:rPr lang="en-US" sz="1600" b="1" dirty="0">
                <a:latin typeface="Times New Roman" panose="02020603050405020304" pitchFamily="18" charset="0"/>
                <a:ea typeface="Calibri" panose="020F0502020204030204" pitchFamily="34" charset="0"/>
              </a:rPr>
              <a:t>SLM</a:t>
            </a:r>
            <a:r>
              <a:rPr lang="fa-IR" sz="1600" b="1" dirty="0">
                <a:latin typeface="IranNastaliq" panose="02020505000000020003" pitchFamily="18" charset="0"/>
                <a:ea typeface="Calibri" panose="020F0502020204030204" pitchFamily="34" charset="0"/>
                <a:cs typeface="B Lotus" panose="00000400000000000000" pitchFamily="2" charset="-78"/>
              </a:rPr>
              <a:t> در سازمان ها </a:t>
            </a:r>
            <a:endParaRPr lang="en-US" sz="1600" dirty="0"/>
          </a:p>
        </p:txBody>
      </p:sp>
      <p:sp>
        <p:nvSpPr>
          <p:cNvPr id="100" name="Rectangle 99"/>
          <p:cNvSpPr/>
          <p:nvPr/>
        </p:nvSpPr>
        <p:spPr>
          <a:xfrm>
            <a:off x="6658176" y="853058"/>
            <a:ext cx="1298538" cy="2727029"/>
          </a:xfrm>
          <a:prstGeom prst="rect">
            <a:avLst/>
          </a:prstGeom>
        </p:spPr>
        <p:txBody>
          <a:bodyPr wrap="square">
            <a:spAutoFit/>
          </a:bodyPr>
          <a:lstStyle/>
          <a:p>
            <a:pPr algn="just" rtl="1">
              <a:lnSpc>
                <a:spcPct val="107000"/>
              </a:lnSpc>
              <a:spcAft>
                <a:spcPts val="800"/>
              </a:spcAft>
            </a:pPr>
            <a:r>
              <a:rPr lang="fa-IR" sz="1600" b="1" dirty="0">
                <a:latin typeface="IranNastaliq" panose="02020505000000020003" pitchFamily="18" charset="0"/>
                <a:ea typeface="Calibri" panose="020F0502020204030204" pitchFamily="34" charset="0"/>
                <a:cs typeface="B Lotus" panose="00000400000000000000" pitchFamily="2" charset="-78"/>
              </a:rPr>
              <a:t>در هر گام چرخه عمر خدمت، داده ها جمع آوری شوند تا دست یابی به دانش و در نهایت ایجاد خرد آسان شود. این کار با عنوان </a:t>
            </a:r>
            <a:r>
              <a:rPr lang="en-US" sz="1600" b="1" dirty="0">
                <a:latin typeface="Times New Roman" panose="02020603050405020304" pitchFamily="18" charset="0"/>
                <a:ea typeface="Calibri" panose="020F0502020204030204" pitchFamily="34" charset="0"/>
                <a:cs typeface="Arial" panose="020B0604020202090204" pitchFamily="34" charset="0"/>
              </a:rPr>
              <a:t>DIKW</a:t>
            </a:r>
            <a:r>
              <a:rPr lang="fa-IR" sz="1600" b="1" dirty="0">
                <a:latin typeface="IranNastaliq" panose="02020505000000020003" pitchFamily="18" charset="0"/>
                <a:ea typeface="Calibri" panose="020F0502020204030204" pitchFamily="34" charset="0"/>
                <a:cs typeface="B Lotus" panose="00000400000000000000" pitchFamily="2" charset="-78"/>
              </a:rPr>
              <a:t> مطرح است. </a:t>
            </a:r>
            <a:endParaRPr lang="en-US" sz="1600" dirty="0">
              <a:latin typeface="Calibri" panose="020F0502020204030204" pitchFamily="34" charset="0"/>
              <a:ea typeface="Calibri" panose="020F0502020204030204" pitchFamily="34" charset="0"/>
              <a:cs typeface="Arial" panose="020B0604020202090204" pitchFamily="34" charset="0"/>
            </a:endParaRPr>
          </a:p>
        </p:txBody>
      </p:sp>
      <p:sp>
        <p:nvSpPr>
          <p:cNvPr id="105" name="Rectangle 104"/>
          <p:cNvSpPr/>
          <p:nvPr/>
        </p:nvSpPr>
        <p:spPr>
          <a:xfrm>
            <a:off x="7255214" y="3456682"/>
            <a:ext cx="1501938" cy="2308324"/>
          </a:xfrm>
          <a:prstGeom prst="rect">
            <a:avLst/>
          </a:prstGeom>
        </p:spPr>
        <p:txBody>
          <a:bodyPr wrap="square">
            <a:spAutoFit/>
          </a:bodyPr>
          <a:lstStyle/>
          <a:p>
            <a:pPr algn="r" rtl="1"/>
            <a:r>
              <a:rPr lang="fa-IR" sz="1600" b="1" dirty="0">
                <a:latin typeface="IranNastaliq" panose="02020505000000020003" pitchFamily="18" charset="0"/>
                <a:ea typeface="Calibri" panose="020F0502020204030204" pitchFamily="34" charset="0"/>
                <a:cs typeface="B Lotus" panose="00000400000000000000" pitchFamily="2" charset="-78"/>
              </a:rPr>
              <a:t>یکی از نقاط شروع مهم در بررسی فرصت های بهبود، ایجاد خط مبنا به منظور مشخص سازی و متمایز کردن وضعیت شروع با مقایسه‌های بعدی است.</a:t>
            </a:r>
            <a:endParaRPr lang="en-US" sz="1600" dirty="0"/>
          </a:p>
        </p:txBody>
      </p:sp>
      <p:sp>
        <p:nvSpPr>
          <p:cNvPr id="49" name="Rectangle 48">
            <a:hlinkClick r:id="" action="ppaction://noaction"/>
          </p:cNvPr>
          <p:cNvSpPr/>
          <p:nvPr/>
        </p:nvSpPr>
        <p:spPr>
          <a:xfrm>
            <a:off x="11014396" y="4352814"/>
            <a:ext cx="1109121" cy="582066"/>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سازماندهی بهبود مستمر خدمت</a:t>
            </a:r>
            <a:endParaRPr lang="en-US" sz="1200" dirty="0">
              <a:solidFill>
                <a:schemeClr val="tx1"/>
              </a:solidFill>
              <a:cs typeface="B Homa" panose="00000400000000000000" pitchFamily="2" charset="-78"/>
            </a:endParaRPr>
          </a:p>
        </p:txBody>
      </p:sp>
      <p:sp>
        <p:nvSpPr>
          <p:cNvPr id="50" name="Rectangle 49">
            <a:hlinkClick r:id="rId3" action="ppaction://hlinksldjump"/>
          </p:cNvPr>
          <p:cNvSpPr/>
          <p:nvPr/>
        </p:nvSpPr>
        <p:spPr>
          <a:xfrm>
            <a:off x="8802339" y="554371"/>
            <a:ext cx="2160000" cy="21662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حاكميت و سيستم‌هاي مديريت</a:t>
            </a:r>
            <a:endParaRPr lang="en-US" sz="1200" dirty="0">
              <a:solidFill>
                <a:schemeClr val="tx1"/>
              </a:solidFill>
              <a:cs typeface="B Homa" panose="00000400000000000000" pitchFamily="2" charset="-78"/>
            </a:endParaRPr>
          </a:p>
        </p:txBody>
      </p:sp>
      <p:sp>
        <p:nvSpPr>
          <p:cNvPr id="51" name="Rectangle 50">
            <a:hlinkClick r:id="rId4" action="ppaction://hlinksldjump"/>
          </p:cNvPr>
          <p:cNvSpPr/>
          <p:nvPr/>
        </p:nvSpPr>
        <p:spPr>
          <a:xfrm>
            <a:off x="8796797" y="320768"/>
            <a:ext cx="2160000" cy="21662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خدمت و مدیریت خدمت</a:t>
            </a:r>
            <a:endParaRPr lang="en-US" sz="1200" dirty="0">
              <a:solidFill>
                <a:schemeClr val="tx1"/>
              </a:solidFill>
              <a:cs typeface="B Homa" panose="00000400000000000000" pitchFamily="2" charset="-78"/>
            </a:endParaRPr>
          </a:p>
        </p:txBody>
      </p:sp>
      <p:sp>
        <p:nvSpPr>
          <p:cNvPr id="52" name="Rectangle 51">
            <a:hlinkClick r:id="rId5" action="ppaction://hlinksldjump"/>
          </p:cNvPr>
          <p:cNvSpPr/>
          <p:nvPr/>
        </p:nvSpPr>
        <p:spPr>
          <a:xfrm>
            <a:off x="8796797" y="792612"/>
            <a:ext cx="2160000" cy="21662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چرخه عمر خدمت</a:t>
            </a:r>
            <a:endParaRPr lang="en-US" sz="1200" dirty="0">
              <a:solidFill>
                <a:schemeClr val="tx1"/>
              </a:solidFill>
              <a:cs typeface="B Homa" panose="00000400000000000000" pitchFamily="2" charset="-78"/>
            </a:endParaRPr>
          </a:p>
        </p:txBody>
      </p:sp>
      <p:sp>
        <p:nvSpPr>
          <p:cNvPr id="53" name="Rectangle 52">
            <a:hlinkClick r:id="rId6" action="ppaction://hlinksldjump"/>
          </p:cNvPr>
          <p:cNvSpPr/>
          <p:nvPr/>
        </p:nvSpPr>
        <p:spPr>
          <a:xfrm>
            <a:off x="8789752" y="1034660"/>
            <a:ext cx="2178129" cy="205501"/>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رویکرد بهبود مستمر خدمت</a:t>
            </a:r>
            <a:endParaRPr lang="en-US" sz="1200" dirty="0">
              <a:solidFill>
                <a:schemeClr val="tx1"/>
              </a:solidFill>
              <a:cs typeface="B Homa" panose="00000400000000000000" pitchFamily="2" charset="-78"/>
            </a:endParaRPr>
          </a:p>
        </p:txBody>
      </p:sp>
      <p:sp>
        <p:nvSpPr>
          <p:cNvPr id="54" name="Rectangle 53"/>
          <p:cNvSpPr/>
          <p:nvPr/>
        </p:nvSpPr>
        <p:spPr>
          <a:xfrm>
            <a:off x="8789752" y="1263268"/>
            <a:ext cx="2178129" cy="219976"/>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بهبود مستمر خدمت و ..</a:t>
            </a:r>
            <a:endParaRPr lang="en-US" sz="1200" dirty="0">
              <a:solidFill>
                <a:schemeClr val="tx1"/>
              </a:solidFill>
              <a:cs typeface="B Homa" panose="00000400000000000000" pitchFamily="2" charset="-78"/>
            </a:endParaRPr>
          </a:p>
        </p:txBody>
      </p:sp>
      <p:sp>
        <p:nvSpPr>
          <p:cNvPr id="55" name="Rectangle 54">
            <a:hlinkClick r:id="rId7" action="ppaction://hlinksldjump"/>
          </p:cNvPr>
          <p:cNvSpPr/>
          <p:nvPr/>
        </p:nvSpPr>
        <p:spPr>
          <a:xfrm>
            <a:off x="10992663" y="320769"/>
            <a:ext cx="1114760" cy="674199"/>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مديريت خدمت به عنوان الگوی برتر</a:t>
            </a:r>
            <a:endParaRPr lang="en-US" sz="1200" dirty="0">
              <a:solidFill>
                <a:schemeClr val="tx1"/>
              </a:solidFill>
              <a:cs typeface="B Homa" panose="00000400000000000000" pitchFamily="2" charset="-78"/>
            </a:endParaRPr>
          </a:p>
        </p:txBody>
      </p:sp>
      <p:sp>
        <p:nvSpPr>
          <p:cNvPr id="56" name="Rectangle 55">
            <a:hlinkClick r:id="rId8" action="ppaction://hlinksldjump"/>
          </p:cNvPr>
          <p:cNvSpPr/>
          <p:nvPr/>
        </p:nvSpPr>
        <p:spPr>
          <a:xfrm>
            <a:off x="10992989" y="1021009"/>
            <a:ext cx="1114760" cy="995977"/>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اصول بهبود مستمر خدمت</a:t>
            </a:r>
            <a:endParaRPr lang="en-US" sz="1200" dirty="0">
              <a:solidFill>
                <a:schemeClr val="tx1"/>
              </a:solidFill>
              <a:cs typeface="B Homa" panose="00000400000000000000" pitchFamily="2" charset="-78"/>
            </a:endParaRPr>
          </a:p>
        </p:txBody>
      </p:sp>
      <p:sp>
        <p:nvSpPr>
          <p:cNvPr id="57" name="Rectangle 56">
            <a:hlinkClick r:id="rId7" action="ppaction://hlinksldjump"/>
          </p:cNvPr>
          <p:cNvSpPr/>
          <p:nvPr/>
        </p:nvSpPr>
        <p:spPr>
          <a:xfrm>
            <a:off x="10992663" y="42048"/>
            <a:ext cx="1114760" cy="255466"/>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مقدمه</a:t>
            </a:r>
            <a:endParaRPr lang="en-US" sz="1200" dirty="0">
              <a:solidFill>
                <a:schemeClr val="tx1"/>
              </a:solidFill>
              <a:cs typeface="B Homa" panose="00000400000000000000" pitchFamily="2" charset="-78"/>
            </a:endParaRPr>
          </a:p>
        </p:txBody>
      </p:sp>
      <p:sp>
        <p:nvSpPr>
          <p:cNvPr id="58" name="Rectangle 57">
            <a:hlinkClick r:id="rId7" action="ppaction://hlinksldjump"/>
          </p:cNvPr>
          <p:cNvSpPr/>
          <p:nvPr/>
        </p:nvSpPr>
        <p:spPr>
          <a:xfrm>
            <a:off x="8796797" y="40226"/>
            <a:ext cx="2160000" cy="255467"/>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نگاه کلی</a:t>
            </a:r>
            <a:endParaRPr lang="en-US" sz="1200" dirty="0">
              <a:solidFill>
                <a:schemeClr val="tx1"/>
              </a:solidFill>
              <a:cs typeface="B Homa" panose="00000400000000000000" pitchFamily="2" charset="-78"/>
            </a:endParaRPr>
          </a:p>
        </p:txBody>
      </p:sp>
      <p:sp>
        <p:nvSpPr>
          <p:cNvPr id="59" name="Rectangle 58"/>
          <p:cNvSpPr/>
          <p:nvPr/>
        </p:nvSpPr>
        <p:spPr>
          <a:xfrm>
            <a:off x="8789752" y="2035975"/>
            <a:ext cx="2185564" cy="209016"/>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فرایند هفت مرحله ای</a:t>
            </a:r>
            <a:endParaRPr lang="en-US" sz="1200" dirty="0">
              <a:solidFill>
                <a:schemeClr val="tx1"/>
              </a:solidFill>
              <a:cs typeface="B Homa" panose="00000400000000000000" pitchFamily="2" charset="-78"/>
            </a:endParaRPr>
          </a:p>
        </p:txBody>
      </p:sp>
      <p:sp>
        <p:nvSpPr>
          <p:cNvPr id="60" name="Rectangle 59">
            <a:hlinkClick r:id="rId8" action="ppaction://hlinksldjump"/>
          </p:cNvPr>
          <p:cNvSpPr/>
          <p:nvPr/>
        </p:nvSpPr>
        <p:spPr>
          <a:xfrm>
            <a:off x="11011577" y="2024065"/>
            <a:ext cx="1114760" cy="945408"/>
          </a:xfrm>
          <a:prstGeom prst="rect">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فرایند بهبود مستمر خدمت</a:t>
            </a:r>
            <a:endParaRPr lang="en-US" sz="1200" dirty="0">
              <a:solidFill>
                <a:schemeClr val="tx1"/>
              </a:solidFill>
              <a:cs typeface="B Homa" panose="00000400000000000000" pitchFamily="2" charset="-78"/>
            </a:endParaRPr>
          </a:p>
        </p:txBody>
      </p:sp>
      <p:sp>
        <p:nvSpPr>
          <p:cNvPr id="61" name="Rectangle 60"/>
          <p:cNvSpPr/>
          <p:nvPr/>
        </p:nvSpPr>
        <p:spPr>
          <a:xfrm>
            <a:off x="8789752" y="2260566"/>
            <a:ext cx="2185564" cy="224759"/>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رویه جمع آوری و پایش داده</a:t>
            </a:r>
            <a:endParaRPr lang="en-US" sz="1200" dirty="0">
              <a:solidFill>
                <a:schemeClr val="tx1"/>
              </a:solidFill>
              <a:cs typeface="B Homa" panose="00000400000000000000" pitchFamily="2" charset="-78"/>
            </a:endParaRPr>
          </a:p>
        </p:txBody>
      </p:sp>
      <p:sp>
        <p:nvSpPr>
          <p:cNvPr id="62" name="Rectangle 61"/>
          <p:cNvSpPr/>
          <p:nvPr/>
        </p:nvSpPr>
        <p:spPr>
          <a:xfrm>
            <a:off x="8789752" y="2512650"/>
            <a:ext cx="2201730" cy="260116"/>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محرک ها، ورودی، خروجی و رابط‌ ها</a:t>
            </a:r>
            <a:endParaRPr lang="en-US" sz="1200" dirty="0">
              <a:solidFill>
                <a:schemeClr val="tx1"/>
              </a:solidFill>
              <a:cs typeface="B Homa" panose="00000400000000000000" pitchFamily="2" charset="-78"/>
            </a:endParaRPr>
          </a:p>
        </p:txBody>
      </p:sp>
      <p:sp>
        <p:nvSpPr>
          <p:cNvPr id="63" name="Rectangle 62"/>
          <p:cNvSpPr/>
          <p:nvPr/>
        </p:nvSpPr>
        <p:spPr>
          <a:xfrm>
            <a:off x="8789752" y="1513831"/>
            <a:ext cx="2190683" cy="491557"/>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ورودی های مستمر به تفکیک گام های چرخه عمر خدمت</a:t>
            </a:r>
            <a:endParaRPr lang="en-US" sz="1200" dirty="0">
              <a:solidFill>
                <a:schemeClr val="tx1"/>
              </a:solidFill>
              <a:cs typeface="B Homa" panose="00000400000000000000" pitchFamily="2" charset="-78"/>
            </a:endParaRPr>
          </a:p>
        </p:txBody>
      </p:sp>
      <p:sp>
        <p:nvSpPr>
          <p:cNvPr id="64" name="Rectangle 63"/>
          <p:cNvSpPr/>
          <p:nvPr/>
        </p:nvSpPr>
        <p:spPr>
          <a:xfrm>
            <a:off x="8807881" y="2774587"/>
            <a:ext cx="2185566" cy="215394"/>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نقش سایر فرایندها</a:t>
            </a:r>
            <a:endParaRPr lang="en-US" sz="1200" dirty="0">
              <a:solidFill>
                <a:schemeClr val="tx1"/>
              </a:solidFill>
              <a:cs typeface="B Homa" panose="00000400000000000000" pitchFamily="2" charset="-78"/>
            </a:endParaRPr>
          </a:p>
        </p:txBody>
      </p:sp>
      <p:sp>
        <p:nvSpPr>
          <p:cNvPr id="65" name="Rectangle 64">
            <a:hlinkClick r:id="rId8" action="ppaction://hlinksldjump"/>
          </p:cNvPr>
          <p:cNvSpPr/>
          <p:nvPr/>
        </p:nvSpPr>
        <p:spPr>
          <a:xfrm>
            <a:off x="11011577" y="2983570"/>
            <a:ext cx="1114760" cy="1355756"/>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روش ها و تکنیک های بهبود مستمر خدمت</a:t>
            </a:r>
            <a:endParaRPr lang="en-US" sz="1200" dirty="0">
              <a:solidFill>
                <a:schemeClr val="tx1"/>
              </a:solidFill>
              <a:cs typeface="B Homa" panose="00000400000000000000" pitchFamily="2" charset="-78"/>
            </a:endParaRPr>
          </a:p>
        </p:txBody>
      </p:sp>
      <p:sp>
        <p:nvSpPr>
          <p:cNvPr id="66" name="Rectangle 65"/>
          <p:cNvSpPr/>
          <p:nvPr/>
        </p:nvSpPr>
        <p:spPr>
          <a:xfrm>
            <a:off x="8807881" y="3006827"/>
            <a:ext cx="2203696" cy="223918"/>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مروری بر روش ها و تکنیک ها</a:t>
            </a:r>
            <a:endParaRPr lang="en-US" sz="1200" dirty="0">
              <a:solidFill>
                <a:schemeClr val="tx1"/>
              </a:solidFill>
              <a:cs typeface="B Homa" panose="00000400000000000000" pitchFamily="2" charset="-78"/>
            </a:endParaRPr>
          </a:p>
        </p:txBody>
      </p:sp>
      <p:sp>
        <p:nvSpPr>
          <p:cNvPr id="67" name="Rectangle 66"/>
          <p:cNvSpPr/>
          <p:nvPr/>
        </p:nvSpPr>
        <p:spPr>
          <a:xfrm>
            <a:off x="8807881" y="3252712"/>
            <a:ext cx="2203696" cy="238745"/>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چگونگی و زمان ممیزی</a:t>
            </a:r>
            <a:endParaRPr lang="en-US" sz="1200" dirty="0">
              <a:solidFill>
                <a:schemeClr val="tx1"/>
              </a:solidFill>
              <a:cs typeface="B Homa" panose="00000400000000000000" pitchFamily="2" charset="-78"/>
            </a:endParaRPr>
          </a:p>
        </p:txBody>
      </p:sp>
      <p:sp>
        <p:nvSpPr>
          <p:cNvPr id="68" name="Rectangle 67"/>
          <p:cNvSpPr/>
          <p:nvPr/>
        </p:nvSpPr>
        <p:spPr>
          <a:xfrm>
            <a:off x="8807881" y="3507033"/>
            <a:ext cx="2193063" cy="283152"/>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ارزش فرایند در مقایسه با بلوغ فرایند</a:t>
            </a:r>
            <a:endParaRPr lang="en-US" sz="1200" dirty="0">
              <a:solidFill>
                <a:schemeClr val="tx1"/>
              </a:solidFill>
              <a:cs typeface="B Homa" panose="00000400000000000000" pitchFamily="2" charset="-78"/>
            </a:endParaRPr>
          </a:p>
        </p:txBody>
      </p:sp>
      <p:sp>
        <p:nvSpPr>
          <p:cNvPr id="69" name="Rectangle 68"/>
          <p:cNvSpPr/>
          <p:nvPr/>
        </p:nvSpPr>
        <p:spPr>
          <a:xfrm>
            <a:off x="8796797" y="3808990"/>
            <a:ext cx="2204147" cy="271967"/>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مقایسه بلوغ فرایندی</a:t>
            </a:r>
            <a:endParaRPr lang="en-US" sz="1200" dirty="0">
              <a:solidFill>
                <a:schemeClr val="tx1"/>
              </a:solidFill>
              <a:cs typeface="B Homa" panose="00000400000000000000" pitchFamily="2" charset="-78"/>
            </a:endParaRPr>
          </a:p>
        </p:txBody>
      </p:sp>
      <p:sp>
        <p:nvSpPr>
          <p:cNvPr id="70" name="Rectangle 69"/>
          <p:cNvSpPr/>
          <p:nvPr/>
        </p:nvSpPr>
        <p:spPr>
          <a:xfrm>
            <a:off x="8796797" y="4091707"/>
            <a:ext cx="2214780" cy="257230"/>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کارت امتیازی متوازن </a:t>
            </a:r>
            <a:r>
              <a:rPr lang="en-US" sz="1200" dirty="0">
                <a:solidFill>
                  <a:schemeClr val="tx1"/>
                </a:solidFill>
                <a:cs typeface="B Homa" panose="00000400000000000000" pitchFamily="2" charset="-78"/>
              </a:rPr>
              <a:t>IT</a:t>
            </a:r>
          </a:p>
        </p:txBody>
      </p:sp>
      <p:sp>
        <p:nvSpPr>
          <p:cNvPr id="71" name="Rectangle 70"/>
          <p:cNvSpPr/>
          <p:nvPr/>
        </p:nvSpPr>
        <p:spPr>
          <a:xfrm>
            <a:off x="8796797" y="4368149"/>
            <a:ext cx="2204147" cy="272526"/>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توسعه سازمانی، کارکردها، نقش ها</a:t>
            </a:r>
            <a:endParaRPr lang="en-US" sz="1200" dirty="0">
              <a:solidFill>
                <a:schemeClr val="tx1"/>
              </a:solidFill>
              <a:cs typeface="B Homa" panose="00000400000000000000" pitchFamily="2" charset="-78"/>
            </a:endParaRPr>
          </a:p>
        </p:txBody>
      </p:sp>
      <p:sp>
        <p:nvSpPr>
          <p:cNvPr id="72" name="Rectangle 71"/>
          <p:cNvSpPr/>
          <p:nvPr/>
        </p:nvSpPr>
        <p:spPr>
          <a:xfrm>
            <a:off x="8796797" y="4648476"/>
            <a:ext cx="2192477" cy="285587"/>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ماتریس واگذاری مسئولیت</a:t>
            </a:r>
            <a:endParaRPr lang="en-US" sz="1200" dirty="0">
              <a:solidFill>
                <a:schemeClr val="tx1"/>
              </a:solidFill>
              <a:cs typeface="B Homa" panose="00000400000000000000" pitchFamily="2" charset="-78"/>
            </a:endParaRPr>
          </a:p>
        </p:txBody>
      </p:sp>
      <p:sp>
        <p:nvSpPr>
          <p:cNvPr id="73" name="Rectangle 72"/>
          <p:cNvSpPr/>
          <p:nvPr/>
        </p:nvSpPr>
        <p:spPr>
          <a:xfrm>
            <a:off x="8791771" y="4927291"/>
            <a:ext cx="2197503" cy="420907"/>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ابزارهای لازم برای پشتیبانی از فعالیت های بهبود مستمر خدمت </a:t>
            </a:r>
            <a:endParaRPr lang="en-US" sz="1200" dirty="0">
              <a:solidFill>
                <a:schemeClr val="tx1"/>
              </a:solidFill>
              <a:cs typeface="B Homa" panose="00000400000000000000" pitchFamily="2" charset="-78"/>
            </a:endParaRPr>
          </a:p>
        </p:txBody>
      </p:sp>
      <p:sp>
        <p:nvSpPr>
          <p:cNvPr id="74" name="Rectangle 73">
            <a:hlinkClick r:id="" action="ppaction://noaction"/>
          </p:cNvPr>
          <p:cNvSpPr/>
          <p:nvPr/>
        </p:nvSpPr>
        <p:spPr>
          <a:xfrm>
            <a:off x="11016314" y="4945696"/>
            <a:ext cx="1109121" cy="951555"/>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ملاحظات فنی</a:t>
            </a:r>
            <a:endParaRPr lang="en-US" sz="1200" dirty="0">
              <a:solidFill>
                <a:schemeClr val="tx1"/>
              </a:solidFill>
              <a:cs typeface="B Homa" panose="00000400000000000000" pitchFamily="2" charset="-78"/>
            </a:endParaRPr>
          </a:p>
        </p:txBody>
      </p:sp>
      <p:sp>
        <p:nvSpPr>
          <p:cNvPr id="75" name="Rectangle 74"/>
          <p:cNvSpPr/>
          <p:nvPr/>
        </p:nvSpPr>
        <p:spPr>
          <a:xfrm>
            <a:off x="8789753" y="5345930"/>
            <a:ext cx="2212914" cy="314817"/>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سیستم پیکربندی</a:t>
            </a:r>
            <a:endParaRPr lang="en-US" sz="1200" dirty="0">
              <a:solidFill>
                <a:schemeClr val="tx1"/>
              </a:solidFill>
              <a:cs typeface="B Homa" panose="00000400000000000000" pitchFamily="2" charset="-78"/>
            </a:endParaRPr>
          </a:p>
        </p:txBody>
      </p:sp>
      <p:sp>
        <p:nvSpPr>
          <p:cNvPr id="76" name="Rectangle 75"/>
          <p:cNvSpPr/>
          <p:nvPr/>
        </p:nvSpPr>
        <p:spPr>
          <a:xfrm>
            <a:off x="8796797" y="5641934"/>
            <a:ext cx="2192477" cy="272261"/>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a:solidFill>
                  <a:schemeClr val="tx1"/>
                </a:solidFill>
                <a:cs typeface="B Homa" panose="00000400000000000000" pitchFamily="2" charset="-78"/>
              </a:rPr>
              <a:t>دیگاه خدمت محور از سازمان </a:t>
            </a:r>
            <a:r>
              <a:rPr lang="en-US" sz="1200" dirty="0">
                <a:solidFill>
                  <a:schemeClr val="tx1"/>
                </a:solidFill>
                <a:cs typeface="B Homa" panose="00000400000000000000" pitchFamily="2" charset="-78"/>
              </a:rPr>
              <a:t>IT</a:t>
            </a:r>
          </a:p>
        </p:txBody>
      </p:sp>
      <p:sp>
        <p:nvSpPr>
          <p:cNvPr id="79" name="Rectangle 78">
            <a:hlinkClick r:id="" action="ppaction://noaction"/>
          </p:cNvPr>
          <p:cNvSpPr/>
          <p:nvPr/>
        </p:nvSpPr>
        <p:spPr>
          <a:xfrm>
            <a:off x="11011577" y="5908066"/>
            <a:ext cx="1125010" cy="631393"/>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a:solidFill>
                  <a:schemeClr val="tx1"/>
                </a:solidFill>
                <a:cs typeface="B Homa" panose="00000400000000000000" pitchFamily="2" charset="-78"/>
              </a:rPr>
              <a:t>پیاده سازی بهبود مستمر خدمت</a:t>
            </a:r>
            <a:endParaRPr lang="en-US" sz="1400" dirty="0">
              <a:solidFill>
                <a:schemeClr val="tx1"/>
              </a:solidFill>
              <a:cs typeface="B Homa" panose="00000400000000000000" pitchFamily="2" charset="-78"/>
            </a:endParaRPr>
          </a:p>
        </p:txBody>
      </p:sp>
      <p:sp>
        <p:nvSpPr>
          <p:cNvPr id="80" name="Rectangle 79"/>
          <p:cNvSpPr/>
          <p:nvPr/>
        </p:nvSpPr>
        <p:spPr>
          <a:xfrm>
            <a:off x="8796797" y="5922832"/>
            <a:ext cx="2204147" cy="316299"/>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fa-IR" sz="1200" dirty="0">
              <a:solidFill>
                <a:schemeClr val="tx1"/>
              </a:solidFill>
              <a:cs typeface="B Homa" panose="00000400000000000000" pitchFamily="2" charset="-78"/>
            </a:endParaRPr>
          </a:p>
          <a:p>
            <a:pPr algn="ctr" rtl="1"/>
            <a:r>
              <a:rPr lang="fa-IR" sz="1200" dirty="0">
                <a:solidFill>
                  <a:schemeClr val="tx1"/>
                </a:solidFill>
                <a:cs typeface="B Homa" panose="00000400000000000000" pitchFamily="2" charset="-78"/>
              </a:rPr>
              <a:t>دیدگاه جامع </a:t>
            </a:r>
            <a:r>
              <a:rPr lang="en-US" sz="1200" dirty="0">
                <a:solidFill>
                  <a:schemeClr val="tx1"/>
                </a:solidFill>
                <a:cs typeface="B Homa" panose="00000400000000000000" pitchFamily="2" charset="-78"/>
              </a:rPr>
              <a:t>CSI</a:t>
            </a:r>
            <a:r>
              <a:rPr lang="fa-IR" sz="1200" dirty="0">
                <a:solidFill>
                  <a:schemeClr val="tx1"/>
                </a:solidFill>
                <a:cs typeface="B Homa" panose="00000400000000000000" pitchFamily="2" charset="-78"/>
              </a:rPr>
              <a:t>، نقش ها و ورودی ها</a:t>
            </a:r>
            <a:endParaRPr lang="en-US" sz="1200" dirty="0">
              <a:solidFill>
                <a:schemeClr val="tx1"/>
              </a:solidFill>
              <a:cs typeface="B Homa" panose="00000400000000000000" pitchFamily="2" charset="-78"/>
            </a:endParaRPr>
          </a:p>
          <a:p>
            <a:pPr algn="ctr" rtl="1"/>
            <a:r>
              <a:rPr lang="fa-IR" sz="1200" dirty="0">
                <a:solidFill>
                  <a:schemeClr val="tx1"/>
                </a:solidFill>
                <a:cs typeface="B Homa" panose="00000400000000000000" pitchFamily="2" charset="-78"/>
              </a:rPr>
              <a:t> </a:t>
            </a:r>
            <a:endParaRPr lang="en-US" sz="1200" dirty="0">
              <a:solidFill>
                <a:schemeClr val="tx1"/>
              </a:solidFill>
              <a:cs typeface="B Homa" panose="00000400000000000000" pitchFamily="2" charset="-78"/>
            </a:endParaRPr>
          </a:p>
        </p:txBody>
      </p:sp>
      <p:sp>
        <p:nvSpPr>
          <p:cNvPr id="83" name="Rectangle 82">
            <a:hlinkClick r:id="" action="ppaction://noaction"/>
          </p:cNvPr>
          <p:cNvSpPr/>
          <p:nvPr/>
        </p:nvSpPr>
        <p:spPr>
          <a:xfrm>
            <a:off x="8796797" y="6539892"/>
            <a:ext cx="3339789" cy="298801"/>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a:solidFill>
                  <a:schemeClr val="tx1"/>
                </a:solidFill>
                <a:cs typeface="B Homa" panose="00000400000000000000" pitchFamily="2" charset="-78"/>
              </a:rPr>
              <a:t>چالش ها ریسک ها و عوامل بحزانی</a:t>
            </a:r>
            <a:endParaRPr lang="en-US" sz="1400" dirty="0">
              <a:solidFill>
                <a:schemeClr val="tx1"/>
              </a:solidFill>
              <a:cs typeface="B Homa" panose="00000400000000000000" pitchFamily="2" charset="-78"/>
            </a:endParaRPr>
          </a:p>
        </p:txBody>
      </p:sp>
      <p:sp>
        <p:nvSpPr>
          <p:cNvPr id="84" name="Rectangle 83"/>
          <p:cNvSpPr/>
          <p:nvPr/>
        </p:nvSpPr>
        <p:spPr>
          <a:xfrm>
            <a:off x="8801101" y="6231856"/>
            <a:ext cx="2210475" cy="307603"/>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fa-IR" sz="1400" dirty="0">
              <a:solidFill>
                <a:schemeClr val="tx1"/>
              </a:solidFill>
              <a:cs typeface="B Homa" panose="00000400000000000000" pitchFamily="2" charset="-78"/>
            </a:endParaRPr>
          </a:p>
          <a:p>
            <a:pPr algn="ctr" rtl="1"/>
            <a:r>
              <a:rPr lang="fa-IR" sz="1400" dirty="0">
                <a:solidFill>
                  <a:schemeClr val="tx1"/>
                </a:solidFill>
                <a:cs typeface="B Homa" panose="00000400000000000000" pitchFamily="2" charset="-78"/>
              </a:rPr>
              <a:t>دلایل شکست پروژه های تحول</a:t>
            </a:r>
            <a:endParaRPr lang="en-US" sz="1400" dirty="0">
              <a:solidFill>
                <a:schemeClr val="tx1"/>
              </a:solidFill>
              <a:cs typeface="B Homa" panose="00000400000000000000" pitchFamily="2" charset="-78"/>
            </a:endParaRPr>
          </a:p>
          <a:p>
            <a:pPr algn="ctr" rtl="1"/>
            <a:r>
              <a:rPr lang="fa-IR" sz="1400" dirty="0">
                <a:solidFill>
                  <a:schemeClr val="tx1"/>
                </a:solidFill>
                <a:cs typeface="B Homa" panose="00000400000000000000" pitchFamily="2" charset="-78"/>
              </a:rPr>
              <a:t> </a:t>
            </a:r>
            <a:endParaRPr lang="en-US" sz="1400" dirty="0">
              <a:solidFill>
                <a:schemeClr val="tx1"/>
              </a:solidFill>
              <a:cs typeface="B Homa" panose="00000400000000000000" pitchFamily="2" charset="-78"/>
            </a:endParaRPr>
          </a:p>
        </p:txBody>
      </p:sp>
    </p:spTree>
    <p:extLst>
      <p:ext uri="{BB962C8B-B14F-4D97-AF65-F5344CB8AC3E}">
        <p14:creationId xmlns:p14="http://schemas.microsoft.com/office/powerpoint/2010/main" val="336489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randombar(horizontal)">
                                      <p:cBhvr>
                                        <p:cTn id="7" dur="500"/>
                                        <p:tgtEl>
                                          <p:spTgt spid="10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fade">
                                      <p:cBhvr>
                                        <p:cTn id="12" dur="1000"/>
                                        <p:tgtEl>
                                          <p:spTgt spid="77"/>
                                        </p:tgtEl>
                                      </p:cBhvr>
                                    </p:animEffect>
                                    <p:anim calcmode="lin" valueType="num">
                                      <p:cBhvr>
                                        <p:cTn id="13" dur="1000" fill="hold"/>
                                        <p:tgtEl>
                                          <p:spTgt spid="77"/>
                                        </p:tgtEl>
                                        <p:attrNameLst>
                                          <p:attrName>ppt_x</p:attrName>
                                        </p:attrNameLst>
                                      </p:cBhvr>
                                      <p:tavLst>
                                        <p:tav tm="0">
                                          <p:val>
                                            <p:strVal val="#ppt_x"/>
                                          </p:val>
                                        </p:tav>
                                        <p:tav tm="100000">
                                          <p:val>
                                            <p:strVal val="#ppt_x"/>
                                          </p:val>
                                        </p:tav>
                                      </p:tavLst>
                                    </p:anim>
                                    <p:anim calcmode="lin" valueType="num">
                                      <p:cBhvr>
                                        <p:cTn id="14"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500" fill="hold"/>
                                        <p:tgtEl>
                                          <p:spTgt spid="82"/>
                                        </p:tgtEl>
                                        <p:attrNameLst>
                                          <p:attrName>ppt_x</p:attrName>
                                        </p:attrNameLst>
                                      </p:cBhvr>
                                      <p:tavLst>
                                        <p:tav tm="0">
                                          <p:val>
                                            <p:strVal val="#ppt_x"/>
                                          </p:val>
                                        </p:tav>
                                        <p:tav tm="100000">
                                          <p:val>
                                            <p:strVal val="#ppt_x"/>
                                          </p:val>
                                        </p:tav>
                                      </p:tavLst>
                                    </p:anim>
                                    <p:anim calcmode="lin" valueType="num">
                                      <p:cBhvr additive="base">
                                        <p:cTn id="20"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0"/>
                                        </p:tgtEl>
                                        <p:attrNameLst>
                                          <p:attrName>style.visibility</p:attrName>
                                        </p:attrNameLst>
                                      </p:cBhvr>
                                      <p:to>
                                        <p:strVal val="visible"/>
                                      </p:to>
                                    </p:set>
                                    <p:anim calcmode="lin" valueType="num">
                                      <p:cBhvr additive="base">
                                        <p:cTn id="25" dur="500" fill="hold"/>
                                        <p:tgtEl>
                                          <p:spTgt spid="90"/>
                                        </p:tgtEl>
                                        <p:attrNameLst>
                                          <p:attrName>ppt_x</p:attrName>
                                        </p:attrNameLst>
                                      </p:cBhvr>
                                      <p:tavLst>
                                        <p:tav tm="0">
                                          <p:val>
                                            <p:strVal val="#ppt_x"/>
                                          </p:val>
                                        </p:tav>
                                        <p:tav tm="100000">
                                          <p:val>
                                            <p:strVal val="#ppt_x"/>
                                          </p:val>
                                        </p:tav>
                                      </p:tavLst>
                                    </p:anim>
                                    <p:anim calcmode="lin" valueType="num">
                                      <p:cBhvr additive="base">
                                        <p:cTn id="26"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7"/>
                                        </p:tgtEl>
                                        <p:attrNameLst>
                                          <p:attrName>style.visibility</p:attrName>
                                        </p:attrNameLst>
                                      </p:cBhvr>
                                      <p:to>
                                        <p:strVal val="visible"/>
                                      </p:to>
                                    </p:set>
                                    <p:anim calcmode="lin" valueType="num">
                                      <p:cBhvr additive="base">
                                        <p:cTn id="31" dur="500" fill="hold"/>
                                        <p:tgtEl>
                                          <p:spTgt spid="97"/>
                                        </p:tgtEl>
                                        <p:attrNameLst>
                                          <p:attrName>ppt_x</p:attrName>
                                        </p:attrNameLst>
                                      </p:cBhvr>
                                      <p:tavLst>
                                        <p:tav tm="0">
                                          <p:val>
                                            <p:strVal val="#ppt_x"/>
                                          </p:val>
                                        </p:tav>
                                        <p:tav tm="100000">
                                          <p:val>
                                            <p:strVal val="#ppt_x"/>
                                          </p:val>
                                        </p:tav>
                                      </p:tavLst>
                                    </p:anim>
                                    <p:anim calcmode="lin" valueType="num">
                                      <p:cBhvr additive="base">
                                        <p:cTn id="32"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9"/>
                                        </p:tgtEl>
                                        <p:attrNameLst>
                                          <p:attrName>style.visibility</p:attrName>
                                        </p:attrNameLst>
                                      </p:cBhvr>
                                      <p:to>
                                        <p:strVal val="visible"/>
                                      </p:to>
                                    </p:set>
                                    <p:anim calcmode="lin" valueType="num">
                                      <p:cBhvr additive="base">
                                        <p:cTn id="37" dur="500" fill="hold"/>
                                        <p:tgtEl>
                                          <p:spTgt spid="99"/>
                                        </p:tgtEl>
                                        <p:attrNameLst>
                                          <p:attrName>ppt_x</p:attrName>
                                        </p:attrNameLst>
                                      </p:cBhvr>
                                      <p:tavLst>
                                        <p:tav tm="0">
                                          <p:val>
                                            <p:strVal val="#ppt_x"/>
                                          </p:val>
                                        </p:tav>
                                        <p:tav tm="100000">
                                          <p:val>
                                            <p:strVal val="#ppt_x"/>
                                          </p:val>
                                        </p:tav>
                                      </p:tavLst>
                                    </p:anim>
                                    <p:anim calcmode="lin" valueType="num">
                                      <p:cBhvr additive="base">
                                        <p:cTn id="38"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additive="base">
                                        <p:cTn id="43" dur="500" fill="hold"/>
                                        <p:tgtEl>
                                          <p:spTgt spid="100"/>
                                        </p:tgtEl>
                                        <p:attrNameLst>
                                          <p:attrName>ppt_x</p:attrName>
                                        </p:attrNameLst>
                                      </p:cBhvr>
                                      <p:tavLst>
                                        <p:tav tm="0">
                                          <p:val>
                                            <p:strVal val="#ppt_x"/>
                                          </p:val>
                                        </p:tav>
                                        <p:tav tm="100000">
                                          <p:val>
                                            <p:strVal val="#ppt_x"/>
                                          </p:val>
                                        </p:tav>
                                      </p:tavLst>
                                    </p:anim>
                                    <p:anim calcmode="lin" valueType="num">
                                      <p:cBhvr additive="base">
                                        <p:cTn id="44"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5"/>
                                        </p:tgtEl>
                                        <p:attrNameLst>
                                          <p:attrName>style.visibility</p:attrName>
                                        </p:attrNameLst>
                                      </p:cBhvr>
                                      <p:to>
                                        <p:strVal val="visible"/>
                                      </p:to>
                                    </p:set>
                                    <p:anim calcmode="lin" valueType="num">
                                      <p:cBhvr additive="base">
                                        <p:cTn id="49" dur="500" fill="hold"/>
                                        <p:tgtEl>
                                          <p:spTgt spid="105"/>
                                        </p:tgtEl>
                                        <p:attrNameLst>
                                          <p:attrName>ppt_x</p:attrName>
                                        </p:attrNameLst>
                                      </p:cBhvr>
                                      <p:tavLst>
                                        <p:tav tm="0">
                                          <p:val>
                                            <p:strVal val="#ppt_x"/>
                                          </p:val>
                                        </p:tav>
                                        <p:tav tm="100000">
                                          <p:val>
                                            <p:strVal val="#ppt_x"/>
                                          </p:val>
                                        </p:tav>
                                      </p:tavLst>
                                    </p:anim>
                                    <p:anim calcmode="lin" valueType="num">
                                      <p:cBhvr additive="base">
                                        <p:cTn id="50"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82" grpId="0"/>
      <p:bldP spid="90" grpId="0"/>
      <p:bldP spid="97" grpId="0"/>
      <p:bldP spid="99" grpId="0"/>
      <p:bldP spid="100" grpId="0"/>
      <p:bldP spid="105" grpId="0"/>
    </p:bldLst>
  </p:timing>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5687</TotalTime>
  <Words>10065</Words>
  <Application>Microsoft Office PowerPoint</Application>
  <PresentationFormat>Widescreen</PresentationFormat>
  <Paragraphs>1362</Paragraphs>
  <Slides>29</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B Homa</vt:lpstr>
      <vt:lpstr>Calibri</vt:lpstr>
      <vt:lpstr>Calibri Light</vt:lpstr>
      <vt:lpstr>IranNastaliq</vt:lpstr>
      <vt:lpstr>Times New Roman</vt:lpstr>
      <vt:lpstr>Wingdings</vt:lpstr>
      <vt:lpstr>Office Theme</vt:lpstr>
      <vt:lpstr>چرخه دمنیگ در بهبود مستمر</vt:lpstr>
      <vt:lpstr>چرخه دمنیگ در بهبود مستمر</vt:lpstr>
      <vt:lpstr>PowerPoint Presentation</vt:lpstr>
      <vt:lpstr>مقدمه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ITIL Volume 4 Service Operation</dc:title>
  <dc:creator>Eskandari, Hesam (GIG)</dc:creator>
  <cp:lastModifiedBy>M.Reza Taghva</cp:lastModifiedBy>
  <cp:revision>600</cp:revision>
  <dcterms:created xsi:type="dcterms:W3CDTF">2018-11-16T07:28:25Z</dcterms:created>
  <dcterms:modified xsi:type="dcterms:W3CDTF">2021-03-15T16:18:02Z</dcterms:modified>
</cp:coreProperties>
</file>